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349" r:id="rId3"/>
    <p:sldId id="261" r:id="rId4"/>
    <p:sldId id="258" r:id="rId5"/>
    <p:sldId id="259" r:id="rId6"/>
    <p:sldId id="262" r:id="rId7"/>
    <p:sldId id="263" r:id="rId8"/>
    <p:sldId id="265" r:id="rId9"/>
    <p:sldId id="266" r:id="rId10"/>
    <p:sldId id="267" r:id="rId11"/>
    <p:sldId id="269" r:id="rId12"/>
    <p:sldId id="271" r:id="rId13"/>
    <p:sldId id="273" r:id="rId14"/>
    <p:sldId id="274" r:id="rId15"/>
    <p:sldId id="275" r:id="rId16"/>
    <p:sldId id="304" r:id="rId17"/>
    <p:sldId id="278" r:id="rId18"/>
    <p:sldId id="279" r:id="rId19"/>
    <p:sldId id="330" r:id="rId20"/>
    <p:sldId id="281" r:id="rId21"/>
    <p:sldId id="284" r:id="rId22"/>
    <p:sldId id="286" r:id="rId23"/>
    <p:sldId id="287" r:id="rId24"/>
    <p:sldId id="288" r:id="rId25"/>
    <p:sldId id="289" r:id="rId26"/>
    <p:sldId id="290" r:id="rId27"/>
    <p:sldId id="291" r:id="rId28"/>
    <p:sldId id="293" r:id="rId29"/>
    <p:sldId id="295" r:id="rId30"/>
    <p:sldId id="299" r:id="rId31"/>
    <p:sldId id="301" r:id="rId32"/>
    <p:sldId id="306" r:id="rId33"/>
    <p:sldId id="308" r:id="rId34"/>
    <p:sldId id="30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8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p:scale>
          <a:sx n="81" d="100"/>
          <a:sy n="81" d="100"/>
        </p:scale>
        <p:origin x="-258"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6/19/2020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439546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6/19/2020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20%5bhttps:/www.encyclopedia.com/women/encyclopedias-almanacs-transcripts-and-maps/koken-shotoku-718-770%5d"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5bhttps:/study.com/academy/lesson/women-in-heian-period-japan.html%5d" TargetMode="External"/><Relationship Id="rId2" Type="http://schemas.openxmlformats.org/officeDocument/2006/relationships/hyperlink" Target="%5bhttps:/www.sarehprice.com/blog/2017/11/2/who-were-the-onna-bugeisha%5d"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76580" y="1892300"/>
            <a:ext cx="9987915" cy="2387600"/>
          </a:xfrm>
        </p:spPr>
        <p:txBody>
          <a:bodyPr>
            <a:normAutofit/>
          </a:bodyPr>
          <a:lstStyle/>
          <a:p>
            <a:pPr algn="l">
              <a:lnSpc>
                <a:spcPct val="150000"/>
              </a:lnSpc>
            </a:pPr>
            <a:r>
              <a:rPr lang="lv-LV" altLang="zh-CN" b="1" dirty="0">
                <a:solidFill>
                  <a:schemeClr val="tx1"/>
                </a:solidFill>
                <a:latin typeface="Arial (Headings)" charset="0"/>
                <a:cs typeface="Arial (Headings)" charset="0"/>
                <a:sym typeface="+mn-lt"/>
              </a:rPr>
              <a:t>Sieviešu personības Japānā</a:t>
            </a:r>
            <a:r>
              <a:rPr lang="lv-LV" altLang="en-US" sz="4800" i="1" dirty="0">
                <a:solidFill>
                  <a:schemeClr val="tx1"/>
                </a:solidFill>
                <a:latin typeface="Arial Black" panose="020B0A04020102020204" charset="0"/>
                <a:cs typeface="Arial Black" panose="020B0A04020102020204" charset="0"/>
              </a:rPr>
              <a:t/>
            </a:r>
            <a:br>
              <a:rPr lang="lv-LV" altLang="en-US" sz="4800" i="1" dirty="0">
                <a:solidFill>
                  <a:schemeClr val="tx1"/>
                </a:solidFill>
                <a:latin typeface="Arial Black" panose="020B0A04020102020204" charset="0"/>
                <a:cs typeface="Arial Black" panose="020B0A04020102020204" charset="0"/>
              </a:rPr>
            </a:br>
            <a:r>
              <a:rPr lang="lv-LV" altLang="en-US" sz="2000" i="1" dirty="0">
                <a:solidFill>
                  <a:schemeClr val="tx1"/>
                </a:solidFill>
                <a:latin typeface="Georgia" panose="02040502050405020303" charset="0"/>
                <a:cs typeface="Georgia" panose="02040502050405020303" charset="0"/>
              </a:rPr>
              <a:t>valdnieces un kareives</a:t>
            </a:r>
          </a:p>
        </p:txBody>
      </p:sp>
      <p:sp>
        <p:nvSpPr>
          <p:cNvPr id="3" name="Subtitle 2"/>
          <p:cNvSpPr>
            <a:spLocks noGrp="1"/>
          </p:cNvSpPr>
          <p:nvPr>
            <p:ph type="subTitle" idx="4294967295"/>
          </p:nvPr>
        </p:nvSpPr>
        <p:spPr>
          <a:xfrm>
            <a:off x="6419215" y="4279900"/>
            <a:ext cx="5373370" cy="2132330"/>
          </a:xfrm>
        </p:spPr>
        <p:txBody>
          <a:bodyPr>
            <a:noAutofit/>
          </a:bodyPr>
          <a:lstStyle/>
          <a:p>
            <a:pPr marL="0" indent="0" algn="r">
              <a:buNone/>
            </a:pPr>
            <a:endParaRPr lang="en-US" sz="1800"/>
          </a:p>
          <a:p>
            <a:pPr marL="0" indent="0" algn="r">
              <a:buNone/>
            </a:pPr>
            <a:r>
              <a:rPr lang="lv-LV" altLang="en-US" sz="1400" b="1">
                <a:latin typeface="Arial (Headings)" charset="0"/>
                <a:ea typeface="Yu Gothic" panose="020B0400000000000000" charset="-128"/>
                <a:cs typeface="Arial (Headings)" charset="0"/>
              </a:rPr>
              <a:t>Studiju programma: </a:t>
            </a:r>
            <a:r>
              <a:rPr lang="lv-LV" altLang="en-US" sz="1400" i="1">
                <a:latin typeface="Georgia" panose="02040502050405020303" charset="0"/>
                <a:ea typeface="Yu Gothic" panose="020B0400000000000000" charset="-128"/>
                <a:cs typeface="Georgia" panose="02040502050405020303" charset="0"/>
              </a:rPr>
              <a:t>Orientālistika</a:t>
            </a:r>
            <a:endParaRPr lang="lv-LV" altLang="en-US" sz="1400" b="1">
              <a:latin typeface="Arial (Headings)" charset="0"/>
              <a:ea typeface="Yu Gothic" panose="020B0400000000000000" charset="-128"/>
              <a:cs typeface="Arial (Headings)" charset="0"/>
            </a:endParaRPr>
          </a:p>
          <a:p>
            <a:pPr marL="0" indent="0" algn="r">
              <a:buNone/>
            </a:pPr>
            <a:r>
              <a:rPr lang="lv-LV" altLang="en-US" sz="1400" b="1">
                <a:latin typeface="Arial (Headings)" charset="0"/>
                <a:ea typeface="Yu Gothic" panose="020B0400000000000000" charset="-128"/>
                <a:cs typeface="Arial (Headings)" charset="0"/>
              </a:rPr>
              <a:t>Programmas līmenis: </a:t>
            </a:r>
            <a:r>
              <a:rPr lang="lv-LV" altLang="en-US" sz="1400" i="1">
                <a:latin typeface="Georgia" panose="02040502050405020303" charset="0"/>
                <a:ea typeface="Yu Gothic" panose="020B0400000000000000" charset="-128"/>
                <a:cs typeface="Georgia" panose="02040502050405020303" charset="0"/>
              </a:rPr>
              <a:t>Maģistra I. kurss</a:t>
            </a:r>
          </a:p>
          <a:p>
            <a:pPr marL="0" indent="0" algn="r">
              <a:buNone/>
            </a:pPr>
            <a:r>
              <a:rPr lang="lv-LV" altLang="en-US" sz="1400" b="1">
                <a:latin typeface="Arial (Headings)" charset="0"/>
                <a:ea typeface="Yu Gothic" panose="020B0400000000000000" charset="-128"/>
                <a:cs typeface="Arial (Headings)" charset="0"/>
                <a:sym typeface="+mn-ea"/>
              </a:rPr>
              <a:t>Kurss: </a:t>
            </a:r>
            <a:r>
              <a:rPr lang="lv-LV" altLang="en-US" sz="1400" i="1">
                <a:latin typeface="Georgia" panose="02040502050405020303" charset="0"/>
                <a:ea typeface="Yu Gothic" panose="020B0400000000000000" charset="-128"/>
                <a:cs typeface="Georgia" panose="02040502050405020303" charset="0"/>
                <a:sym typeface="+mn-ea"/>
              </a:rPr>
              <a:t>Vēst6000</a:t>
            </a:r>
            <a:endParaRPr lang="lv-LV" altLang="en-US" sz="1400" i="1">
              <a:latin typeface="Georgia" panose="02040502050405020303" charset="0"/>
              <a:ea typeface="Yu Gothic" panose="020B0400000000000000" charset="-128"/>
              <a:cs typeface="Georgia" panose="02040502050405020303" charset="0"/>
            </a:endParaRPr>
          </a:p>
          <a:p>
            <a:pPr marL="0" indent="0" algn="r">
              <a:buNone/>
            </a:pPr>
            <a:r>
              <a:rPr lang="lv-LV" altLang="en-US" sz="1400" b="1">
                <a:latin typeface="Arial (Headings)" charset="0"/>
                <a:ea typeface="Yu Gothic" panose="020B0400000000000000" charset="-128"/>
                <a:cs typeface="Arial (Headings)" charset="0"/>
              </a:rPr>
              <a:t>Kursa nosaukums: </a:t>
            </a:r>
            <a:r>
              <a:rPr lang="lv-LV" altLang="en-US" sz="1400" i="1">
                <a:latin typeface="Georgia" panose="02040502050405020303" charset="0"/>
                <a:ea typeface="Yu Gothic" panose="020B0400000000000000" charset="-128"/>
                <a:cs typeface="Georgia" panose="02040502050405020303" charset="0"/>
              </a:rPr>
              <a:t>Izcilākās sieviešu personības</a:t>
            </a:r>
          </a:p>
          <a:p>
            <a:pPr marL="0" indent="0" algn="r">
              <a:buNone/>
            </a:pPr>
            <a:r>
              <a:rPr lang="lv-LV" altLang="en-US" sz="1400" b="1">
                <a:latin typeface="Arial (Headings)" charset="0"/>
                <a:ea typeface="Yu Gothic" panose="020B0400000000000000" charset="-128"/>
                <a:cs typeface="Arial (Headings)" charset="0"/>
              </a:rPr>
              <a:t>Autors</a:t>
            </a:r>
            <a:r>
              <a:rPr lang="lv-LV" altLang="en-US" sz="1400">
                <a:latin typeface="Arial (Headings)" charset="0"/>
                <a:ea typeface="Yu Gothic" panose="020B0400000000000000" charset="-128"/>
                <a:cs typeface="Arial (Headings)" charset="0"/>
              </a:rPr>
              <a:t>:</a:t>
            </a:r>
            <a:r>
              <a:rPr lang="lv-LV" altLang="en-US" sz="1400">
                <a:latin typeface="Georgia" panose="02040502050405020303" charset="0"/>
                <a:ea typeface="Yu Gothic" panose="020B0400000000000000" charset="-128"/>
                <a:cs typeface="Georgia" panose="02040502050405020303" charset="0"/>
              </a:rPr>
              <a:t> </a:t>
            </a:r>
            <a:r>
              <a:rPr lang="lv-LV" altLang="en-US" sz="1400" i="1">
                <a:latin typeface="Georgia" panose="02040502050405020303" charset="0"/>
                <a:ea typeface="Yu Gothic" panose="020B0400000000000000" charset="-128"/>
                <a:cs typeface="Georgia" panose="02040502050405020303" charset="0"/>
              </a:rPr>
              <a:t>Patrīcija Avotiņa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459105" y="495935"/>
            <a:ext cx="11273790" cy="2245360"/>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SENAIS PERIODS</a:t>
            </a:r>
            <a:endParaRPr lang="lv-LV" altLang="zh-CN" sz="2135" dirty="0">
              <a:solidFill>
                <a:schemeClr val="tx1"/>
              </a:solidFill>
              <a:latin typeface="Arial (Headings)" charset="0"/>
              <a:ea typeface="+mj-ea"/>
              <a:cs typeface="Arial (Headings)" charset="0"/>
              <a:sym typeface="+mn-lt"/>
            </a:endParaRPr>
          </a:p>
          <a:p>
            <a:pPr indent="0">
              <a:lnSpc>
                <a:spcPct val="150000"/>
              </a:lnSpc>
              <a:buFont typeface="Arial" panose="020B0604020202020204" pitchFamily="34" charset="0"/>
              <a:buNone/>
            </a:pPr>
            <a:r>
              <a:rPr lang="lv-LV" altLang="zh-CN" sz="2000" dirty="0">
                <a:solidFill>
                  <a:schemeClr val="tx1"/>
                </a:solidFill>
                <a:latin typeface="Calibri Light" panose="020F0302020204030204" charset="0"/>
                <a:ea typeface="+mj-ea"/>
                <a:cs typeface="Calibri Light" panose="020F0302020204030204" charset="0"/>
                <a:sym typeface="+mn-lt"/>
              </a:rPr>
              <a:t>	Senajā periodā Japānā galvenokārt pārādījās pirmās civilizācijas pazīme. Cilvēki nodarbojās ar drēbju aušanu, rīsu audzēšanu, kā arī piekopa šamanismu. Periodā beigās sāka parādīties dzelzs un bronzas izstrāde un ornametu kalšana. Vienā no senās ēras laika periodiem, kas tiek dēvēts par Kofun, tika veidoti tā sauktie “apbedījuma pilskalni”, no kā arī izcēlās šī laika perioda nosaukums. </a:t>
            </a:r>
          </a:p>
        </p:txBody>
      </p:sp>
      <p:sp>
        <p:nvSpPr>
          <p:cNvPr id="3"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528320" y="3105785"/>
            <a:ext cx="11135360" cy="2399665"/>
          </a:xfrm>
          <a:prstGeom prst="rect">
            <a:avLst/>
          </a:prstGeom>
          <a:noFill/>
        </p:spPr>
        <p:txBody>
          <a:bodyPr wrap="square" rtlCol="0">
            <a:spAutoFit/>
          </a:bodyPr>
          <a:lstStyle/>
          <a:p>
            <a:pPr>
              <a:lnSpc>
                <a:spcPct val="150000"/>
              </a:lnSpc>
            </a:pPr>
            <a:r>
              <a:rPr lang="lv-LV" altLang="zh-CN" sz="2000" b="1" i="1" dirty="0">
                <a:solidFill>
                  <a:schemeClr val="tx1"/>
                </a:solidFill>
                <a:latin typeface="Arial (Headings)" charset="0"/>
                <a:cs typeface="Arial (Headings)" charset="0"/>
                <a:sym typeface="+mn-lt"/>
              </a:rPr>
              <a:t>SIEVIETES STATUSS</a:t>
            </a:r>
            <a:endParaRPr lang="lv-LV" altLang="zh-CN" sz="1865" dirty="0">
              <a:solidFill>
                <a:schemeClr val="tx1"/>
              </a:solidFill>
              <a:latin typeface="Arial (Headings)" charset="0"/>
              <a:ea typeface="+mj-ea"/>
              <a:cs typeface="Arial (Headings)" charset="0"/>
              <a:sym typeface="+mn-lt"/>
            </a:endParaRPr>
          </a:p>
          <a:p>
            <a:pPr indent="0">
              <a:lnSpc>
                <a:spcPct val="150000"/>
              </a:lnSpc>
              <a:buFont typeface="Arial" panose="020B0604020202020204" pitchFamily="34" charset="0"/>
              <a:buNone/>
            </a:pPr>
            <a:r>
              <a:rPr lang="lv-LV" altLang="en-US" sz="2000" dirty="0">
                <a:solidFill>
                  <a:schemeClr val="tx1"/>
                </a:solidFill>
                <a:latin typeface="Calibri Light" panose="020F0302020204030204" charset="0"/>
                <a:ea typeface="+mj-ea"/>
                <a:cs typeface="Calibri Light" panose="020F0302020204030204" charset="0"/>
                <a:sym typeface="+mn-lt"/>
              </a:rPr>
              <a:t>	Šajā laikā si</a:t>
            </a:r>
            <a:r>
              <a:rPr lang="en-US" altLang="lv-LV" sz="2000" dirty="0">
                <a:solidFill>
                  <a:schemeClr val="tx1"/>
                </a:solidFill>
                <a:latin typeface="Calibri Light" panose="020F0302020204030204" charset="0"/>
                <a:ea typeface="+mj-ea"/>
                <a:cs typeface="Calibri Light" panose="020F0302020204030204" charset="0"/>
                <a:sym typeface="+mn-lt"/>
              </a:rPr>
              <a:t>evie</a:t>
            </a:r>
            <a:r>
              <a:rPr lang="lv-LV" altLang="en-US" sz="2000" dirty="0">
                <a:solidFill>
                  <a:schemeClr val="tx1"/>
                </a:solidFill>
                <a:latin typeface="Calibri Light" panose="020F0302020204030204" charset="0"/>
                <a:ea typeface="+mj-ea"/>
                <a:cs typeface="Calibri Light" panose="020F0302020204030204" charset="0"/>
                <a:sym typeface="+mn-lt"/>
              </a:rPr>
              <a:t>t</a:t>
            </a:r>
            <a:r>
              <a:rPr lang="lv-LV" altLang="lv-LV" sz="2000" dirty="0">
                <a:solidFill>
                  <a:schemeClr val="tx1"/>
                </a:solidFill>
                <a:latin typeface="Calibri Light" panose="020F0302020204030204" charset="0"/>
                <a:ea typeface="+mj-ea"/>
                <a:cs typeface="Calibri Light" panose="020F0302020204030204" charset="0"/>
                <a:sym typeface="+mn-lt"/>
              </a:rPr>
              <a:t>es tika uzskatītas par vidutājiem starp cilvēku un garu pasauli, līdz ar to garīgā līdera lomu lielākoties ieņēma sievietes. Līdz ar to sievietēm pastāvēja iespēja kļūt par klanu vadonēm, ņemot vērā šo reliģisko pārsvaru. Ģ</a:t>
            </a:r>
            <a:r>
              <a:rPr lang="lv-LV" altLang="zh-CN" sz="2000" dirty="0">
                <a:solidFill>
                  <a:schemeClr val="tx1"/>
                </a:solidFill>
                <a:latin typeface="Calibri Light" panose="020F0302020204030204" charset="0"/>
                <a:ea typeface="+mj-ea"/>
                <a:cs typeface="Calibri Light" panose="020F0302020204030204" charset="0"/>
                <a:sym typeface="+mn-lt"/>
              </a:rPr>
              <a:t>imenes struktūra varēja būt gan matriarhāla, gan matrilineāla, kas arī nodrošināja sieviešu iespēju ieņemt augstas ietekmes pozīciju sabiedrībā.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14960" y="352425"/>
            <a:ext cx="11563350" cy="3282315"/>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ASUKA UN NARA PERIOD</a:t>
            </a:r>
          </a:p>
          <a:p>
            <a:r>
              <a:rPr lang="lv-LV" altLang="zh-CN" sz="2000" b="1" i="1" dirty="0">
                <a:solidFill>
                  <a:schemeClr val="tx1"/>
                </a:solidFill>
                <a:latin typeface="Arial (Headings)" charset="0"/>
                <a:cs typeface="Arial (Headings)" charset="0"/>
                <a:sym typeface="+mn-lt"/>
              </a:rPr>
              <a:t>SATURA RĀDĪTĀJS</a:t>
            </a:r>
            <a:endParaRPr lang="lv-LV" altLang="zh-CN" sz="2135" dirty="0">
              <a:solidFill>
                <a:schemeClr val="tx1"/>
              </a:solidFill>
              <a:latin typeface="Arial (Headings)" charset="0"/>
              <a:ea typeface="+mj-ea"/>
              <a:cs typeface="Arial (Headings)" charset="0"/>
              <a:sym typeface="+mn-lt"/>
            </a:endParaRPr>
          </a:p>
          <a:p>
            <a:pPr indent="0">
              <a:lnSpc>
                <a:spcPct val="150000"/>
              </a:lnSpc>
              <a:buFont typeface="Arial" panose="020B0604020202020204" pitchFamily="34" charset="0"/>
              <a:buNone/>
            </a:pPr>
            <a:r>
              <a:rPr lang="lv-LV" altLang="en-US" sz="2000" dirty="0">
                <a:latin typeface="Calibri Light" panose="020F0302020204030204" charset="0"/>
                <a:ea typeface="+mj-ea"/>
                <a:cs typeface="Calibri Light" panose="020F0302020204030204" charset="0"/>
                <a:sym typeface="+mn-lt"/>
              </a:rPr>
              <a:t>	Periodas izceļas ar Ķīnas kultūras un administrācijas aktīvu ieviešanu Japānā. Studenti tika sūtīti uz Ķīnu, lai apgūtu dažādas prasmes un mācības un vēlāk ieņēma nozīmīgu vietu galmā. P</a:t>
            </a:r>
            <a:r>
              <a:rPr lang="en-US" altLang="lv-LV" sz="2000" dirty="0">
                <a:latin typeface="Calibri Light" panose="020F0302020204030204" charset="0"/>
                <a:ea typeface="+mj-ea"/>
                <a:cs typeface="Calibri Light" panose="020F0302020204030204" charset="0"/>
                <a:sym typeface="+mn-lt"/>
              </a:rPr>
              <a:t>incis </a:t>
            </a:r>
            <a:r>
              <a:rPr lang="lv-LV" altLang="en-US" sz="2000" dirty="0">
                <a:latin typeface="Calibri Light" panose="020F0302020204030204" charset="0"/>
                <a:ea typeface="+mj-ea"/>
                <a:cs typeface="Calibri Light" panose="020F0302020204030204" charset="0"/>
                <a:sym typeface="+mn-lt"/>
              </a:rPr>
              <a:t>Šotoku Taiši (574 - 622) </a:t>
            </a:r>
            <a:r>
              <a:rPr lang="en-US" altLang="lv-LV" sz="2000" dirty="0">
                <a:latin typeface="Calibri Light" panose="020F0302020204030204" charset="0"/>
                <a:ea typeface="+mj-ea"/>
                <a:cs typeface="Calibri Light" panose="020F0302020204030204" charset="0"/>
                <a:sym typeface="+mn-lt"/>
              </a:rPr>
              <a:t>pie</a:t>
            </a:r>
            <a:r>
              <a:rPr lang="lv-LV" altLang="en-US" sz="2000" dirty="0">
                <a:latin typeface="Calibri Light" panose="020F0302020204030204" charset="0"/>
                <a:ea typeface="+mj-ea"/>
                <a:cs typeface="Calibri Light" panose="020F0302020204030204" charset="0"/>
                <a:sym typeface="+mn-lt"/>
              </a:rPr>
              <a:t>ņēma </a:t>
            </a:r>
            <a:r>
              <a:rPr lang="en-US" altLang="lv-LV" sz="2000" dirty="0">
                <a:latin typeface="Calibri Light" panose="020F0302020204030204" charset="0"/>
                <a:ea typeface="+mj-ea"/>
                <a:cs typeface="Calibri Light" panose="020F0302020204030204" charset="0"/>
                <a:sym typeface="+mn-lt"/>
              </a:rPr>
              <a:t>17 likumu konstitūciju, kurā kā Japānas </a:t>
            </a:r>
            <a:r>
              <a:rPr lang="lv-LV" altLang="en-US" sz="2000" dirty="0">
                <a:latin typeface="Calibri Light" panose="020F0302020204030204" charset="0"/>
                <a:ea typeface="+mj-ea"/>
                <a:cs typeface="Calibri Light" panose="020F0302020204030204" charset="0"/>
                <a:sym typeface="+mn-lt"/>
              </a:rPr>
              <a:t>kultūras </a:t>
            </a:r>
            <a:r>
              <a:rPr lang="en-US" altLang="lv-LV" sz="2000" dirty="0">
                <a:latin typeface="Calibri Light" panose="020F0302020204030204" charset="0"/>
                <a:ea typeface="+mj-ea"/>
                <a:cs typeface="Calibri Light" panose="020F0302020204030204" charset="0"/>
                <a:sym typeface="+mn-lt"/>
              </a:rPr>
              <a:t>balsti ti</a:t>
            </a:r>
            <a:r>
              <a:rPr lang="lv-LV" altLang="en-US" sz="2000" dirty="0">
                <a:latin typeface="Calibri Light" panose="020F0302020204030204" charset="0"/>
                <a:ea typeface="+mj-ea"/>
                <a:cs typeface="Calibri Light" panose="020F0302020204030204" charset="0"/>
                <a:sym typeface="+mn-lt"/>
              </a:rPr>
              <a:t>ka</a:t>
            </a:r>
            <a:r>
              <a:rPr lang="en-US" altLang="lv-LV" sz="2000" dirty="0">
                <a:latin typeface="Calibri Light" panose="020F0302020204030204" charset="0"/>
                <a:ea typeface="+mj-ea"/>
                <a:cs typeface="Calibri Light" panose="020F0302020204030204" charset="0"/>
                <a:sym typeface="+mn-lt"/>
              </a:rPr>
              <a:t> noteikti konfūciešu ideāli un budistu ētika</a:t>
            </a:r>
            <a:r>
              <a:rPr lang="lv-LV" altLang="en-US" sz="2000" dirty="0">
                <a:latin typeface="Calibri Light" panose="020F0302020204030204" charset="0"/>
                <a:ea typeface="+mj-ea"/>
                <a:cs typeface="Calibri Light" panose="020F0302020204030204" charset="0"/>
                <a:sym typeface="+mn-lt"/>
              </a:rPr>
              <a:t>. Līdztekus šim tika ieviests </a:t>
            </a:r>
            <a:r>
              <a:rPr lang="en-US" altLang="lv-LV" sz="2000" dirty="0">
                <a:latin typeface="Calibri Light" panose="020F0302020204030204" charset="0"/>
                <a:ea typeface="+mj-ea"/>
                <a:cs typeface="Calibri Light" panose="020F0302020204030204" charset="0"/>
                <a:sym typeface="+mn-lt"/>
              </a:rPr>
              <a:t> </a:t>
            </a:r>
            <a:r>
              <a:rPr lang="en-US" altLang="lv-LV" sz="2000" i="1" dirty="0">
                <a:latin typeface="Calibri Light" panose="020F0302020204030204" charset="0"/>
                <a:ea typeface="+mj-ea"/>
                <a:cs typeface="Calibri Light" panose="020F0302020204030204" charset="0"/>
                <a:sym typeface="+mn-lt"/>
              </a:rPr>
              <a:t>ricurjo </a:t>
            </a:r>
            <a:r>
              <a:rPr lang="lv-LV" altLang="en-US" sz="2000" dirty="0">
                <a:latin typeface="Calibri Light" panose="020F0302020204030204" charset="0"/>
                <a:ea typeface="+mj-ea"/>
                <a:cs typeface="Calibri Light" panose="020F0302020204030204" charset="0"/>
                <a:sym typeface="+mn-lt"/>
              </a:rPr>
              <a:t>律令 likuma sistēma (administratīvā sistēma un kriminālkodekss, kas tika balstīts uz ķīniešu legālistu un konfūcija mācībām)</a:t>
            </a:r>
            <a:endParaRPr lang="lv-LV" altLang="en-US" sz="1735" dirty="0">
              <a:latin typeface="Arial (Headings)" charset="0"/>
              <a:ea typeface="+mj-ea"/>
              <a:cs typeface="Arial (Headings)" charset="0"/>
              <a:sym typeface="+mn-lt"/>
            </a:endParaRPr>
          </a:p>
          <a:p>
            <a:pPr indent="0">
              <a:buFont typeface="Arial" panose="020B0604020202020204" pitchFamily="34" charset="0"/>
              <a:buNone/>
            </a:pPr>
            <a:endParaRPr lang="lv-LV" altLang="zh-CN" sz="1735" dirty="0">
              <a:solidFill>
                <a:schemeClr val="tx1"/>
              </a:solidFill>
              <a:latin typeface="Arial (Headings)" charset="0"/>
              <a:ea typeface="+mj-ea"/>
              <a:cs typeface="Arial (Headings)" charset="0"/>
              <a:sym typeface="+mn-lt"/>
            </a:endParaRPr>
          </a:p>
        </p:txBody>
      </p:sp>
      <p:sp>
        <p:nvSpPr>
          <p:cNvPr id="3"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14960" y="3575050"/>
            <a:ext cx="11562715" cy="2707005"/>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SIEVIETES STATUSS</a:t>
            </a:r>
            <a:endParaRPr lang="lv-LV" altLang="zh-CN" sz="1865" dirty="0">
              <a:solidFill>
                <a:schemeClr val="tx1"/>
              </a:solidFill>
              <a:latin typeface="Arial (Headings)" charset="0"/>
              <a:ea typeface="+mj-ea"/>
              <a:cs typeface="Arial (Headings)" charset="0"/>
              <a:sym typeface="+mn-lt"/>
            </a:endParaRPr>
          </a:p>
          <a:p>
            <a:pPr indent="0">
              <a:lnSpc>
                <a:spcPct val="150000"/>
              </a:lnSpc>
              <a:buFont typeface="Arial" panose="020B0604020202020204" pitchFamily="34" charset="0"/>
              <a:buNone/>
            </a:pPr>
            <a:r>
              <a:rPr lang="lv-LV" altLang="en-US" sz="2000" dirty="0">
                <a:latin typeface="Calibri Light" panose="020F0302020204030204" charset="0"/>
                <a:ea typeface="+mj-ea"/>
                <a:cs typeface="Calibri Light" panose="020F0302020204030204" charset="0"/>
                <a:sym typeface="+mn-lt"/>
              </a:rPr>
              <a:t>	Šajā laikā </a:t>
            </a:r>
            <a:r>
              <a:rPr lang="lv-LV" altLang="en-US" sz="2000" b="1" i="1" dirty="0">
                <a:latin typeface="Calibri Light" panose="020F0302020204030204" charset="0"/>
                <a:ea typeface="+mj-ea"/>
                <a:cs typeface="Calibri Light" panose="020F0302020204030204" charset="0"/>
                <a:sym typeface="+mn-lt"/>
              </a:rPr>
              <a:t>nepastāvēja </a:t>
            </a:r>
            <a:r>
              <a:rPr lang="lv-LV" altLang="en-US" sz="2000" dirty="0">
                <a:latin typeface="Calibri Light" panose="020F0302020204030204" charset="0"/>
                <a:ea typeface="+mj-ea"/>
                <a:cs typeface="Calibri Light" panose="020F0302020204030204" charset="0"/>
                <a:sym typeface="+mn-lt"/>
              </a:rPr>
              <a:t>kopīgi saskaņoti viedokļi par sievietes stāvokli stabiedrībā. No vienas puses, līdz ar Konfūcija un budisma ideju ienākšanu, sabiedrībā arī aktīvi tika integrēti šo mācību tradicionālie uzskati. No otras puses, budistu mūķenēm tika piešķirts vienlīdzīgs statuss ar mūkiem laika perioda sākumā.  Līdz ar to ir grūti spriest  kāda bija vispārējā attieksme pret sievietēm, tomēr var skaidri pateikt, ka pāreja no matriarhālās ģimenes sistēmas uz “patriarhālās ģimenes paradigmu” notika ricurjo likuma iespaidā</a:t>
            </a:r>
            <a:endParaRPr lang="lv-LV" altLang="en-US" sz="2000" dirty="0">
              <a:solidFill>
                <a:schemeClr val="tx1"/>
              </a:solidFill>
              <a:latin typeface="Calibri Light" panose="020F0302020204030204" charset="0"/>
              <a:ea typeface="+mj-ea"/>
              <a:cs typeface="Calibri Light" panose="020F0302020204030204" charset="0"/>
              <a:sym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257175" y="291465"/>
            <a:ext cx="11487150" cy="7129780"/>
          </a:xfrm>
          <a:prstGeom prst="rect">
            <a:avLst/>
          </a:prstGeom>
          <a:noFill/>
        </p:spPr>
        <p:txBody>
          <a:bodyPr wrap="square" rtlCol="0">
            <a:spAutoFit/>
          </a:bodyPr>
          <a:lstStyle/>
          <a:p>
            <a:r>
              <a:rPr lang="lv-LV" sz="2200" b="1" i="1" dirty="0">
                <a:solidFill>
                  <a:schemeClr val="tx1"/>
                </a:solidFill>
                <a:latin typeface="Arial (Headings)" charset="0"/>
                <a:cs typeface="Arial (Headings)" charset="0"/>
                <a:sym typeface="+mn-lt"/>
              </a:rPr>
              <a:t>Konfūcija mācība un sieviete</a:t>
            </a:r>
            <a:endParaRPr lang="lv-LV" sz="2400" b="1" i="1" dirty="0">
              <a:solidFill>
                <a:schemeClr val="tx1"/>
              </a:solidFill>
              <a:latin typeface="Arial (Headings)" charset="0"/>
              <a:cs typeface="Arial (Headings)" charset="0"/>
              <a:sym typeface="+mn-lt"/>
            </a:endParaRPr>
          </a:p>
          <a:p>
            <a:r>
              <a:rPr lang="lv-LV" sz="1865" i="1" dirty="0">
                <a:solidFill>
                  <a:schemeClr val="tx1"/>
                </a:solidFill>
                <a:latin typeface="Arial (Headings)" charset="0"/>
                <a:cs typeface="Arial (Headings)" charset="0"/>
                <a:sym typeface="+mn-lt"/>
              </a:rPr>
              <a:t>	Tikai sievietes un mazie cilvēki </a:t>
            </a:r>
            <a:r>
              <a:rPr lang="zh-CN" altLang="lv-LV" sz="1865" dirty="0">
                <a:solidFill>
                  <a:schemeClr val="tx1"/>
                </a:solidFill>
                <a:latin typeface="Arial (Headings)" charset="0"/>
                <a:cs typeface="Arial (Headings)" charset="0"/>
                <a:sym typeface="+mn-lt"/>
              </a:rPr>
              <a:t>小人</a:t>
            </a:r>
            <a:r>
              <a:rPr lang="lv-LV" sz="1865" i="1" dirty="0">
                <a:solidFill>
                  <a:schemeClr val="tx1"/>
                </a:solidFill>
                <a:latin typeface="Arial (Headings)" charset="0"/>
                <a:cs typeface="Arial (Headings)" charset="0"/>
                <a:sym typeface="+mn-lt"/>
              </a:rPr>
              <a:t> ir grūti tikt galā. Esiet tuvu viņiem, un viņi nav</a:t>
            </a:r>
          </a:p>
          <a:p>
            <a:r>
              <a:rPr lang="lv-LV" sz="1865" i="1" dirty="0">
                <a:solidFill>
                  <a:schemeClr val="tx1"/>
                </a:solidFill>
                <a:latin typeface="Arial (Headings)" charset="0"/>
                <a:cs typeface="Arial (Headings)" charset="0"/>
                <a:sym typeface="+mn-lt"/>
              </a:rPr>
              <a:t>pazemīgi, turieties pa gabalam un viņi sūdzas ”(Teicieni, 17.25)</a:t>
            </a:r>
          </a:p>
          <a:p>
            <a:endParaRPr lang="lv-LV" altLang="zh-CN" sz="1865" i="1" dirty="0">
              <a:solidFill>
                <a:schemeClr val="tx1"/>
              </a:solidFill>
              <a:latin typeface="Arial (Headings)" charset="0"/>
              <a:cs typeface="Arial (Headings)" charset="0"/>
              <a:sym typeface="+mn-lt"/>
            </a:endParaRPr>
          </a:p>
          <a:p>
            <a:pPr>
              <a:lnSpc>
                <a:spcPct val="150000"/>
              </a:lnSpc>
            </a:pPr>
            <a:r>
              <a:rPr lang="lv-LV" sz="1865" i="1" dirty="0">
                <a:solidFill>
                  <a:schemeClr val="tx1"/>
                </a:solidFill>
                <a:latin typeface="Arial (Headings)" charset="0"/>
                <a:cs typeface="Arial (Headings)" charset="0"/>
                <a:sym typeface="+mn-lt"/>
              </a:rPr>
              <a:t>	</a:t>
            </a:r>
            <a:r>
              <a:rPr lang="lv-LV" altLang="zh-CN" sz="2400" dirty="0">
                <a:solidFill>
                  <a:schemeClr val="tx1"/>
                </a:solidFill>
                <a:latin typeface="Calibri Light" panose="020F0302020204030204" charset="0"/>
                <a:cs typeface="Calibri Light" panose="020F0302020204030204" charset="0"/>
                <a:sym typeface="+mn-lt"/>
              </a:rPr>
              <a:t>Agrīnajā Konfūcija mācībā par sievietēm netiek minēts daudz. Sekojošie interpretējumi un mācības uzliek uzsvaru uz sieviešu zemo statusu, rakstura vājumu u.t.</a:t>
            </a:r>
            <a:r>
              <a:rPr lang="en-US" altLang="lv-LV" sz="2400" dirty="0">
                <a:solidFill>
                  <a:schemeClr val="tx1"/>
                </a:solidFill>
                <a:latin typeface="Calibri Light" panose="020F0302020204030204" charset="0"/>
                <a:cs typeface="Calibri Light" panose="020F0302020204030204" charset="0"/>
                <a:sym typeface="+mn-lt"/>
              </a:rPr>
              <a:t>t. </a:t>
            </a:r>
            <a:r>
              <a:rPr lang="lv-LV" altLang="en-US" sz="2400" dirty="0">
                <a:solidFill>
                  <a:schemeClr val="tx1"/>
                </a:solidFill>
                <a:latin typeface="Calibri Light" panose="020F0302020204030204" charset="0"/>
                <a:cs typeface="Calibri Light" panose="020F0302020204030204" charset="0"/>
                <a:sym typeface="+mn-lt"/>
              </a:rPr>
              <a:t>Viena no būtiskākajām domām Konfūcija mācībā uzsver sievietes saikni ar vīrieti; sievietei jābūt paklausīgai tēvam, vīram, brāļiem un dēliem</a:t>
            </a:r>
            <a:endParaRPr lang="lv-LV" altLang="zh-CN" sz="2400" b="1" i="1" dirty="0">
              <a:solidFill>
                <a:schemeClr val="tx1"/>
              </a:solidFill>
              <a:latin typeface="Arial (Headings)" charset="0"/>
              <a:cs typeface="Arial (Headings)" charset="0"/>
              <a:sym typeface="+mn-lt"/>
            </a:endParaRPr>
          </a:p>
          <a:p>
            <a:pPr marL="285750" indent="-285750" algn="l">
              <a:lnSpc>
                <a:spcPct val="120000"/>
              </a:lnSpc>
              <a:buFont typeface="Arial" panose="020B0604020202020204" pitchFamily="34" charset="0"/>
              <a:buChar char="•"/>
            </a:pPr>
            <a:endParaRPr lang="lv-LV" altLang="zh-CN" sz="2135" dirty="0">
              <a:solidFill>
                <a:schemeClr val="tx1"/>
              </a:solidFill>
              <a:latin typeface="Arial (Headings)" charset="0"/>
              <a:ea typeface="+mj-ea"/>
              <a:cs typeface="Arial (Headings)" charset="0"/>
              <a:sym typeface="+mn-lt"/>
            </a:endParaRPr>
          </a:p>
          <a:p>
            <a:pPr indent="0" algn="l">
              <a:lnSpc>
                <a:spcPct val="120000"/>
              </a:lnSpc>
              <a:buFont typeface="Arial" panose="020B0604020202020204" pitchFamily="34" charset="0"/>
              <a:buNone/>
            </a:pPr>
            <a:r>
              <a:rPr lang="lv-LV" sz="2200" b="1" i="1" dirty="0">
                <a:solidFill>
                  <a:schemeClr val="tx1"/>
                </a:solidFill>
                <a:latin typeface="Arial (Headings)" charset="0"/>
                <a:cs typeface="Arial (Headings)" charset="0"/>
                <a:sym typeface="+mn-lt"/>
              </a:rPr>
              <a:t>Reliģija un sieviete</a:t>
            </a:r>
            <a:endParaRPr lang="lv-LV" sz="2135" b="1" i="1" dirty="0">
              <a:solidFill>
                <a:schemeClr val="tx1"/>
              </a:solidFill>
              <a:latin typeface="Arial (Headings)" charset="0"/>
              <a:cs typeface="Arial (Headings)" charset="0"/>
              <a:sym typeface="+mn-lt"/>
            </a:endParaRPr>
          </a:p>
          <a:p>
            <a:pPr indent="0" algn="l">
              <a:lnSpc>
                <a:spcPct val="150000"/>
              </a:lnSpc>
              <a:buFont typeface="Arial" panose="020B0604020202020204" pitchFamily="34" charset="0"/>
              <a:buNone/>
            </a:pPr>
            <a:r>
              <a:rPr lang="lv-LV" sz="2200" dirty="0">
                <a:solidFill>
                  <a:schemeClr val="tx1"/>
                </a:solidFill>
                <a:latin typeface="Calibri Light" panose="020F0302020204030204" charset="0"/>
                <a:cs typeface="Calibri Light" panose="020F0302020204030204" charset="0"/>
                <a:sym typeface="+mn-lt"/>
              </a:rPr>
              <a:t>	Tiek minēts, ka Naras un Asuka perioda laikā vairākos reliģiskos tekstos parādījās ideoloģiski līdzīgi uzskati. Proti, analizējot tekstus atrasts stereotipisku sieviešu iedalījums: kārdinātāja, māte, mūķene, loma kā “labai meitai” un “labam draugam”. Budismā arī tiek uzskatīt, ka sieviete nevarēja iemiesot vai kļūt par dievību; vispirms sievietei jāpārdzimst par vīrieti</a:t>
            </a:r>
            <a:endParaRPr lang="lv-LV" sz="2400" b="1" i="1" dirty="0">
              <a:solidFill>
                <a:schemeClr val="tx1"/>
              </a:solidFill>
              <a:latin typeface="Calibri Light" panose="020F0302020204030204" charset="0"/>
              <a:cs typeface="Calibri Light" panose="020F0302020204030204" charset="0"/>
              <a:sym typeface="+mn-lt"/>
            </a:endParaRPr>
          </a:p>
          <a:p>
            <a:pPr marL="342900" indent="-342900" algn="l">
              <a:lnSpc>
                <a:spcPct val="120000"/>
              </a:lnSpc>
              <a:buFont typeface="Arial" panose="020B0604020202020204" pitchFamily="34" charset="0"/>
              <a:buChar char="•"/>
            </a:pPr>
            <a:endParaRPr lang="lv-LV" sz="2135" b="1" i="1" dirty="0">
              <a:solidFill>
                <a:schemeClr val="tx1"/>
              </a:solidFill>
              <a:latin typeface="Arial (Headings)" charset="0"/>
              <a:cs typeface="Arial (Headings)" charset="0"/>
              <a:sym typeface="+mn-lt"/>
            </a:endParaRPr>
          </a:p>
          <a:p>
            <a:pPr marL="285750" indent="-285750" algn="l">
              <a:lnSpc>
                <a:spcPct val="120000"/>
              </a:lnSpc>
              <a:buFont typeface="Arial" panose="020B0604020202020204" pitchFamily="34" charset="0"/>
              <a:buChar char="•"/>
            </a:pPr>
            <a:endParaRPr lang="lv-LV" altLang="zh-CN" sz="2135" b="1" i="1" dirty="0">
              <a:solidFill>
                <a:schemeClr val="tx1"/>
              </a:solidFill>
              <a:latin typeface="Arial (Headings)" charset="0"/>
              <a:ea typeface="+mj-ea"/>
              <a:cs typeface="Arial (Headings)" charset="0"/>
              <a:sym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270510" y="217805"/>
            <a:ext cx="11375390" cy="3307715"/>
          </a:xfrm>
          <a:prstGeom prst="rect">
            <a:avLst/>
          </a:prstGeom>
          <a:noFill/>
        </p:spPr>
        <p:txBody>
          <a:bodyPr wrap="square" rtlCol="0">
            <a:spAutoFit/>
          </a:bodyPr>
          <a:lstStyle/>
          <a:p>
            <a:r>
              <a:rPr lang="lv-LV" altLang="en-US" sz="2000" b="1" i="1" dirty="0">
                <a:solidFill>
                  <a:schemeClr val="tx1"/>
                </a:solidFill>
                <a:latin typeface="Arial (Headings)" charset="0"/>
                <a:cs typeface="Arial (Headings)" charset="0"/>
                <a:sym typeface="+mn-lt"/>
              </a:rPr>
              <a:t>HEIAN</a:t>
            </a:r>
            <a:r>
              <a:rPr lang="lv-LV" altLang="zh-CN" sz="2000" b="1" i="1" dirty="0">
                <a:solidFill>
                  <a:schemeClr val="tx1"/>
                </a:solidFill>
                <a:latin typeface="Arial (Headings)" charset="0"/>
                <a:cs typeface="Arial (Headings)" charset="0"/>
                <a:sym typeface="+mn-lt"/>
              </a:rPr>
              <a:t> PERIODS</a:t>
            </a:r>
            <a:endParaRPr lang="lv-LV" altLang="zh-CN" sz="1865" dirty="0">
              <a:solidFill>
                <a:schemeClr val="tx1"/>
              </a:solidFill>
              <a:latin typeface="Arial (Headings)" charset="0"/>
              <a:ea typeface="+mj-ea"/>
              <a:cs typeface="Arial (Headings)" charset="0"/>
              <a:sym typeface="+mn-lt"/>
            </a:endParaRPr>
          </a:p>
          <a:p>
            <a:pPr indent="0">
              <a:lnSpc>
                <a:spcPct val="150000"/>
              </a:lnSpc>
              <a:buFont typeface="Arial" panose="020B0604020202020204" pitchFamily="34" charset="0"/>
              <a:buNone/>
            </a:pPr>
            <a:r>
              <a:rPr lang="lv-LV" altLang="en-US" sz="2100" dirty="0">
                <a:solidFill>
                  <a:schemeClr val="tx1"/>
                </a:solidFill>
                <a:latin typeface="Calibri Light" panose="020F0302020204030204" charset="0"/>
                <a:ea typeface="+mj-ea"/>
                <a:cs typeface="Calibri Light" panose="020F0302020204030204" charset="0"/>
                <a:sym typeface="+mn-lt"/>
              </a:rPr>
              <a:t>	Heian perioda viena no nozīmīgākajām pazīmēm bija aristokrātijas kultūras uzplaukums. Imperatora galms aktīvi iesaistījās estētiskās pilnveidošanas meklējumos, novedot pie jauniem sasniegumiem mākslā un literatūrā. Bezrūpīgas dzīves apburti, imperators un viņa galms atsvešinājās no politiskām lietām, līdz ar to nostiprinājās privātā vara un privātīpašuma skaits palielinājās. Viens no galvenajiem klaniem, kas izmantoja galma vienaldzību bija Fudživara klans, kuri pielietoja tā saukto “precību politiku”. Rezultātā, Fudživara klana locekļi ieņēma ietekmīgus galma amatus. </a:t>
            </a:r>
          </a:p>
        </p:txBody>
      </p:sp>
      <p:sp>
        <p:nvSpPr>
          <p:cNvPr id="3"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270510" y="3757295"/>
            <a:ext cx="11133455" cy="3315335"/>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SIEVIETES STATUSS</a:t>
            </a:r>
            <a:endParaRPr lang="lv-LV" altLang="en-US" sz="1735" dirty="0">
              <a:solidFill>
                <a:schemeClr val="tx1"/>
              </a:solidFill>
              <a:latin typeface="Arial (heading_" charset="0"/>
              <a:ea typeface="+mj-ea"/>
              <a:cs typeface="Arial (heading_" charset="0"/>
              <a:sym typeface="+mn-lt"/>
            </a:endParaRPr>
          </a:p>
          <a:p>
            <a:pPr indent="0" algn="l">
              <a:lnSpc>
                <a:spcPct val="150000"/>
              </a:lnSpc>
              <a:buFont typeface="Arial" panose="020B0604020202020204" pitchFamily="34" charset="0"/>
              <a:buNone/>
            </a:pPr>
            <a:r>
              <a:rPr lang="lv-LV" altLang="en-US" sz="2100" dirty="0">
                <a:solidFill>
                  <a:schemeClr val="tx1"/>
                </a:solidFill>
                <a:latin typeface="Calibri Light" panose="020F0302020204030204" charset="0"/>
                <a:ea typeface="+mj-ea"/>
                <a:cs typeface="Calibri Light" panose="020F0302020204030204" charset="0"/>
                <a:sym typeface="+mn-lt"/>
              </a:rPr>
              <a:t>	Sievietes  šajā laikā izbaudīja lielāku radošo brīvību un galma literatūru dominēja sieviešu rakstnieces. Vienlaikus sievietes ieņēma nozīmīgu lomu Fudživaras klana “precību politikā”. Neskatoties uz to, sieviešu statuss sabiedrībā pazeminājās. Sievietes primāri bija </a:t>
            </a:r>
            <a:r>
              <a:rPr lang="lv-LV" altLang="en-US" sz="2100" dirty="0">
                <a:latin typeface="Calibri Light" panose="020F0302020204030204" charset="0"/>
                <a:ea typeface="+mj-ea"/>
                <a:cs typeface="Calibri Light" panose="020F0302020204030204" charset="0"/>
                <a:sym typeface="+mn-lt"/>
              </a:rPr>
              <a:t>atbildīgas par bērnu audzināšanu, tomēr netiek aizliegts šķirties un apprecēties vēlreiz. Reliģijas jomā, budistu mūķenes tika izslēgtas no valsts ceremoniju amatiem, kā arī pazuda oficiāli atzītas sieviešu ordinēšanas iespējas. </a:t>
            </a:r>
            <a:endParaRPr lang="lv-LV" altLang="en-US" dirty="0">
              <a:solidFill>
                <a:schemeClr val="tx1"/>
              </a:solidFill>
              <a:latin typeface="Arial (heading_" charset="0"/>
              <a:ea typeface="+mj-ea"/>
              <a:cs typeface="Arial (heading_" charset="0"/>
              <a:sym typeface="+mn-lt"/>
            </a:endParaRPr>
          </a:p>
          <a:p>
            <a:pPr marL="285750" indent="-285750">
              <a:buFont typeface="Arial" panose="020B0604020202020204" pitchFamily="34" charset="0"/>
              <a:buChar char="•"/>
            </a:pPr>
            <a:endParaRPr lang="lv-LV" altLang="en-US" sz="1600" dirty="0">
              <a:solidFill>
                <a:schemeClr val="tx1"/>
              </a:solidFill>
              <a:latin typeface="Arial (heading_" charset="0"/>
              <a:ea typeface="+mj-ea"/>
              <a:cs typeface="Arial (heading_" charset="0"/>
              <a:sym typeface="+mn-lt"/>
            </a:endParaRPr>
          </a:p>
          <a:p>
            <a:pPr marL="285750" indent="-285750">
              <a:buFont typeface="Arial" panose="020B0604020202020204" pitchFamily="34" charset="0"/>
              <a:buChar char="•"/>
            </a:pPr>
            <a:endParaRPr lang="lv-LV" altLang="en-US" sz="1600" dirty="0">
              <a:solidFill>
                <a:schemeClr val="tx1"/>
              </a:solidFill>
              <a:latin typeface="Arial (heading_" charset="0"/>
              <a:ea typeface="+mj-ea"/>
              <a:cs typeface="Arial (heading_" charset="0"/>
              <a:sym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54330" y="174625"/>
            <a:ext cx="11432540" cy="3169285"/>
          </a:xfrm>
          <a:prstGeom prst="rect">
            <a:avLst/>
          </a:prstGeom>
          <a:noFill/>
        </p:spPr>
        <p:txBody>
          <a:bodyPr wrap="square" rtlCol="0">
            <a:spAutoFit/>
          </a:bodyPr>
          <a:lstStyle/>
          <a:p>
            <a:r>
              <a:rPr lang="lv-LV" altLang="en-US" sz="2000" b="1" i="1" dirty="0">
                <a:solidFill>
                  <a:schemeClr val="tx1"/>
                </a:solidFill>
                <a:latin typeface="Arial (Headings)" charset="0"/>
                <a:cs typeface="Arial (Headings)" charset="0"/>
                <a:sym typeface="+mn-lt"/>
              </a:rPr>
              <a:t>KAMAKURA </a:t>
            </a:r>
            <a:r>
              <a:rPr lang="lv-LV" altLang="zh-CN" sz="2000" b="1" i="1" dirty="0">
                <a:solidFill>
                  <a:schemeClr val="tx1"/>
                </a:solidFill>
                <a:latin typeface="Arial (Headings)" charset="0"/>
                <a:cs typeface="Arial (Headings)" charset="0"/>
                <a:sym typeface="+mn-lt"/>
              </a:rPr>
              <a:t>PERIODS</a:t>
            </a:r>
            <a:endParaRPr lang="en-US" altLang="lv-LV" dirty="0">
              <a:solidFill>
                <a:schemeClr val="tx1"/>
              </a:solidFill>
              <a:latin typeface="Arial (Headings)" charset="0"/>
              <a:ea typeface="+mj-ea"/>
              <a:cs typeface="Arial (Headings)" charset="0"/>
              <a:sym typeface="+mn-lt"/>
            </a:endParaRPr>
          </a:p>
          <a:p>
            <a:pPr indent="0">
              <a:lnSpc>
                <a:spcPct val="150000"/>
              </a:lnSpc>
              <a:buFont typeface="Arial" panose="020B0604020202020204" pitchFamily="34" charset="0"/>
              <a:buNone/>
            </a:pPr>
            <a:r>
              <a:rPr lang="lv-LV" altLang="en-US">
                <a:latin typeface="+mj-lt"/>
                <a:cs typeface="+mj-lt"/>
              </a:rPr>
              <a:t>	Izmaiņas kas notika </a:t>
            </a:r>
            <a:r>
              <a:rPr lang="en-US" altLang="lv-LV">
                <a:latin typeface="+mj-lt"/>
                <a:cs typeface="+mj-lt"/>
              </a:rPr>
              <a:t>Japānas sabiedrībā </a:t>
            </a:r>
            <a:r>
              <a:rPr lang="lv-LV" altLang="en-US">
                <a:latin typeface="+mj-lt"/>
                <a:cs typeface="+mj-lt"/>
              </a:rPr>
              <a:t>šajā laikā tiek poētiski dēvētas par pāreju </a:t>
            </a:r>
            <a:r>
              <a:rPr lang="en-US" altLang="lv-LV">
                <a:latin typeface="+mj-lt"/>
                <a:cs typeface="+mj-lt"/>
              </a:rPr>
              <a:t>"no krizantēmas uz zobenu"</a:t>
            </a:r>
            <a:r>
              <a:rPr lang="lv-LV" altLang="en-US">
                <a:latin typeface="+mj-lt"/>
                <a:cs typeface="+mj-lt"/>
              </a:rPr>
              <a:t>. Krizantēma pārstāvēja Heian perioda bezrūpīgo galmu un zobens simbolizēja militāro pārvaldi un samuraju šķiras izveidi. Kopsavilkumā. sa</a:t>
            </a:r>
            <a:r>
              <a:rPr lang="en-US" altLang="lv-LV">
                <a:latin typeface="+mj-lt"/>
                <a:cs typeface="+mj-lt"/>
              </a:rPr>
              <a:t>muraji izveid</a:t>
            </a:r>
            <a:r>
              <a:rPr lang="lv-LV" altLang="en-US">
                <a:latin typeface="+mj-lt"/>
                <a:cs typeface="+mj-lt"/>
              </a:rPr>
              <a:t>oja </a:t>
            </a:r>
            <a:r>
              <a:rPr lang="en-US" altLang="lv-LV">
                <a:latin typeface="+mj-lt"/>
                <a:cs typeface="+mj-lt"/>
              </a:rPr>
              <a:t>p</a:t>
            </a:r>
            <a:r>
              <a:rPr lang="lv-LV" altLang="en-US">
                <a:latin typeface="+mj-lt"/>
                <a:cs typeface="+mj-lt"/>
              </a:rPr>
              <a:t>aši </a:t>
            </a:r>
            <a:r>
              <a:rPr lang="en-US" altLang="lv-LV">
                <a:latin typeface="+mj-lt"/>
                <a:cs typeface="+mj-lt"/>
              </a:rPr>
              <a:t>savu kultūru</a:t>
            </a:r>
            <a:r>
              <a:rPr lang="lv-LV" altLang="en-US">
                <a:latin typeface="+mj-lt"/>
                <a:cs typeface="+mj-lt"/>
              </a:rPr>
              <a:t>, pieņemot </a:t>
            </a:r>
            <a:r>
              <a:rPr lang="lv-LV" altLang="lv-LV">
                <a:latin typeface="+mj-lt"/>
                <a:cs typeface="+mj-lt"/>
                <a:sym typeface="+mn-ea"/>
              </a:rPr>
              <a:t>“Kareivja ceļa” 武士道 (samuraju uzvedības un dzīves kodekss) </a:t>
            </a:r>
            <a:r>
              <a:rPr lang="en-US" altLang="lv-LV">
                <a:latin typeface="+mj-lt"/>
                <a:cs typeface="+mj-lt"/>
              </a:rPr>
              <a:t> </a:t>
            </a:r>
            <a:r>
              <a:rPr lang="lv-LV" altLang="en-US">
                <a:latin typeface="+mj-lt"/>
                <a:cs typeface="+mj-lt"/>
              </a:rPr>
              <a:t>kā uzvedības pamatu. Imperators valdīja tikai  simboliski; militārie vadītāji </a:t>
            </a:r>
            <a:r>
              <a:rPr lang="lv-LV" altLang="en-US" i="1">
                <a:latin typeface="+mj-lt"/>
                <a:cs typeface="+mj-lt"/>
              </a:rPr>
              <a:t>šogun</a:t>
            </a:r>
            <a:r>
              <a:rPr lang="lv-LV" altLang="en-US" sz="2400" i="1">
                <a:latin typeface="+mj-lt"/>
                <a:cs typeface="+mj-lt"/>
              </a:rPr>
              <a:t> </a:t>
            </a:r>
            <a:r>
              <a:rPr lang="lv-LV" altLang="en-US" sz="2400">
                <a:latin typeface="+mj-lt"/>
                <a:cs typeface="+mj-lt"/>
              </a:rPr>
              <a:t>将軍</a:t>
            </a:r>
            <a:r>
              <a:rPr lang="lv-LV" altLang="en-US">
                <a:latin typeface="+mj-lt"/>
                <a:cs typeface="+mj-lt"/>
              </a:rPr>
              <a:t> bija de facto valdnieki. Tika</a:t>
            </a:r>
            <a:r>
              <a:rPr lang="lv-LV" altLang="lv-LV">
                <a:latin typeface="+mj-lt"/>
                <a:cs typeface="+mj-lt"/>
              </a:rPr>
              <a:t> izveidota “šugo - dzjito”  sistēma (militāro gubernatoru - zemes pārstāvju sistēma).  Uzplauka jauns mājsaimniecības veids </a:t>
            </a:r>
            <a:r>
              <a:rPr lang="lv-LV" altLang="lv-LV" i="1">
                <a:latin typeface="+mj-lt"/>
                <a:cs typeface="+mj-lt"/>
              </a:rPr>
              <a:t>ie</a:t>
            </a:r>
            <a:r>
              <a:rPr lang="lv-LV" altLang="lv-LV" sz="2400" i="1">
                <a:latin typeface="+mj-lt"/>
                <a:cs typeface="+mj-lt"/>
              </a:rPr>
              <a:t> </a:t>
            </a:r>
            <a:r>
              <a:rPr lang="lv-LV" altLang="lv-LV" sz="2400">
                <a:latin typeface="+mj-lt"/>
                <a:cs typeface="+mj-lt"/>
              </a:rPr>
              <a:t>家</a:t>
            </a:r>
            <a:r>
              <a:rPr lang="lv-LV" altLang="lv-LV">
                <a:latin typeface="+mj-lt"/>
                <a:cs typeface="+mj-lt"/>
              </a:rPr>
              <a:t> . Imperatora mēģinājumi gāzt militāro valdību noslēdza Kamakuras periodu.</a:t>
            </a:r>
            <a:endParaRPr lang="lv-LV" altLang="lv-LV" dirty="0">
              <a:solidFill>
                <a:schemeClr val="tx1"/>
              </a:solidFill>
              <a:latin typeface="+mj-lt"/>
              <a:ea typeface="+mj-ea"/>
              <a:cs typeface="+mj-lt"/>
              <a:sym typeface="+mn-lt"/>
            </a:endParaRPr>
          </a:p>
        </p:txBody>
      </p:sp>
      <p:sp>
        <p:nvSpPr>
          <p:cNvPr id="3"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189230" y="3620770"/>
            <a:ext cx="11559540" cy="3215005"/>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SIEVIETES STATUSS</a:t>
            </a:r>
            <a:endParaRPr lang="lv-LV" altLang="zh-CN" sz="2400" b="1" i="1" dirty="0">
              <a:solidFill>
                <a:srgbClr val="11494A"/>
              </a:solidFill>
              <a:latin typeface="Arial (Headings)" charset="0"/>
              <a:cs typeface="Arial (Headings)" charset="0"/>
              <a:sym typeface="+mn-lt"/>
            </a:endParaRPr>
          </a:p>
          <a:p>
            <a:pPr indent="0">
              <a:lnSpc>
                <a:spcPct val="150000"/>
              </a:lnSpc>
              <a:buFont typeface="Arial" panose="020B0604020202020204" pitchFamily="34" charset="0"/>
              <a:buNone/>
            </a:pPr>
            <a:r>
              <a:rPr lang="lv-LV" altLang="en-US" sz="1600">
                <a:solidFill>
                  <a:schemeClr val="tx1"/>
                </a:solidFill>
                <a:latin typeface="Calibri Light" panose="020F0302020204030204" charset="0"/>
                <a:cs typeface="Calibri Light" panose="020F0302020204030204" charset="0"/>
                <a:sym typeface="+mn-ea"/>
              </a:rPr>
              <a:t>	</a:t>
            </a:r>
            <a:r>
              <a:rPr lang="lv-LV" altLang="en-US">
                <a:solidFill>
                  <a:schemeClr val="tx1"/>
                </a:solidFill>
                <a:latin typeface="Calibri Light" panose="020F0302020204030204" charset="0"/>
                <a:cs typeface="Calibri Light" panose="020F0302020204030204" charset="0"/>
                <a:sym typeface="+mn-ea"/>
              </a:rPr>
              <a:t>Līdz ar </a:t>
            </a:r>
            <a:r>
              <a:rPr lang="lv-LV" altLang="en-US" i="1">
                <a:solidFill>
                  <a:schemeClr val="tx1"/>
                </a:solidFill>
                <a:latin typeface="Calibri Light" panose="020F0302020204030204" charset="0"/>
                <a:cs typeface="Calibri Light" panose="020F0302020204030204" charset="0"/>
                <a:sym typeface="+mn-ea"/>
              </a:rPr>
              <a:t>ie </a:t>
            </a:r>
            <a:r>
              <a:rPr lang="lv-LV" altLang="en-US">
                <a:solidFill>
                  <a:schemeClr val="tx1"/>
                </a:solidFill>
                <a:latin typeface="Calibri Light" panose="020F0302020204030204" charset="0"/>
                <a:cs typeface="Calibri Light" panose="020F0302020204030204" charset="0"/>
                <a:sym typeface="+mn-ea"/>
              </a:rPr>
              <a:t>ieviešanu, sievietēm pazuda iespējas strādāt publiskās sfērās (mākslinieces, tirgotājas). Sievietes, kuras apprecējās spēcīgā ģimenē un ieņēma “likumīgās” sievas statusu tika atzītas sabiedrībā un līdz ar to ieguva neoficiālu varu. </a:t>
            </a:r>
            <a:r>
              <a:rPr lang="lv-LV" altLang="en-US" dirty="0">
                <a:solidFill>
                  <a:schemeClr val="tx1"/>
                </a:solidFill>
                <a:latin typeface="Calibri Light" panose="020F0302020204030204" charset="0"/>
                <a:ea typeface="+mj-ea"/>
                <a:cs typeface="Calibri Light" panose="020F0302020204030204" charset="0"/>
                <a:sym typeface="+mn-lt"/>
              </a:rPr>
              <a:t>Kamakuras perioda sākumā atraitnes jeb </a:t>
            </a:r>
            <a:r>
              <a:rPr lang="lv-LV" altLang="en-US" i="1" dirty="0">
                <a:solidFill>
                  <a:schemeClr val="tx1"/>
                </a:solidFill>
                <a:latin typeface="Calibri Light" panose="020F0302020204030204" charset="0"/>
                <a:ea typeface="+mj-ea"/>
                <a:cs typeface="Calibri Light" panose="020F0302020204030204" charset="0"/>
                <a:sym typeface="+mn-lt"/>
              </a:rPr>
              <a:t>goke </a:t>
            </a:r>
            <a:r>
              <a:rPr lang="lv-LV" altLang="en-US" dirty="0">
                <a:solidFill>
                  <a:schemeClr val="tx1"/>
                </a:solidFill>
                <a:latin typeface="Calibri Light" panose="020F0302020204030204" charset="0"/>
                <a:ea typeface="+mj-ea"/>
                <a:cs typeface="Calibri Light" panose="020F0302020204030204" charset="0"/>
                <a:sym typeface="+mn-lt"/>
              </a:rPr>
              <a:t>後家 ieņēma ievērojamu statusu, jo viens no viņas pienākumiem bija aizvietot mirušā vīra vieta. Kaakuras perioda sākumā sievietes arī varēja iegūt ģimenes piešķirtu privātu mantojumu; periodā beigās tas tika pievienots ģimenes kopējam īpašumam. Līdz ar kareivju sabiedrības nostiprināšanos, arī kareivju sievas un meitas tika apmācītas cīņas mākslā un ieroču izmantošanā, lai viņas būtu spējīgas aizsargāt māju vīra/tēva prombūtnē</a:t>
            </a:r>
            <a:endParaRPr lang="lv-LV" altLang="en-US" sz="1400" dirty="0">
              <a:solidFill>
                <a:schemeClr val="tx1"/>
              </a:solidFill>
              <a:latin typeface="Arial (heading_" charset="0"/>
              <a:ea typeface="+mj-ea"/>
              <a:cs typeface="Arial (heading_" charset="0"/>
              <a:sym typeface="+mn-lt"/>
            </a:endParaRPr>
          </a:p>
          <a:p>
            <a:pPr marL="285750" indent="-285750">
              <a:lnSpc>
                <a:spcPct val="150000"/>
              </a:lnSpc>
              <a:buFont typeface="Arial" panose="020B0604020202020204" pitchFamily="34" charset="0"/>
              <a:buChar char="•"/>
            </a:pPr>
            <a:endParaRPr lang="lv-LV" altLang="en-US" sz="1400" dirty="0">
              <a:solidFill>
                <a:schemeClr val="tx1"/>
              </a:solidFill>
              <a:latin typeface="Arial (heading_" charset="0"/>
              <a:ea typeface="+mj-ea"/>
              <a:cs typeface="Arial (heading_" charset="0"/>
              <a:sym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28930" y="191770"/>
            <a:ext cx="11534140" cy="2984500"/>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MUROMAČI PERIODS</a:t>
            </a:r>
            <a:endParaRPr lang="en-US" altLang="lv-LV" dirty="0">
              <a:solidFill>
                <a:schemeClr val="tx1"/>
              </a:solidFill>
              <a:latin typeface="Arial (Headings)" charset="0"/>
              <a:ea typeface="+mj-ea"/>
              <a:cs typeface="Arial (Headings)" charset="0"/>
              <a:sym typeface="+mn-lt"/>
            </a:endParaRPr>
          </a:p>
          <a:p>
            <a:pPr indent="0">
              <a:lnSpc>
                <a:spcPct val="150000"/>
              </a:lnSpc>
              <a:buFont typeface="Arial" panose="020B0604020202020204" pitchFamily="34" charset="0"/>
              <a:buNone/>
            </a:pPr>
            <a:r>
              <a:rPr lang="lv-LV" altLang="lv-LV" dirty="0">
                <a:solidFill>
                  <a:schemeClr val="tx1"/>
                </a:solidFill>
                <a:latin typeface="Calibri Light" panose="020F0302020204030204" charset="0"/>
                <a:ea typeface="+mj-ea"/>
                <a:cs typeface="Calibri Light" panose="020F0302020204030204" charset="0"/>
                <a:sym typeface="+mn-lt"/>
              </a:rPr>
              <a:t>	Perioda sākumā samuraji nostiprināja varu; imperatora galms cīņā cieta neveiksmi un atkāpās no oficiālās varas, tomēr vairākus gadus šīs nesaskaņas starp imperatoru un militāro valdību turpinājās. Periods tiek iedalīts divās daļās: Ziemeļu un Dienvidu galma laiks </a:t>
            </a:r>
            <a:r>
              <a:rPr lang="lv-LV" altLang="lv-LV" sz="2000" dirty="0">
                <a:solidFill>
                  <a:schemeClr val="tx1"/>
                </a:solidFill>
                <a:latin typeface="Calibri Light" panose="020F0302020204030204" charset="0"/>
                <a:ea typeface="+mj-ea"/>
                <a:cs typeface="Calibri Light" panose="020F0302020204030204" charset="0"/>
                <a:sym typeface="+mn-lt"/>
              </a:rPr>
              <a:t>南北朝時代</a:t>
            </a:r>
            <a:r>
              <a:rPr lang="lv-LV" altLang="lv-LV" dirty="0">
                <a:solidFill>
                  <a:schemeClr val="tx1"/>
                </a:solidFill>
                <a:latin typeface="Calibri Light" panose="020F0302020204030204" charset="0"/>
                <a:ea typeface="+mj-ea"/>
                <a:cs typeface="Calibri Light" panose="020F0302020204030204" charset="0"/>
                <a:sym typeface="+mn-lt"/>
              </a:rPr>
              <a:t>(1336 - 1392) un Karojošo valstu laiks</a:t>
            </a:r>
            <a:r>
              <a:rPr lang="lv-LV" altLang="lv-LV" sz="2000" dirty="0">
                <a:solidFill>
                  <a:schemeClr val="tx1"/>
                </a:solidFill>
                <a:latin typeface="Calibri Light" panose="020F0302020204030204" charset="0"/>
                <a:ea typeface="+mj-ea"/>
                <a:cs typeface="Calibri Light" panose="020F0302020204030204" charset="0"/>
                <a:sym typeface="+mn-lt"/>
              </a:rPr>
              <a:t> 戦国時代</a:t>
            </a:r>
            <a:r>
              <a:rPr lang="lv-LV" altLang="lv-LV" dirty="0">
                <a:solidFill>
                  <a:schemeClr val="tx1"/>
                </a:solidFill>
                <a:latin typeface="Calibri Light" panose="020F0302020204030204" charset="0"/>
                <a:ea typeface="+mj-ea"/>
                <a:cs typeface="Calibri Light" panose="020F0302020204030204" charset="0"/>
                <a:sym typeface="+mn-lt"/>
              </a:rPr>
              <a:t> (1465 - 1573). Pēc  1392. gada Imperators oficiāli ieņēma tikai simbolisku lomu Japānas politikā. Onin karš</a:t>
            </a:r>
            <a:r>
              <a:rPr lang="lv-LV" altLang="lv-LV" sz="2000" dirty="0">
                <a:solidFill>
                  <a:schemeClr val="tx1"/>
                </a:solidFill>
                <a:latin typeface="Calibri Light" panose="020F0302020204030204" charset="0"/>
                <a:ea typeface="+mj-ea"/>
                <a:cs typeface="Calibri Light" panose="020F0302020204030204" charset="0"/>
                <a:sym typeface="+mn-lt"/>
              </a:rPr>
              <a:t> 応仁の乱</a:t>
            </a:r>
            <a:r>
              <a:rPr lang="lv-LV" altLang="lv-LV" dirty="0">
                <a:solidFill>
                  <a:schemeClr val="tx1"/>
                </a:solidFill>
                <a:latin typeface="Calibri Light" panose="020F0302020204030204" charset="0"/>
                <a:ea typeface="+mj-ea"/>
                <a:cs typeface="Calibri Light" panose="020F0302020204030204" charset="0"/>
                <a:sym typeface="+mn-lt"/>
              </a:rPr>
              <a:t>(1476 - 77) izraisīja nopietnu politisko sadrumstalotību; zemnieki sacēlās pret zemes īpašniekiem, samuraji pret vadoņiem; centralizēta vara kļuva praktiski neeksistējoša. Muromači perioda beigās Japānā ieradās pirmie eiropiešu misionāri.</a:t>
            </a:r>
            <a:r>
              <a:rPr lang="lv-LV" altLang="lv-LV" sz="1600" dirty="0">
                <a:solidFill>
                  <a:schemeClr val="tx1"/>
                </a:solidFill>
                <a:latin typeface="Calibri Light" panose="020F0302020204030204" charset="0"/>
                <a:ea typeface="+mj-ea"/>
                <a:cs typeface="Calibri Light" panose="020F0302020204030204" charset="0"/>
                <a:sym typeface="+mn-lt"/>
              </a:rPr>
              <a:t> </a:t>
            </a:r>
          </a:p>
        </p:txBody>
      </p:sp>
      <p:sp>
        <p:nvSpPr>
          <p:cNvPr id="3"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28930" y="3399790"/>
            <a:ext cx="11534140" cy="3307715"/>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SIEVIETES STATUSS</a:t>
            </a:r>
            <a:endParaRPr lang="lv-LV" altLang="zh-CN" sz="1335" b="1" i="1" dirty="0">
              <a:solidFill>
                <a:srgbClr val="11494A"/>
              </a:solidFill>
              <a:latin typeface="Arial (Headings)" charset="0"/>
              <a:ea typeface="+mj-ea"/>
              <a:cs typeface="Arial (Headings)" charset="0"/>
              <a:sym typeface="+mn-lt"/>
            </a:endParaRPr>
          </a:p>
          <a:p>
            <a:pPr indent="0">
              <a:lnSpc>
                <a:spcPct val="150000"/>
              </a:lnSpc>
              <a:buFont typeface="Arial" panose="020B0604020202020204" pitchFamily="34" charset="0"/>
              <a:buNone/>
            </a:pPr>
            <a:r>
              <a:rPr lang="lv-LV" altLang="en-US" sz="1700" dirty="0">
                <a:solidFill>
                  <a:schemeClr val="tx1"/>
                </a:solidFill>
                <a:latin typeface="Calibri Light" panose="020F0302020204030204" charset="0"/>
                <a:ea typeface="+mj-ea"/>
                <a:cs typeface="Calibri Light" panose="020F0302020204030204" charset="0"/>
                <a:sym typeface="+mn-lt"/>
              </a:rPr>
              <a:t>	</a:t>
            </a:r>
            <a:r>
              <a:rPr lang="lv-LV" altLang="en-US" dirty="0">
                <a:solidFill>
                  <a:schemeClr val="tx1"/>
                </a:solidFill>
                <a:latin typeface="Calibri Light" panose="020F0302020204030204" charset="0"/>
                <a:ea typeface="+mj-ea"/>
                <a:cs typeface="Calibri Light" panose="020F0302020204030204" charset="0"/>
                <a:sym typeface="+mn-lt"/>
              </a:rPr>
              <a:t>Šajā nemierīgajā laikā sievietes tika izmantotas, lai nostiprinātu savienību starp ģimenēm; viņas tika precinātas pat vairākas reizes, lai dzemdētu daudz bērnus. Sieviešu militārie panākumi, piedalīšanās kaujās, amatu ieņemšana armijā, vispārīgā kontekstā tika “nogrūsti malā”; izņēmumi izveidojās, ja vietējā publika vai pakļautie aktīvi turpina slavēt kādu vienu noteiktu sievieti. Sievietēm-kareivēm bieži vien netika piešķirta atlīdzība vai kāda lojalitāti apstiprinoša piemiņa. Lielākoties viņas darbojās mājas sfērā, līdz ar to tika likts milzīgs uzsvars uz labām manierēm, citādāk pat vissīkākā ceremoniju detaļu neievērošana varētu novest pie konflikta starp diviem klaniem. Kara laikā, kad daudzi tika brutāli nogalināti, lai pasargātu savu godu, sieviešu vidū nereti tika veikta rituālveida pašnāvība. </a:t>
            </a:r>
            <a:endParaRPr lang="lv-LV" altLang="en-US" sz="1600" dirty="0">
              <a:solidFill>
                <a:schemeClr val="tx1"/>
              </a:solidFill>
              <a:latin typeface="Arial (heading_" charset="0"/>
              <a:ea typeface="+mj-ea"/>
              <a:cs typeface="Arial (heading_" charset="0"/>
              <a:sym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79730" y="312420"/>
            <a:ext cx="11432540" cy="3169285"/>
          </a:xfrm>
          <a:prstGeom prst="rect">
            <a:avLst/>
          </a:prstGeom>
          <a:noFill/>
        </p:spPr>
        <p:txBody>
          <a:bodyPr wrap="square" rtlCol="0">
            <a:spAutoFit/>
          </a:bodyPr>
          <a:lstStyle/>
          <a:p>
            <a:r>
              <a:rPr lang="lv-LV" altLang="en-US" sz="2000" b="1" i="1" dirty="0">
                <a:solidFill>
                  <a:schemeClr val="tx1"/>
                </a:solidFill>
                <a:latin typeface="Arial (Headings)" charset="0"/>
                <a:cs typeface="Arial (Headings)" charset="0"/>
                <a:sym typeface="+mn-lt"/>
              </a:rPr>
              <a:t>EDO </a:t>
            </a:r>
            <a:r>
              <a:rPr lang="lv-LV" altLang="zh-CN" sz="2000" b="1" i="1" dirty="0">
                <a:solidFill>
                  <a:schemeClr val="tx1"/>
                </a:solidFill>
                <a:latin typeface="Arial (Headings)" charset="0"/>
                <a:cs typeface="Arial (Headings)" charset="0"/>
                <a:sym typeface="+mn-lt"/>
              </a:rPr>
              <a:t>PERIODS</a:t>
            </a:r>
          </a:p>
          <a:p>
            <a:pPr indent="0">
              <a:lnSpc>
                <a:spcPct val="150000"/>
              </a:lnSpc>
              <a:buFont typeface="Arial" panose="020B0604020202020204" pitchFamily="34" charset="0"/>
              <a:buNone/>
            </a:pPr>
            <a:r>
              <a:rPr lang="lv-LV" altLang="lv-LV" sz="2000" dirty="0">
                <a:solidFill>
                  <a:schemeClr val="tx1"/>
                </a:solidFill>
                <a:latin typeface="Calibri Light" panose="020F0302020204030204" charset="0"/>
                <a:ea typeface="+mj-ea"/>
                <a:cs typeface="Calibri Light" panose="020F0302020204030204" charset="0"/>
                <a:sym typeface="+mn-lt"/>
              </a:rPr>
              <a:t>	Edo periods vislabāk pazīstamas ar </a:t>
            </a:r>
            <a:r>
              <a:rPr lang="lv-LV" altLang="lv-LV" sz="2000" i="1" dirty="0">
                <a:solidFill>
                  <a:schemeClr val="tx1"/>
                </a:solidFill>
                <a:latin typeface="Calibri Light" panose="020F0302020204030204" charset="0"/>
                <a:ea typeface="+mj-ea"/>
                <a:cs typeface="Calibri Light" panose="020F0302020204030204" charset="0"/>
                <a:sym typeface="+mn-lt"/>
              </a:rPr>
              <a:t>sakoku </a:t>
            </a:r>
            <a:r>
              <a:rPr lang="lv-LV" altLang="lv-LV" sz="2000" dirty="0">
                <a:solidFill>
                  <a:schemeClr val="tx1"/>
                </a:solidFill>
                <a:latin typeface="Calibri Light" panose="020F0302020204030204" charset="0"/>
                <a:ea typeface="+mj-ea"/>
                <a:cs typeface="Calibri Light" panose="020F0302020204030204" charset="0"/>
                <a:sym typeface="+mn-lt"/>
              </a:rPr>
              <a:t>鎖国 jeb pašizolācijas ēras ieviešanu Japānā. Periods raksturīgs ar politisko stabilitāti, mākslas un ekonomikas uzplauksmi. Tika nodibināta šķiru sabiedrība, kurā pastāvēja samuraji, zemnieki, ražotāji, tirgotāji un izraidītie jeb ārpušķiras cilvēki. Šajā laikā neo - konfūcisms aizvietoja budismu kā valsts vadošā mācība. Par spīti ilgstošajam miera laika, Edo periods beidzās ar Bošin karu - japāņu pilsoņu karš, kas ilga no 1868. - 1869. gadam. Karā cīnījās divas puses, Meidži armija, kas vēlējās atgriezt atpakaļ imperatora varu un Tokugavas militārās valdības piekrītēji - samuraji un viņu ģimenes. </a:t>
            </a:r>
            <a:endParaRPr lang="lv-LV" altLang="lv-LV" sz="1600" dirty="0">
              <a:solidFill>
                <a:schemeClr val="tx1"/>
              </a:solidFill>
              <a:latin typeface="Calibri Light" panose="020F0302020204030204" charset="0"/>
              <a:ea typeface="+mj-ea"/>
              <a:cs typeface="Calibri Light" panose="020F0302020204030204" charset="0"/>
              <a:sym typeface="+mn-lt"/>
            </a:endParaRPr>
          </a:p>
        </p:txBody>
      </p:sp>
      <p:sp>
        <p:nvSpPr>
          <p:cNvPr id="3"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79730" y="3864610"/>
            <a:ext cx="11559540" cy="2707005"/>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SIEVIETES STATUSS</a:t>
            </a:r>
            <a:endParaRPr lang="lv-LV" altLang="zh-CN" sz="2000" b="1" i="1" dirty="0">
              <a:solidFill>
                <a:srgbClr val="11494A"/>
              </a:solidFill>
              <a:latin typeface="Arial (Headings)" charset="0"/>
              <a:cs typeface="Arial (Headings)" charset="0"/>
              <a:sym typeface="+mn-lt"/>
            </a:endParaRPr>
          </a:p>
          <a:p>
            <a:pPr indent="0">
              <a:lnSpc>
                <a:spcPct val="150000"/>
              </a:lnSpc>
              <a:buNone/>
            </a:pPr>
            <a:r>
              <a:rPr lang="lv-LV" altLang="lv-LV" sz="2000">
                <a:latin typeface="Calibri Light" panose="020F0302020204030204" charset="0"/>
                <a:cs typeface="Calibri Light" panose="020F0302020204030204" charset="0"/>
              </a:rPr>
              <a:t>	Līdz ar neo - konfūcisma ieviešanu, sievietēm tika mācīts tām piederošās tradicionālās vērtības - paklausība un pakļautība. Edo perioda laikā sieviešu diskriminācija sasniedza jaunus augstumus, kas iepriekš karaspēka nepieciešamības dēļ tika neievēroti.  Sievietēm nevārēja piederēt privātīpašums, viņām tika iegta pieeja politikai un galvenokārt bija jāiemieso jāiemieso “laba sieva, vieda māte” doma. Sievietes nevarēja iestāties armijā; tikai Bošin kara laikā dažās vietās šis aizliegums tika atcelts.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eft Bracket 5"/>
          <p:cNvSpPr/>
          <p:nvPr/>
        </p:nvSpPr>
        <p:spPr>
          <a:xfrm>
            <a:off x="931545" y="1884045"/>
            <a:ext cx="170815" cy="3362960"/>
          </a:xfrm>
          <a:prstGeom prst="leftBracket">
            <a:avLst/>
          </a:prstGeom>
          <a:noFill/>
          <a:ln>
            <a:solidFill>
              <a:srgbClr val="12281C"/>
            </a:solidFill>
          </a:ln>
          <a:extLst>
            <a:ext uri="{909E8E84-426E-40DD-AFC4-6F175D3DCCD1}">
              <a14:hiddenFill xmlns:a14="http://schemas.microsoft.com/office/drawing/2010/main">
                <a:solidFill>
                  <a:srgbClr val="12281C"/>
                </a:solidFill>
              </a14:hiddenFill>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itle 1"/>
          <p:cNvSpPr>
            <a:spLocks noGrp="1"/>
          </p:cNvSpPr>
          <p:nvPr/>
        </p:nvSpPr>
        <p:spPr>
          <a:xfrm>
            <a:off x="1101725" y="1747520"/>
            <a:ext cx="9987915" cy="336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lnSpc>
                <a:spcPct val="150000"/>
              </a:lnSpc>
            </a:pPr>
            <a:r>
              <a:rPr lang="lv-LV" sz="3600" b="1" dirty="0">
                <a:solidFill>
                  <a:schemeClr val="tx1"/>
                </a:solidFill>
                <a:latin typeface="Arial (Headings)" charset="0"/>
                <a:cs typeface="Arial (Headings)" charset="0"/>
              </a:rPr>
              <a:t>Japānas valdnieces</a:t>
            </a:r>
            <a:endParaRPr lang="lv-LV" altLang="lv-LV" sz="3200" b="1" dirty="0">
              <a:solidFill>
                <a:schemeClr val="tx1"/>
              </a:solidFill>
              <a:latin typeface="Calibri Light" panose="020F0302020204030204" charset="0"/>
              <a:cs typeface="Calibri Light" panose="020F0302020204030204" charset="0"/>
            </a:endParaRPr>
          </a:p>
          <a:p>
            <a:pPr algn="l">
              <a:lnSpc>
                <a:spcPct val="150000"/>
              </a:lnSpc>
            </a:pPr>
            <a:r>
              <a:rPr lang="lv-LV" altLang="lv-LV" sz="1800" i="1" dirty="0">
                <a:solidFill>
                  <a:schemeClr val="tx1"/>
                </a:solidFill>
                <a:latin typeface="Georgia" panose="02040502050405020303" charset="0"/>
                <a:cs typeface="Georgia" panose="02040502050405020303" charset="0"/>
              </a:rPr>
              <a:t>Himiko </a:t>
            </a:r>
            <a:r>
              <a:rPr lang="lv-LV" altLang="lv-LV" sz="2000" dirty="0">
                <a:solidFill>
                  <a:schemeClr val="tx1"/>
                </a:solidFill>
                <a:latin typeface="Georgia" panose="02040502050405020303" charset="0"/>
                <a:cs typeface="Georgia" panose="02040502050405020303" charset="0"/>
              </a:rPr>
              <a:t>卑弥呼</a:t>
            </a:r>
            <a:endParaRPr lang="lv-LV" altLang="lv-LV" sz="1800" i="1" dirty="0">
              <a:solidFill>
                <a:schemeClr val="tx1"/>
              </a:solidFill>
              <a:latin typeface="Georgia" panose="02040502050405020303" charset="0"/>
              <a:cs typeface="Georgia" panose="02040502050405020303" charset="0"/>
            </a:endParaRPr>
          </a:p>
          <a:p>
            <a:pPr algn="l">
              <a:lnSpc>
                <a:spcPct val="150000"/>
              </a:lnSpc>
            </a:pPr>
            <a:r>
              <a:rPr lang="lv-LV" altLang="lv-LV" sz="2000" i="1" dirty="0">
                <a:solidFill>
                  <a:schemeClr val="tx1"/>
                </a:solidFill>
                <a:latin typeface="Georgia" panose="02040502050405020303" charset="0"/>
                <a:cs typeface="Georgia" panose="02040502050405020303" charset="0"/>
              </a:rPr>
              <a:t>Džingū </a:t>
            </a:r>
            <a:r>
              <a:rPr lang="lv-LV" altLang="lv-LV" sz="2000" dirty="0">
                <a:solidFill>
                  <a:schemeClr val="tx1"/>
                </a:solidFill>
                <a:latin typeface="Georgia" panose="02040502050405020303" charset="0"/>
                <a:cs typeface="Georgia" panose="02040502050405020303" charset="0"/>
              </a:rPr>
              <a:t> 神功</a:t>
            </a:r>
            <a:endParaRPr lang="lv-LV" altLang="lv-LV" sz="2000" i="1" dirty="0">
              <a:solidFill>
                <a:schemeClr val="tx1"/>
              </a:solidFill>
              <a:latin typeface="Georgia" panose="02040502050405020303" charset="0"/>
              <a:cs typeface="Georgia" panose="02040502050405020303" charset="0"/>
            </a:endParaRPr>
          </a:p>
          <a:p>
            <a:pPr algn="l">
              <a:lnSpc>
                <a:spcPct val="150000"/>
              </a:lnSpc>
            </a:pPr>
            <a:r>
              <a:rPr lang="lv-LV" altLang="lv-LV" sz="2000" i="1" dirty="0">
                <a:solidFill>
                  <a:schemeClr val="tx1"/>
                </a:solidFill>
                <a:latin typeface="Georgia" panose="02040502050405020303" charset="0"/>
                <a:cs typeface="Georgia" panose="02040502050405020303" charset="0"/>
              </a:rPr>
              <a:t>Genmei </a:t>
            </a:r>
            <a:r>
              <a:rPr lang="lv-LV" altLang="lv-LV" sz="2000" dirty="0">
                <a:solidFill>
                  <a:schemeClr val="tx1"/>
                </a:solidFill>
                <a:latin typeface="Georgia" panose="02040502050405020303" charset="0"/>
                <a:cs typeface="Georgia" panose="02040502050405020303" charset="0"/>
              </a:rPr>
              <a:t>元明</a:t>
            </a:r>
          </a:p>
          <a:p>
            <a:pPr algn="l">
              <a:lnSpc>
                <a:spcPct val="150000"/>
              </a:lnSpc>
            </a:pPr>
            <a:r>
              <a:rPr lang="lv-LV" altLang="lv-LV" sz="2000" i="1" dirty="0">
                <a:solidFill>
                  <a:schemeClr val="tx1"/>
                </a:solidFill>
                <a:latin typeface="Georgia" panose="02040502050405020303" charset="0"/>
                <a:cs typeface="Georgia" panose="02040502050405020303" charset="0"/>
              </a:rPr>
              <a:t>Koken/Šotoku </a:t>
            </a:r>
            <a:r>
              <a:rPr lang="lv-LV" altLang="lv-LV" sz="2000" dirty="0">
                <a:solidFill>
                  <a:schemeClr val="tx1"/>
                </a:solidFill>
                <a:latin typeface="Georgia" panose="02040502050405020303" charset="0"/>
                <a:cs typeface="Georgia" panose="02040502050405020303" charset="0"/>
              </a:rPr>
              <a:t>孝謙</a:t>
            </a:r>
            <a:endParaRPr lang="lv-LV" altLang="lv-LV" sz="2000" i="1" dirty="0">
              <a:solidFill>
                <a:schemeClr val="tx1"/>
              </a:solidFill>
              <a:latin typeface="Georgia" panose="02040502050405020303" charset="0"/>
              <a:cs typeface="Georgia" panose="02040502050405020303"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28930" y="445135"/>
            <a:ext cx="11534140" cy="5846445"/>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HIMIKO </a:t>
            </a:r>
            <a:r>
              <a:rPr lang="lv-LV" altLang="lv-LV" sz="2400" dirty="0">
                <a:solidFill>
                  <a:schemeClr val="tx1"/>
                </a:solidFill>
                <a:latin typeface="Georgia" panose="02040502050405020303" charset="0"/>
                <a:cs typeface="Georgia" panose="02040502050405020303" charset="0"/>
                <a:sym typeface="+mn-ea"/>
              </a:rPr>
              <a:t>卑弥呼</a:t>
            </a:r>
            <a:endParaRPr lang="lv-LV" altLang="zh-CN" sz="2400" b="1" i="1" dirty="0">
              <a:solidFill>
                <a:srgbClr val="D98D59"/>
              </a:solidFill>
              <a:latin typeface="Arial (Headings)" charset="0"/>
              <a:cs typeface="Arial (Headings)" charset="0"/>
              <a:sym typeface="+mn-lt"/>
            </a:endParaRPr>
          </a:p>
          <a:p>
            <a:pPr marL="342900" indent="-342900">
              <a:buFont typeface="Arial" panose="020B0604020202020204" pitchFamily="34" charset="0"/>
              <a:buChar char="•"/>
            </a:pPr>
            <a:endParaRPr lang="en-US" altLang="lv-LV" sz="2000" dirty="0">
              <a:solidFill>
                <a:srgbClr val="12281C"/>
              </a:solidFill>
              <a:latin typeface="Arial (Headings)" charset="0"/>
              <a:ea typeface="+mj-ea"/>
              <a:cs typeface="Arial (Headings)" charset="0"/>
              <a:sym typeface="+mn-lt"/>
            </a:endParaRPr>
          </a:p>
          <a:p>
            <a:pPr indent="0">
              <a:lnSpc>
                <a:spcPct val="150000"/>
              </a:lnSpc>
              <a:buClr>
                <a:srgbClr val="12281C"/>
              </a:buClr>
              <a:buNone/>
            </a:pPr>
            <a:r>
              <a:rPr lang="en-US" altLang="lv-LV" sz="2000" dirty="0">
                <a:solidFill>
                  <a:srgbClr val="12281C"/>
                </a:solidFill>
                <a:latin typeface="Calibri Light" panose="020F0302020204030204" charset="0"/>
                <a:cs typeface="Calibri Light" panose="020F0302020204030204" charset="0"/>
                <a:sym typeface="+mn-lt"/>
              </a:rPr>
              <a:t>Himiko </a:t>
            </a:r>
            <a:r>
              <a:rPr lang="lv-LV" altLang="en-US" sz="2000" dirty="0">
                <a:solidFill>
                  <a:srgbClr val="12281C"/>
                </a:solidFill>
                <a:latin typeface="Calibri Light" panose="020F0302020204030204" charset="0"/>
                <a:cs typeface="Calibri Light" panose="020F0302020204030204" charset="0"/>
                <a:sym typeface="+mn-lt"/>
              </a:rPr>
              <a:t>arī dēvēta par Pimiko jeb “saules meitu”</a:t>
            </a:r>
            <a:r>
              <a:rPr lang="en-US" altLang="lv-LV" sz="2000" dirty="0">
                <a:solidFill>
                  <a:srgbClr val="12281C"/>
                </a:solidFill>
                <a:latin typeface="Calibri Light" panose="020F0302020204030204" charset="0"/>
                <a:cs typeface="Calibri Light" panose="020F0302020204030204" charset="0"/>
                <a:sym typeface="+mn-lt"/>
              </a:rPr>
              <a:t> bija </a:t>
            </a:r>
            <a:r>
              <a:rPr lang="lv-LV" altLang="lv-LV" sz="2000" dirty="0">
                <a:solidFill>
                  <a:srgbClr val="12281C"/>
                </a:solidFill>
                <a:latin typeface="Calibri Light" panose="020F0302020204030204" charset="0"/>
                <a:cs typeface="Calibri Light" panose="020F0302020204030204" charset="0"/>
                <a:sym typeface="+mn-lt"/>
              </a:rPr>
              <a:t>šamane un vadone, kuru pēc nostāstiem izvēlējās cilvēki.  Viņa pārvaldīja Va zemes (agrīnā Japāna) mītisko Jamatai karalisti, kuru uzplauka viņas valdīšanas laikā. Viens no nozīmīgākajiem Himiko sasniegumiem ir robežu attiecību politika ar Vei valsti (mūsdienu Ķīna). Satiekoties ar Vei valsts sūtņiem viņa ne tikai nostiprināja šīs diplomātiskās attiecības, bet arī saglabāja monopolu par tādiem resursiem kā dzelzs kalšana un Jamatai karalistei raksturīgais instrumentu dizains. Ņemot vērā šīs diplomātiskās attiecības viņa tiek minēta gan agrīno dinastiju hronikās, gan arī ķīniešu darbā “Trīs valstu pieraksti” </a:t>
            </a:r>
            <a:r>
              <a:rPr lang="lv-LV" altLang="en-US" sz="2000" dirty="0">
                <a:solidFill>
                  <a:srgbClr val="12281C"/>
                </a:solidFill>
                <a:latin typeface="Calibri Light" panose="020F0302020204030204" charset="0"/>
                <a:cs typeface="Calibri Light" panose="020F0302020204030204" charset="0"/>
                <a:sym typeface="+mn-lt"/>
              </a:rPr>
              <a:t> </a:t>
            </a:r>
            <a:r>
              <a:rPr lang="lv-LV" altLang="en-US" sz="2000" dirty="0">
                <a:solidFill>
                  <a:srgbClr val="12281C"/>
                </a:solidFill>
                <a:latin typeface="Calibri Light" panose="020F0302020204030204" charset="0"/>
                <a:ea typeface="+mj-ea"/>
                <a:cs typeface="Calibri Light" panose="020F0302020204030204" charset="0"/>
                <a:sym typeface="+mn-lt"/>
              </a:rPr>
              <a:t>三國志”:</a:t>
            </a:r>
            <a:endParaRPr lang="lv-LV" altLang="en-US" sz="2000" dirty="0">
              <a:solidFill>
                <a:srgbClr val="12281C"/>
              </a:solidFill>
              <a:latin typeface="Calibri Light" panose="020F0302020204030204" charset="0"/>
              <a:cs typeface="Calibri Light" panose="020F0302020204030204" charset="0"/>
              <a:sym typeface="+mn-lt"/>
            </a:endParaRPr>
          </a:p>
          <a:p>
            <a:pPr lvl="1" indent="0">
              <a:lnSpc>
                <a:spcPct val="150000"/>
              </a:lnSpc>
              <a:buClr>
                <a:srgbClr val="12281C"/>
              </a:buClr>
              <a:buFont typeface="Arial" panose="020B0604020202020204" pitchFamily="34" charset="0"/>
              <a:buNone/>
            </a:pPr>
            <a:r>
              <a:rPr lang="lv-LV" altLang="en-US" sz="1600" i="1" dirty="0">
                <a:solidFill>
                  <a:srgbClr val="12281C"/>
                </a:solidFill>
                <a:latin typeface="Calibri Light" panose="020F0302020204030204" charset="0"/>
                <a:ea typeface="+mj-ea"/>
                <a:cs typeface="Calibri Light" panose="020F0302020204030204" charset="0"/>
                <a:sym typeface="+mn-lt"/>
              </a:rPr>
              <a:t>“Iepriekš valsts valdnieki bija vīrieši. Apmēram septiņdesmit vai astoņdesmit ilga nesaskaņas un konflikti. Līdz to cilvēki izvēlējās sievieti kā valdnieci. Viņas vārds bija Himiko. Viņa piekopa maģiju, apburot cilvēkus. Lai gan nobriedusi vecumā, viņa neapprecējās. Viņai bija jaunākais brālis, kas palīdzēja viņai vadīt valsti. Pēc tam, kad viņa kļuva par valdnieci, tikai daži viņu redzēja klātienē. Viņai kalpoja tūkstots sievietes kā pavadones, bet tikai viens vīrietis. Viņš pasniedza viņai ēdienus un dzērienus un kalpoja kā sarunu vidutājs. Viņa uzturējās pilī, kuru ieskāva torņi, barjeras un apbruņoti vīri pastāvīgas modrības stāvoklī”</a:t>
            </a:r>
          </a:p>
          <a:p>
            <a:pPr lvl="1" indent="0">
              <a:lnSpc>
                <a:spcPct val="150000"/>
              </a:lnSpc>
              <a:buClr>
                <a:srgbClr val="12281C"/>
              </a:buClr>
              <a:buFont typeface="Arial" panose="020B0604020202020204" pitchFamily="34" charset="0"/>
              <a:buNone/>
            </a:pPr>
            <a:endParaRPr lang="lv-LV" altLang="en-US" sz="2000" dirty="0">
              <a:solidFill>
                <a:srgbClr val="12281C"/>
              </a:solidFill>
              <a:latin typeface="Arial (Headings)" charset="0"/>
              <a:ea typeface="+mj-ea"/>
              <a:cs typeface="+mn-ea"/>
              <a:sym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76"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28930" y="445135"/>
            <a:ext cx="11534140" cy="4523105"/>
          </a:xfrm>
          <a:prstGeom prst="rect">
            <a:avLst/>
          </a:prstGeom>
          <a:noFill/>
        </p:spPr>
        <p:txBody>
          <a:bodyPr wrap="square" rtlCol="0">
            <a:spAutoFit/>
          </a:bodyPr>
          <a:lstStyle/>
          <a:p>
            <a:r>
              <a:rPr lang="lv-LV" altLang="zh-CN" sz="2000" b="1" i="1" dirty="0">
                <a:solidFill>
                  <a:schemeClr val="tx1"/>
                </a:solidFill>
                <a:latin typeface="Arial (Headings)" charset="0"/>
                <a:cs typeface="Arial (Headings)" charset="0"/>
                <a:sym typeface="+mn-lt"/>
              </a:rPr>
              <a:t>HIMIKO </a:t>
            </a:r>
            <a:r>
              <a:rPr lang="lv-LV" altLang="lv-LV" sz="2400" dirty="0">
                <a:solidFill>
                  <a:schemeClr val="tx1"/>
                </a:solidFill>
                <a:latin typeface="Georgia" panose="02040502050405020303" charset="0"/>
                <a:cs typeface="Georgia" panose="02040502050405020303" charset="0"/>
                <a:sym typeface="+mn-ea"/>
              </a:rPr>
              <a:t>卑弥呼</a:t>
            </a:r>
            <a:endParaRPr lang="lv-LV" altLang="lv-LV" sz="2400" dirty="0">
              <a:solidFill>
                <a:srgbClr val="12281C"/>
              </a:solidFill>
              <a:latin typeface="Georgia" panose="02040502050405020303" charset="0"/>
              <a:cs typeface="Georgia" panose="02040502050405020303" charset="0"/>
              <a:sym typeface="+mn-ea"/>
            </a:endParaRPr>
          </a:p>
          <a:p>
            <a:endParaRPr lang="lv-LV" altLang="zh-CN" sz="2400" b="1" i="1" dirty="0">
              <a:solidFill>
                <a:srgbClr val="D98D59"/>
              </a:solidFill>
              <a:latin typeface="Arial (Headings)" charset="0"/>
              <a:cs typeface="Arial (Headings)" charset="0"/>
              <a:sym typeface="+mn-lt"/>
            </a:endParaRPr>
          </a:p>
          <a:p>
            <a:pPr indent="0">
              <a:lnSpc>
                <a:spcPct val="150000"/>
              </a:lnSpc>
              <a:buClr>
                <a:srgbClr val="000000"/>
              </a:buClr>
              <a:buNone/>
            </a:pPr>
            <a:r>
              <a:rPr lang="lv-LV" altLang="en-US" sz="2000" dirty="0">
                <a:solidFill>
                  <a:srgbClr val="12281C"/>
                </a:solidFill>
                <a:latin typeface="Calibri Light" panose="020F0302020204030204" charset="0"/>
                <a:cs typeface="Calibri Light" panose="020F0302020204030204" charset="0"/>
                <a:sym typeface="+mn-lt"/>
              </a:rPr>
              <a:t>	Vēl viens no pierādījumiem par Himiko veiksmīgo valdīšanu ir ķīniešu hronikas ieraksts par Va valsti, kurā tiek vēstīts, ka  karalistē ir vairāk nekā septiņdesmit tūkstoši mājsaimniecību, labi organizēti likumi un nodokļu sistēma, kā arī plaukstoša tirdzniecība. </a:t>
            </a:r>
            <a:r>
              <a:rPr lang="lv-LV" altLang="en-US" sz="2000">
                <a:solidFill>
                  <a:srgbClr val="12281C"/>
                </a:solidFill>
                <a:latin typeface="Calibri Light" panose="020F0302020204030204" charset="0"/>
                <a:cs typeface="Calibri Light" panose="020F0302020204030204" charset="0"/>
                <a:sym typeface="+mn-lt"/>
              </a:rPr>
              <a:t>Tiek pieļauts, ka viņa nomira konfliktā ar Kunu valsti, kas atradās dienvidos no Va valsts. Saskaņā ar tā laika tradīcijām, viņai tika uzcelts liels apbedījumu pilskalns (apmēram 100 metru diametrā). Pēc viņa nāves troni uzurpēja nezināms vīrietis un atkal izcēlās nesaskaņas, kas beidzās, kad jauna meitene vārdā Ijo tika iecelta tronī. Mūsdienās Himiko ir kļuvusi par nacionālisma simboli, par attālu, bet pieejamu pagātnes iemiesojumu.</a:t>
            </a:r>
          </a:p>
          <a:p>
            <a:pPr indent="0">
              <a:lnSpc>
                <a:spcPct val="150000"/>
              </a:lnSpc>
              <a:buNone/>
            </a:pPr>
            <a:endParaRPr lang="lv-LV" altLang="en-US" sz="2000" dirty="0">
              <a:solidFill>
                <a:srgbClr val="12281C"/>
              </a:solidFill>
              <a:latin typeface="Arial (Headings)" charset="0"/>
              <a:ea typeface="+mj-ea"/>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215265" y="320040"/>
            <a:ext cx="11894185" cy="6410325"/>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lv-LV" altLang="lv-LV" sz="2400" b="1" i="1" dirty="0">
                <a:solidFill>
                  <a:schemeClr val="tx1"/>
                </a:solidFill>
                <a:latin typeface="Arial (Headings)" charset="0"/>
                <a:cs typeface="Arial (Headings)" charset="0"/>
              </a:rPr>
              <a:t>Satura rādītājs</a:t>
            </a:r>
          </a:p>
          <a:p>
            <a:pPr algn="ctr">
              <a:lnSpc>
                <a:spcPct val="100000"/>
              </a:lnSpc>
            </a:pPr>
            <a:r>
              <a:rPr lang="lv-LV" altLang="en-US" sz="1800" b="1" dirty="0" smtClean="0">
                <a:cs typeface="+mj-lt"/>
                <a:sym typeface="+mn-ea"/>
              </a:rPr>
              <a:t>Japānas vēstures </a:t>
            </a:r>
            <a:r>
              <a:rPr lang="lv-LV" altLang="en-US" sz="1800" b="1" dirty="0" smtClean="0">
                <a:solidFill>
                  <a:schemeClr val="tx1"/>
                </a:solidFill>
                <a:cs typeface="+mj-lt"/>
                <a:sym typeface="+mn-ea"/>
              </a:rPr>
              <a:t>hronoloģija</a:t>
            </a:r>
            <a:r>
              <a:rPr lang="lv-LV" altLang="en-US" sz="1800" dirty="0" smtClean="0">
                <a:solidFill>
                  <a:schemeClr val="tx1"/>
                </a:solidFill>
                <a:cs typeface="+mj-lt"/>
                <a:sym typeface="+mn-ea"/>
              </a:rPr>
              <a:t>............................................................................................................................................................</a:t>
            </a:r>
            <a:r>
              <a:rPr lang="lv-LV" altLang="en-US" sz="1800" dirty="0">
                <a:solidFill>
                  <a:schemeClr val="tx1"/>
                </a:solidFill>
                <a:cs typeface="+mj-lt"/>
                <a:sym typeface="+mn-ea"/>
              </a:rPr>
              <a:t>3</a:t>
            </a:r>
          </a:p>
          <a:p>
            <a:pPr algn="ctr">
              <a:lnSpc>
                <a:spcPct val="100000"/>
              </a:lnSpc>
            </a:pPr>
            <a:r>
              <a:rPr lang="lv-LV" altLang="en-US" sz="1800" b="1" dirty="0" smtClean="0">
                <a:solidFill>
                  <a:schemeClr val="tx1"/>
                </a:solidFill>
                <a:cs typeface="+mj-lt"/>
              </a:rPr>
              <a:t>Sieviešu stāvoklis dažādos laikmetos</a:t>
            </a:r>
            <a:r>
              <a:rPr lang="lv-LV" altLang="en-US" sz="1800" dirty="0" smtClean="0">
                <a:solidFill>
                  <a:schemeClr val="tx1"/>
                </a:solidFill>
                <a:cs typeface="+mj-lt"/>
              </a:rPr>
              <a:t>................................................................................................................................................</a:t>
            </a:r>
            <a:r>
              <a:rPr lang="lv-LV" altLang="en-US" sz="1800" dirty="0">
                <a:solidFill>
                  <a:schemeClr val="tx1"/>
                </a:solidFill>
                <a:cs typeface="+mj-lt"/>
              </a:rPr>
              <a:t>9</a:t>
            </a:r>
          </a:p>
          <a:p>
            <a:pPr algn="ctr">
              <a:lnSpc>
                <a:spcPct val="100000"/>
              </a:lnSpc>
            </a:pPr>
            <a:r>
              <a:rPr lang="lv-LV" altLang="en-US" sz="1800" dirty="0">
                <a:solidFill>
                  <a:schemeClr val="tx1"/>
                </a:solidFill>
                <a:cs typeface="+mj-lt"/>
              </a:rPr>
              <a:t>	Senais periods................................................................................................................................................................ 10</a:t>
            </a:r>
          </a:p>
          <a:p>
            <a:pPr algn="ctr">
              <a:lnSpc>
                <a:spcPct val="100000"/>
              </a:lnSpc>
            </a:pPr>
            <a:r>
              <a:rPr lang="lv-LV" altLang="en-US" sz="1800" dirty="0">
                <a:solidFill>
                  <a:schemeClr val="tx1"/>
                </a:solidFill>
                <a:cs typeface="+mj-lt"/>
              </a:rPr>
              <a:t>	</a:t>
            </a:r>
            <a:r>
              <a:rPr lang="lv-LV" altLang="en-US" sz="1800" dirty="0" smtClean="0">
                <a:solidFill>
                  <a:schemeClr val="tx1"/>
                </a:solidFill>
                <a:cs typeface="+mj-lt"/>
              </a:rPr>
              <a:t>  Asuka </a:t>
            </a:r>
            <a:r>
              <a:rPr lang="lv-LV" altLang="en-US" sz="1800" dirty="0">
                <a:solidFill>
                  <a:schemeClr val="tx1"/>
                </a:solidFill>
                <a:cs typeface="+mj-lt"/>
              </a:rPr>
              <a:t>un Nara periods</a:t>
            </a:r>
            <a:r>
              <a:rPr lang="lv-LV" altLang="en-US" sz="1800" dirty="0" smtClean="0">
                <a:solidFill>
                  <a:schemeClr val="tx1"/>
                </a:solidFill>
                <a:cs typeface="+mj-lt"/>
              </a:rPr>
              <a:t>....................................................................................................................................................</a:t>
            </a:r>
            <a:r>
              <a:rPr lang="lv-LV" altLang="en-US" sz="1800" dirty="0">
                <a:solidFill>
                  <a:schemeClr val="tx1"/>
                </a:solidFill>
                <a:cs typeface="+mj-lt"/>
              </a:rPr>
              <a:t>11	</a:t>
            </a:r>
            <a:r>
              <a:rPr lang="lv-LV" altLang="en-US" sz="1800" dirty="0" smtClean="0">
                <a:solidFill>
                  <a:schemeClr val="tx1"/>
                </a:solidFill>
                <a:cs typeface="+mj-lt"/>
              </a:rPr>
              <a:t>       </a:t>
            </a:r>
          </a:p>
          <a:p>
            <a:pPr algn="ctr">
              <a:lnSpc>
                <a:spcPct val="100000"/>
              </a:lnSpc>
            </a:pPr>
            <a:r>
              <a:rPr lang="lv-LV" altLang="en-US" sz="1800" dirty="0">
                <a:cs typeface="+mj-lt"/>
              </a:rPr>
              <a:t> </a:t>
            </a:r>
            <a:r>
              <a:rPr lang="lv-LV" altLang="en-US" sz="1800" dirty="0" smtClean="0">
                <a:cs typeface="+mj-lt"/>
              </a:rPr>
              <a:t>         </a:t>
            </a:r>
            <a:r>
              <a:rPr lang="lv-LV" altLang="en-US" sz="1800" dirty="0" smtClean="0">
                <a:solidFill>
                  <a:schemeClr val="tx1"/>
                </a:solidFill>
                <a:cs typeface="+mj-lt"/>
              </a:rPr>
              <a:t>Konfūcija </a:t>
            </a:r>
            <a:r>
              <a:rPr lang="lv-LV" altLang="en-US" sz="1800" dirty="0">
                <a:solidFill>
                  <a:schemeClr val="tx1"/>
                </a:solidFill>
                <a:cs typeface="+mj-lt"/>
              </a:rPr>
              <a:t>mācība, reliģija un sieviete</a:t>
            </a:r>
            <a:r>
              <a:rPr lang="lv-LV" altLang="en-US" sz="1800" dirty="0" smtClean="0">
                <a:solidFill>
                  <a:schemeClr val="tx1"/>
                </a:solidFill>
                <a:cs typeface="+mj-lt"/>
              </a:rPr>
              <a:t>.................................................................................................................................... </a:t>
            </a:r>
            <a:r>
              <a:rPr lang="lv-LV" altLang="en-US" sz="1800" dirty="0">
                <a:solidFill>
                  <a:schemeClr val="tx1"/>
                </a:solidFill>
                <a:cs typeface="+mj-lt"/>
              </a:rPr>
              <a:t>12</a:t>
            </a:r>
          </a:p>
          <a:p>
            <a:pPr algn="ctr">
              <a:lnSpc>
                <a:spcPct val="100000"/>
              </a:lnSpc>
            </a:pPr>
            <a:r>
              <a:rPr lang="lv-LV" altLang="en-US" sz="1800" dirty="0">
                <a:solidFill>
                  <a:schemeClr val="tx1"/>
                </a:solidFill>
                <a:cs typeface="+mj-lt"/>
              </a:rPr>
              <a:t>	Heian periods..................................................................................................................................................................13</a:t>
            </a:r>
          </a:p>
          <a:p>
            <a:pPr algn="ctr">
              <a:lnSpc>
                <a:spcPct val="100000"/>
              </a:lnSpc>
            </a:pPr>
            <a:r>
              <a:rPr lang="lv-LV" altLang="en-US" sz="1800" dirty="0">
                <a:solidFill>
                  <a:schemeClr val="tx1"/>
                </a:solidFill>
                <a:cs typeface="+mj-lt"/>
              </a:rPr>
              <a:t>	Kamakura periods...........................................................................................................................................................14	Muromači periods..........................................................................................................................................................15</a:t>
            </a:r>
          </a:p>
          <a:p>
            <a:pPr algn="ctr">
              <a:lnSpc>
                <a:spcPct val="100000"/>
              </a:lnSpc>
            </a:pPr>
            <a:r>
              <a:rPr lang="lv-LV" altLang="en-US" sz="1800" dirty="0">
                <a:solidFill>
                  <a:schemeClr val="tx1"/>
                </a:solidFill>
                <a:cs typeface="+mj-lt"/>
              </a:rPr>
              <a:t>	Edo periods.....................................................................................................................................................................16</a:t>
            </a:r>
          </a:p>
          <a:p>
            <a:pPr algn="ctr">
              <a:lnSpc>
                <a:spcPct val="100000"/>
              </a:lnSpc>
            </a:pPr>
            <a:endParaRPr lang="lv-LV" altLang="en-US" sz="1800" dirty="0">
              <a:solidFill>
                <a:schemeClr val="tx1"/>
              </a:solidFill>
              <a:cs typeface="+mj-lt"/>
            </a:endParaRPr>
          </a:p>
          <a:p>
            <a:pPr algn="ctr">
              <a:lnSpc>
                <a:spcPct val="100000"/>
              </a:lnSpc>
            </a:pPr>
            <a:r>
              <a:rPr lang="lv-LV" altLang="en-US" sz="1800" b="1" dirty="0">
                <a:solidFill>
                  <a:schemeClr val="tx1"/>
                </a:solidFill>
                <a:cs typeface="+mj-lt"/>
              </a:rPr>
              <a:t>Japānas valdnieces</a:t>
            </a:r>
            <a:r>
              <a:rPr lang="lv-LV" altLang="en-US" sz="1800" dirty="0">
                <a:solidFill>
                  <a:schemeClr val="tx1"/>
                </a:solidFill>
                <a:cs typeface="+mj-lt"/>
              </a:rPr>
              <a:t>..........................................................................................................................................................................17</a:t>
            </a:r>
          </a:p>
          <a:p>
            <a:pPr algn="ctr">
              <a:lnSpc>
                <a:spcPct val="100000"/>
              </a:lnSpc>
            </a:pPr>
            <a:r>
              <a:rPr lang="lv-LV" altLang="en-US" sz="1800" dirty="0">
                <a:solidFill>
                  <a:schemeClr val="tx1"/>
                </a:solidFill>
                <a:cs typeface="+mj-lt"/>
              </a:rPr>
              <a:t>	Himiko.............................................................................................................................................................................18	Džingū.............................................................................................................................................................................20	Genmei...........................................................................................................................................................................21</a:t>
            </a:r>
          </a:p>
          <a:p>
            <a:pPr algn="ctr">
              <a:lnSpc>
                <a:spcPct val="100000"/>
              </a:lnSpc>
            </a:pPr>
            <a:r>
              <a:rPr lang="lv-LV" altLang="en-US" sz="1800" dirty="0">
                <a:solidFill>
                  <a:schemeClr val="tx1"/>
                </a:solidFill>
                <a:cs typeface="+mj-lt"/>
              </a:rPr>
              <a:t>	Koken/Šotoku.................................................................................................................................................................22</a:t>
            </a:r>
          </a:p>
          <a:p>
            <a:pPr algn="ctr">
              <a:lnSpc>
                <a:spcPct val="100000"/>
              </a:lnSpc>
            </a:pPr>
            <a:endParaRPr lang="lv-LV" altLang="en-US" sz="1800" b="1" dirty="0">
              <a:solidFill>
                <a:schemeClr val="tx1"/>
              </a:solidFill>
              <a:cs typeface="+mj-lt"/>
            </a:endParaRPr>
          </a:p>
          <a:p>
            <a:pPr algn="ctr">
              <a:lnSpc>
                <a:spcPct val="100000"/>
              </a:lnSpc>
            </a:pPr>
            <a:r>
              <a:rPr lang="lv-LV" altLang="en-US" sz="1800" b="1" dirty="0">
                <a:solidFill>
                  <a:schemeClr val="tx1"/>
                </a:solidFill>
                <a:cs typeface="+mj-lt"/>
              </a:rPr>
              <a:t>Sievietes - samuraji</a:t>
            </a:r>
            <a:r>
              <a:rPr lang="lv-LV" altLang="en-US" sz="1800" dirty="0">
                <a:solidFill>
                  <a:schemeClr val="tx1"/>
                </a:solidFill>
                <a:cs typeface="+mj-lt"/>
              </a:rPr>
              <a:t>........................................................................................................................................................................23</a:t>
            </a:r>
          </a:p>
          <a:p>
            <a:pPr algn="ctr">
              <a:lnSpc>
                <a:spcPct val="95000"/>
              </a:lnSpc>
              <a:spcBef>
                <a:spcPts val="0"/>
              </a:spcBef>
              <a:spcAft>
                <a:spcPts val="0"/>
              </a:spcAft>
            </a:pPr>
            <a:r>
              <a:rPr lang="lv-LV" altLang="en-US" sz="1800" dirty="0">
                <a:solidFill>
                  <a:schemeClr val="tx1"/>
                </a:solidFill>
                <a:cs typeface="+mj-lt"/>
              </a:rPr>
              <a:t>	Vispārīgs apraksts..........................................................................................................................................................24</a:t>
            </a:r>
          </a:p>
          <a:p>
            <a:pPr algn="ctr">
              <a:lnSpc>
                <a:spcPct val="95000"/>
              </a:lnSpc>
              <a:spcBef>
                <a:spcPts val="0"/>
              </a:spcBef>
              <a:spcAft>
                <a:spcPts val="0"/>
              </a:spcAft>
            </a:pPr>
            <a:r>
              <a:rPr lang="lv-LV" altLang="en-US" sz="2000" dirty="0">
                <a:solidFill>
                  <a:schemeClr val="tx1"/>
                </a:solidFill>
                <a:cs typeface="+mj-lt"/>
              </a:rPr>
              <a:t>	</a:t>
            </a:r>
            <a:r>
              <a:rPr lang="lv-LV" altLang="en-US" sz="1800" dirty="0">
                <a:solidFill>
                  <a:schemeClr val="tx1"/>
                </a:solidFill>
                <a:cs typeface="+mj-lt"/>
              </a:rPr>
              <a:t>Tomoe kundze...............................................................................................................................................................25</a:t>
            </a:r>
          </a:p>
          <a:p>
            <a:pPr algn="ctr">
              <a:lnSpc>
                <a:spcPct val="95000"/>
              </a:lnSpc>
              <a:spcBef>
                <a:spcPts val="0"/>
              </a:spcBef>
              <a:spcAft>
                <a:spcPts val="0"/>
              </a:spcAft>
            </a:pPr>
            <a:r>
              <a:rPr lang="lv-LV" altLang="en-US" sz="1800" dirty="0">
                <a:solidFill>
                  <a:schemeClr val="tx1"/>
                </a:solidFill>
                <a:cs typeface="+mj-lt"/>
              </a:rPr>
              <a:t>	Hangaku kundze............................................................................................................................................................27</a:t>
            </a:r>
          </a:p>
          <a:p>
            <a:pPr algn="ctr">
              <a:lnSpc>
                <a:spcPct val="95000"/>
              </a:lnSpc>
              <a:spcBef>
                <a:spcPts val="0"/>
              </a:spcBef>
              <a:spcAft>
                <a:spcPts val="0"/>
              </a:spcAft>
            </a:pPr>
            <a:r>
              <a:rPr lang="lv-LV" altLang="en-US" sz="1800" dirty="0">
                <a:solidFill>
                  <a:schemeClr val="tx1"/>
                </a:solidFill>
                <a:cs typeface="+mj-lt"/>
              </a:rPr>
              <a:t>	Curuhime no Omišimas salas........................................................................................................................................28</a:t>
            </a:r>
          </a:p>
          <a:p>
            <a:pPr algn="ctr">
              <a:lnSpc>
                <a:spcPct val="95000"/>
              </a:lnSpc>
              <a:spcBef>
                <a:spcPts val="0"/>
              </a:spcBef>
              <a:spcAft>
                <a:spcPts val="0"/>
              </a:spcAft>
            </a:pPr>
            <a:r>
              <a:rPr lang="lv-LV" altLang="en-US" sz="1800" dirty="0">
                <a:solidFill>
                  <a:schemeClr val="tx1"/>
                </a:solidFill>
                <a:cs typeface="+mj-lt"/>
              </a:rPr>
              <a:t>	Ueno Curuhime.............................................................................................................................................................29</a:t>
            </a:r>
          </a:p>
          <a:p>
            <a:pPr algn="ctr">
              <a:lnSpc>
                <a:spcPct val="95000"/>
              </a:lnSpc>
              <a:spcBef>
                <a:spcPts val="0"/>
              </a:spcBef>
              <a:spcAft>
                <a:spcPts val="0"/>
              </a:spcAft>
            </a:pPr>
            <a:r>
              <a:rPr lang="lv-LV" altLang="en-US" sz="1800" dirty="0">
                <a:solidFill>
                  <a:schemeClr val="tx1"/>
                </a:solidFill>
                <a:cs typeface="+mj-lt"/>
              </a:rPr>
              <a:t>	Nakano Takeko..............................................................................................................................................................30</a:t>
            </a:r>
          </a:p>
          <a:p>
            <a:pPr algn="ctr">
              <a:lnSpc>
                <a:spcPct val="95000"/>
              </a:lnSpc>
              <a:spcBef>
                <a:spcPts val="0"/>
              </a:spcBef>
              <a:spcAft>
                <a:spcPts val="0"/>
              </a:spcAft>
            </a:pPr>
            <a:r>
              <a:rPr lang="lv-LV" altLang="lv-LV" sz="1800" b="1" dirty="0">
                <a:solidFill>
                  <a:schemeClr val="tx1"/>
                </a:solidFill>
                <a:cs typeface="+mj-lt"/>
              </a:rPr>
              <a:t>Avoti</a:t>
            </a:r>
            <a:r>
              <a:rPr lang="lv-LV" altLang="lv-LV" sz="1800" dirty="0">
                <a:solidFill>
                  <a:schemeClr val="tx1"/>
                </a:solidFill>
                <a:cs typeface="+mj-lt"/>
              </a:rPr>
              <a:t>...............................................................................................................................................................................................32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half" idx="2"/>
          </p:nvPr>
        </p:nvSpPr>
        <p:spPr>
          <a:xfrm>
            <a:off x="396875" y="479425"/>
            <a:ext cx="11408410" cy="6363970"/>
          </a:xfrm>
        </p:spPr>
        <p:txBody>
          <a:bodyPr>
            <a:normAutofit fontScale="90000"/>
          </a:bodyPr>
          <a:lstStyle/>
          <a:p>
            <a:pPr marL="0" indent="0">
              <a:lnSpc>
                <a:spcPct val="100000"/>
              </a:lnSpc>
              <a:buFont typeface="Arial" panose="020B0604020202020204" pitchFamily="34" charset="0"/>
              <a:buNone/>
            </a:pPr>
            <a:r>
              <a:rPr lang="lv-LV" altLang="zh-CN" sz="2400" b="1" i="1" dirty="0">
                <a:solidFill>
                  <a:schemeClr val="tx1"/>
                </a:solidFill>
                <a:latin typeface="Arial (Headings)" charset="0"/>
                <a:cs typeface="Arial (Headings)" charset="0"/>
                <a:sym typeface="+mn-lt"/>
              </a:rPr>
              <a:t>DŽINGŪ </a:t>
            </a:r>
            <a:r>
              <a:rPr lang="lv-LV" altLang="lv-LV" sz="1800" i="1" dirty="0">
                <a:solidFill>
                  <a:schemeClr val="tx1"/>
                </a:solidFill>
                <a:latin typeface="Georgia" panose="02040502050405020303" charset="0"/>
                <a:cs typeface="Georgia" panose="02040502050405020303" charset="0"/>
                <a:sym typeface="+mn-ea"/>
              </a:rPr>
              <a:t> </a:t>
            </a:r>
            <a:r>
              <a:rPr lang="lv-LV" altLang="lv-LV" sz="2400" dirty="0">
                <a:solidFill>
                  <a:schemeClr val="tx1"/>
                </a:solidFill>
                <a:latin typeface="Georgia" panose="02040502050405020303" charset="0"/>
                <a:cs typeface="Georgia" panose="02040502050405020303" charset="0"/>
                <a:sym typeface="+mn-ea"/>
              </a:rPr>
              <a:t> 神功</a:t>
            </a:r>
            <a:endParaRPr lang="lv-LV" altLang="en-US" sz="1800" dirty="0">
              <a:solidFill>
                <a:srgbClr val="12281C"/>
              </a:solidFill>
            </a:endParaRPr>
          </a:p>
          <a:p>
            <a:pPr marL="0" indent="0">
              <a:lnSpc>
                <a:spcPct val="150000"/>
              </a:lnSpc>
              <a:buNone/>
            </a:pPr>
            <a:r>
              <a:rPr lang="lv-LV" altLang="en-US" sz="1800" dirty="0">
                <a:solidFill>
                  <a:srgbClr val="12281C"/>
                </a:solidFill>
                <a:latin typeface="Calibri Light" panose="020F0302020204030204" charset="0"/>
                <a:cs typeface="Calibri Light" panose="020F0302020204030204" charset="0"/>
              </a:rPr>
              <a:t>	Pazīstama arī kā princese </a:t>
            </a:r>
            <a:r>
              <a:rPr lang="lv-LV" altLang="en-US" sz="1800" dirty="0" err="1">
                <a:solidFill>
                  <a:srgbClr val="12281C"/>
                </a:solidFill>
                <a:latin typeface="Calibri Light" panose="020F0302020204030204" charset="0"/>
                <a:cs typeface="Calibri Light" panose="020F0302020204030204" charset="0"/>
              </a:rPr>
              <a:t>Okinaga</a:t>
            </a:r>
            <a:r>
              <a:rPr lang="lv-LV" altLang="en-US" sz="1800" dirty="0">
                <a:solidFill>
                  <a:srgbClr val="12281C"/>
                </a:solidFill>
                <a:latin typeface="Calibri Light" panose="020F0302020204030204" charset="0"/>
                <a:cs typeface="Calibri Light" panose="020F0302020204030204" charset="0"/>
              </a:rPr>
              <a:t> </a:t>
            </a:r>
            <a:r>
              <a:rPr lang="lv-LV" altLang="en-US" sz="1800" dirty="0" err="1" smtClean="0">
                <a:solidFill>
                  <a:srgbClr val="12281C"/>
                </a:solidFill>
                <a:latin typeface="Calibri Light" panose="020F0302020204030204" charset="0"/>
                <a:cs typeface="Calibri Light" panose="020F0302020204030204" charset="0"/>
              </a:rPr>
              <a:t>Taraši 息長帯比売 bija agrīnās Japānas i</a:t>
            </a:r>
            <a:r>
              <a:rPr lang="lv-LV" altLang="en-US" sz="1800" dirty="0">
                <a:solidFill>
                  <a:srgbClr val="12281C"/>
                </a:solidFill>
                <a:latin typeface="Calibri Light" panose="020F0302020204030204" charset="0"/>
                <a:cs typeface="Calibri Light" panose="020F0302020204030204" charset="0"/>
              </a:rPr>
              <a:t>mperatore, kura valdīja kā </a:t>
            </a:r>
            <a:r>
              <a:rPr lang="lv-LV" altLang="en-US" sz="1800" dirty="0" err="1">
                <a:solidFill>
                  <a:srgbClr val="12281C"/>
                </a:solidFill>
                <a:latin typeface="Calibri Light" panose="020F0302020204030204" charset="0"/>
                <a:cs typeface="Calibri Light" panose="020F0302020204030204" charset="0"/>
              </a:rPr>
              <a:t>reģente</a:t>
            </a:r>
            <a:r>
              <a:rPr lang="lv-LV" altLang="en-US" sz="1800" dirty="0">
                <a:solidFill>
                  <a:srgbClr val="12281C"/>
                </a:solidFill>
                <a:latin typeface="Calibri Light" panose="020F0302020204030204" charset="0"/>
                <a:cs typeface="Calibri Light" panose="020F0302020204030204" charset="0"/>
              </a:rPr>
              <a:t> pēc vīra nāves 200. gadā. Ņemot vērā, laika avotu pusvēsturisko dabu tiek pieņemts ka Džingū bija tā pati sieviete kas minēta ķīniešu hronikās kā Himiko. Mūsdienās vēl joprojām nav noskaidrots vai Džingū un HImiko bija viena tā pati sieviete, vai divas atšķirīgas personības. Džingū tiek minēta arī kā pēdējā faktiskā Jajoi perioda valdniece. Viens no viņas pazīstamākajiem sasniegumiem bija iespējamais brauciens uz “apsolīto zemi” jeb Sillu (mūsdienu Koreja). Lai gan dažos vēstures avotos </a:t>
            </a:r>
            <a:r>
              <a:rPr lang="lv-LV" altLang="en-US" sz="1800" dirty="0">
                <a:solidFill>
                  <a:srgbClr val="12281C"/>
                </a:solidFill>
                <a:latin typeface="Calibri Light" panose="020F0302020204030204" charset="0"/>
                <a:cs typeface="Calibri Light" panose="020F0302020204030204" charset="0"/>
                <a:sym typeface="+mn-ea"/>
              </a:rPr>
              <a:t> šis notikums </a:t>
            </a:r>
            <a:r>
              <a:rPr lang="lv-LV" altLang="en-US" sz="1800" i="1" dirty="0">
                <a:solidFill>
                  <a:srgbClr val="12281C"/>
                </a:solidFill>
                <a:latin typeface="Calibri Light" panose="020F0302020204030204" charset="0"/>
                <a:cs typeface="Calibri Light" panose="020F0302020204030204" charset="0"/>
              </a:rPr>
              <a:t>tiek </a:t>
            </a:r>
            <a:r>
              <a:rPr lang="lv-LV" altLang="en-US" sz="1800" dirty="0">
                <a:solidFill>
                  <a:srgbClr val="12281C"/>
                </a:solidFill>
                <a:latin typeface="Calibri Light" panose="020F0302020204030204" charset="0"/>
                <a:cs typeface="Calibri Light" panose="020F0302020204030204" charset="0"/>
              </a:rPr>
              <a:t>aprakstīts, Korejas teritorijā nav atrasti pārliecinoši pierādījumi par Džingū varas izpausmi, līdz ar to šis fakts var tikt pamatoti apšaubīts. </a:t>
            </a:r>
          </a:p>
          <a:p>
            <a:pPr marL="0" indent="0">
              <a:lnSpc>
                <a:spcPct val="150000"/>
              </a:lnSpc>
              <a:buNone/>
            </a:pPr>
            <a:r>
              <a:rPr lang="lv-LV" altLang="en-US" sz="1800" dirty="0">
                <a:solidFill>
                  <a:srgbClr val="12281C"/>
                </a:solidFill>
                <a:latin typeface="Calibri Light" panose="020F0302020204030204" charset="0"/>
                <a:cs typeface="Calibri Light" panose="020F0302020204030204" charset="0"/>
              </a:rPr>
              <a:t>	Dzīves laikā Džingū piedzīvoja divas tautas sacelšanās. Pirmo reizi tauta sadumpojās pēc Džingū vīra, imperatora Čūai 仲哀天皇, nāves un otro reizi, kad viņa atgriezās no iepriekšminētā brauciena uz Sillu. Abas reizes Džingū veiksmīgi apspieda šos nemierus. Vēsturiski viņa tiek cienīta kā izcila karavadone, kura likusi “Japānas ierocīem spīdēt pāri jūrām”.  </a:t>
            </a:r>
            <a:r>
              <a:rPr lang="en-US" altLang="lv-LV" sz="1800" dirty="0">
                <a:solidFill>
                  <a:srgbClr val="12281C"/>
                </a:solidFill>
                <a:latin typeface="Calibri Light" panose="020F0302020204030204" charset="0"/>
                <a:cs typeface="Calibri Light" panose="020F0302020204030204" charset="0"/>
                <a:sym typeface="+mn-ea"/>
              </a:rPr>
              <a:t>Kl</a:t>
            </a:r>
            <a:r>
              <a:rPr lang="lv-LV" altLang="lv-LV" sz="1800" dirty="0">
                <a:solidFill>
                  <a:srgbClr val="12281C"/>
                </a:solidFill>
                <a:latin typeface="Calibri Light" panose="020F0302020204030204" charset="0"/>
                <a:cs typeface="Calibri Light" panose="020F0302020204030204" charset="0"/>
                <a:sym typeface="+mn-ea"/>
              </a:rPr>
              <a:t>īst nostāsti, ka iedvesmojoties no viņas tērpiem, radās japāņu sieviešu apģērba daļa pazīstama kā </a:t>
            </a:r>
            <a:r>
              <a:rPr lang="lv-LV" altLang="lv-LV" sz="1800" i="1" dirty="0">
                <a:solidFill>
                  <a:srgbClr val="12281C"/>
                </a:solidFill>
                <a:latin typeface="Calibri Light" panose="020F0302020204030204" charset="0"/>
                <a:cs typeface="Calibri Light" panose="020F0302020204030204" charset="0"/>
                <a:sym typeface="+mn-ea"/>
              </a:rPr>
              <a:t>obi </a:t>
            </a:r>
            <a:r>
              <a:rPr lang="lv-LV" altLang="en-US" sz="1800" dirty="0" err="1" smtClean="0">
                <a:solidFill>
                  <a:srgbClr val="12281C"/>
                </a:solidFill>
                <a:latin typeface="Calibri Light" panose="020F0302020204030204" charset="0"/>
                <a:cs typeface="Calibri Light" panose="020F0302020204030204" charset="0"/>
                <a:sym typeface="+mn-ea"/>
              </a:rPr>
              <a:t>帯. </a:t>
            </a:r>
            <a:r>
              <a:rPr lang="lv-LV" altLang="en-US" sz="1800" dirty="0">
                <a:solidFill>
                  <a:srgbClr val="12281C"/>
                </a:solidFill>
                <a:latin typeface="Calibri Light" panose="020F0302020204030204" charset="0"/>
                <a:cs typeface="Calibri Light" panose="020F0302020204030204" charset="0"/>
              </a:rPr>
              <a:t>Vārds Džingū viņai ticis piešķirts tikai pēc nāves</a:t>
            </a:r>
            <a:r>
              <a:rPr lang="en-US" altLang="lv-LV" sz="1800" dirty="0">
                <a:solidFill>
                  <a:srgbClr val="12281C"/>
                </a:solidFill>
                <a:latin typeface="Calibri Light" panose="020F0302020204030204" charset="0"/>
                <a:cs typeface="Calibri Light" panose="020F0302020204030204" charset="0"/>
              </a:rPr>
              <a:t>. </a:t>
            </a:r>
            <a:r>
              <a:rPr lang="lv-LV" altLang="en-US" sz="1800" dirty="0">
                <a:solidFill>
                  <a:srgbClr val="12281C"/>
                </a:solidFill>
                <a:latin typeface="Calibri Light" panose="020F0302020204030204" charset="0"/>
                <a:cs typeface="Calibri Light" panose="020F0302020204030204" charset="0"/>
              </a:rPr>
              <a:t>Lai gan 1881. gadā Džingū bija pirmā sieviete, kas tika attēlota uz japāņu banknotes (ilustrācija nebija prezīca; mākslinieks attēloja savu sekretāri, kura nebija japāniete), Meidži valdīšanas laikā viņa tika noņemta no oficiāli atzītās valdnieku līnijas. Tomēr 1920. gados, Pirmā pasaules kara notikumu iespaidā, viņa kļuva par nacionālās ekspansijas simbolu</a:t>
            </a:r>
            <a:endParaRPr lang="lv-LV" altLang="en-US" sz="1800" dirty="0" smtClean="0">
              <a:solidFill>
                <a:srgbClr val="12281C"/>
              </a:solidFill>
              <a:latin typeface="Calibri Light" panose="020F0302020204030204" charset="0"/>
              <a:cs typeface="Calibri Light" panose="020F03020202040302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half" idx="2"/>
          </p:nvPr>
        </p:nvSpPr>
        <p:spPr>
          <a:xfrm>
            <a:off x="396875" y="344170"/>
            <a:ext cx="10515600" cy="6424930"/>
          </a:xfrm>
        </p:spPr>
        <p:txBody>
          <a:bodyPr>
            <a:normAutofit lnSpcReduction="10000"/>
          </a:bodyPr>
          <a:lstStyle/>
          <a:p>
            <a:pPr marL="0" indent="0">
              <a:lnSpc>
                <a:spcPct val="100000"/>
              </a:lnSpc>
              <a:buFont typeface="Arial" panose="020B0604020202020204" pitchFamily="34" charset="0"/>
              <a:buNone/>
            </a:pPr>
            <a:r>
              <a:rPr lang="lv-LV" altLang="zh-CN" sz="2000" b="1" i="1" dirty="0">
                <a:solidFill>
                  <a:schemeClr val="tx1"/>
                </a:solidFill>
                <a:latin typeface="Arial (Headings)" charset="0"/>
                <a:cs typeface="Arial (Headings)" charset="0"/>
                <a:sym typeface="+mn-lt"/>
              </a:rPr>
              <a:t>GENMEI </a:t>
            </a:r>
            <a:r>
              <a:rPr lang="lv-LV" altLang="lv-LV" sz="2400" dirty="0">
                <a:solidFill>
                  <a:schemeClr val="tx1"/>
                </a:solidFill>
                <a:latin typeface="Georgia" panose="02040502050405020303" charset="0"/>
                <a:cs typeface="Georgia" panose="02040502050405020303" charset="0"/>
                <a:sym typeface="+mn-ea"/>
              </a:rPr>
              <a:t>元明</a:t>
            </a:r>
            <a:endParaRPr lang="lv-LV" altLang="zh-CN" sz="1800"/>
          </a:p>
          <a:p>
            <a:pPr marL="0" indent="0">
              <a:lnSpc>
                <a:spcPct val="150000"/>
              </a:lnSpc>
              <a:buNone/>
            </a:pPr>
            <a:r>
              <a:rPr lang="lv-LV" altLang="en-US" sz="1600">
                <a:latin typeface="Calibri Light" panose="020F0302020204030204" charset="0"/>
                <a:cs typeface="Calibri Light" panose="020F0302020204030204" charset="0"/>
              </a:rPr>
              <a:t>	Genmei bija 43.  Japānas valdniece un ceturtā no astoņām sievietēm, kas ieņēma imperatores - reģentes lomu. Viņas valdīja no 708. - 715. gadam. Viņa izceļas ar lielu politisku aktivitāti valdīšanas laikā, kas astāja nozīmīgu iespaidu vēsturē.  Zināms, ka viņa, balstoties uz juridiskajiem kodeksiem, stiprināja centralizētās administrācijas pilnvaru, kā arī ī</a:t>
            </a:r>
            <a:r>
              <a:rPr lang="lv-LV" altLang="en-US" sz="1600" dirty="0">
                <a:solidFill>
                  <a:srgbClr val="12281C"/>
                </a:solidFill>
                <a:latin typeface="Calibri Light" panose="020F0302020204030204" charset="0"/>
                <a:cs typeface="Calibri Light" panose="020F0302020204030204" charset="0"/>
                <a:sym typeface="+mn-ea"/>
              </a:rPr>
              <a:t>stenoja bēguļojošu zemnieku aizliegšanu un muižnieku un budistu tempļu kalnu un lauku zemes privātīpašuma ierobežošanu.  Viņas valdīšanas laikā galvaspilsēta tika pārcelta uz Heidžo (mūsdienu Nara) un kļuva par plaši izslavētu tirdzniecības punktu starp Ķīnu, Japānu un Koreju. Pirmajā valdīšanas gadā, 708. gadā, viņa pavēlēja  izstrādāt pirmos kalumus jaunām vara monētām, mēģinājumā aizstāt maiņas darījumus ar valūtu. </a:t>
            </a:r>
          </a:p>
          <a:p>
            <a:pPr marL="0" indent="0">
              <a:lnSpc>
                <a:spcPct val="150000"/>
              </a:lnSpc>
              <a:buNone/>
            </a:pPr>
            <a:r>
              <a:rPr lang="lv-LV" altLang="en-US" sz="1600" dirty="0">
                <a:solidFill>
                  <a:srgbClr val="12281C"/>
                </a:solidFill>
                <a:latin typeface="Calibri Light" panose="020F0302020204030204" charset="0"/>
                <a:cs typeface="Calibri Light" panose="020F0302020204030204" charset="0"/>
                <a:sym typeface="+mn-ea"/>
              </a:rPr>
              <a:t>	Tomēr visnozīmīgākais sasniegums bija viņas dāvanas kultūras vēsturei - seno lietu reģistrs 古事記, vecākais Japānas dokuments, un vietējo laikrakstu apkopojums </a:t>
            </a:r>
            <a:r>
              <a:rPr lang="lv-LV" altLang="en-US" sz="1600" i="1" dirty="0">
                <a:solidFill>
                  <a:srgbClr val="12281C"/>
                </a:solidFill>
                <a:latin typeface="Calibri Light" panose="020F0302020204030204" charset="0"/>
                <a:cs typeface="Calibri Light" panose="020F0302020204030204" charset="0"/>
                <a:sym typeface="+mn-ea"/>
              </a:rPr>
              <a:t>fudoki </a:t>
            </a:r>
            <a:r>
              <a:rPr lang="lv-LV" altLang="en-US" sz="1600" dirty="0">
                <a:solidFill>
                  <a:srgbClr val="12281C"/>
                </a:solidFill>
                <a:latin typeface="Calibri Light" panose="020F0302020204030204" charset="0"/>
                <a:cs typeface="Calibri Light" panose="020F0302020204030204" charset="0"/>
                <a:sym typeface="+mn-ea"/>
              </a:rPr>
              <a:t>風土記. Projekta sākums atrodams jau pirms Genmei valdīšanas laika, tomēr viņas ietekmes dēļ tas tika pabeigts. 711. gadā Genmei pavēlēja galma </a:t>
            </a:r>
            <a:r>
              <a:rPr lang="en-US" altLang="lv-LV" sz="1600" dirty="0">
                <a:solidFill>
                  <a:srgbClr val="12281C"/>
                </a:solidFill>
                <a:latin typeface="Calibri Light" panose="020F0302020204030204" charset="0"/>
                <a:cs typeface="Calibri Light" panose="020F0302020204030204" charset="0"/>
                <a:sym typeface="+mn-ea"/>
              </a:rPr>
              <a:t>akadēmi</a:t>
            </a:r>
            <a:r>
              <a:rPr lang="lv-LV" altLang="en-US" sz="1600" dirty="0">
                <a:solidFill>
                  <a:srgbClr val="12281C"/>
                </a:solidFill>
                <a:latin typeface="Calibri Light" panose="020F0302020204030204" charset="0"/>
                <a:cs typeface="Calibri Light" panose="020F0302020204030204" charset="0"/>
                <a:sym typeface="+mn-ea"/>
              </a:rPr>
              <a:t>ķim </a:t>
            </a:r>
            <a:r>
              <a:rPr lang="en-US" altLang="lv-LV" sz="1600" dirty="0">
                <a:solidFill>
                  <a:srgbClr val="12281C"/>
                </a:solidFill>
                <a:latin typeface="Calibri Light" panose="020F0302020204030204" charset="0"/>
                <a:cs typeface="Calibri Light" panose="020F0302020204030204" charset="0"/>
                <a:sym typeface="+mn-ea"/>
              </a:rPr>
              <a:t>O</a:t>
            </a:r>
            <a:r>
              <a:rPr lang="lv-LV" altLang="en-US" sz="1600" dirty="0">
                <a:solidFill>
                  <a:srgbClr val="12281C"/>
                </a:solidFill>
                <a:latin typeface="Calibri Light" panose="020F0302020204030204" charset="0"/>
                <a:cs typeface="Calibri Light" panose="020F0302020204030204" charset="0"/>
                <a:sym typeface="+mn-ea"/>
              </a:rPr>
              <a:t>-N</a:t>
            </a:r>
            <a:r>
              <a:rPr lang="en-US" altLang="lv-LV" sz="1600" dirty="0">
                <a:solidFill>
                  <a:srgbClr val="12281C"/>
                </a:solidFill>
                <a:latin typeface="Calibri Light" panose="020F0302020204030204" charset="0"/>
                <a:cs typeface="Calibri Light" panose="020F0302020204030204" charset="0"/>
                <a:sym typeface="+mn-ea"/>
              </a:rPr>
              <a:t>o</a:t>
            </a:r>
            <a:r>
              <a:rPr lang="lv-LV" altLang="en-US" sz="1600" dirty="0">
                <a:solidFill>
                  <a:srgbClr val="12281C"/>
                </a:solidFill>
                <a:latin typeface="Calibri Light" panose="020F0302020204030204" charset="0"/>
                <a:cs typeface="Calibri Light" panose="020F0302020204030204" charset="0"/>
                <a:sym typeface="+mn-ea"/>
              </a:rPr>
              <a:t>-J</a:t>
            </a:r>
            <a:r>
              <a:rPr lang="en-US" altLang="lv-LV" sz="1600" dirty="0">
                <a:solidFill>
                  <a:srgbClr val="12281C"/>
                </a:solidFill>
                <a:latin typeface="Calibri Light" panose="020F0302020204030204" charset="0"/>
                <a:cs typeface="Calibri Light" panose="020F0302020204030204" charset="0"/>
                <a:sym typeface="+mn-ea"/>
              </a:rPr>
              <a:t>asumaro, fonētiski </a:t>
            </a:r>
            <a:r>
              <a:rPr lang="lv-LV" altLang="en-US" sz="1600" dirty="0">
                <a:solidFill>
                  <a:srgbClr val="12281C"/>
                </a:solidFill>
                <a:latin typeface="Calibri Light" panose="020F0302020204030204" charset="0"/>
                <a:cs typeface="Calibri Light" panose="020F0302020204030204" charset="0"/>
                <a:sym typeface="+mn-ea"/>
              </a:rPr>
              <a:t>transkribēt iepriekšējā imperatora pavadoņa </a:t>
            </a:r>
            <a:r>
              <a:rPr lang="en-US" altLang="lv-LV" sz="1600" dirty="0">
                <a:solidFill>
                  <a:srgbClr val="12281C"/>
                </a:solidFill>
                <a:latin typeface="Calibri Light" panose="020F0302020204030204" charset="0"/>
                <a:cs typeface="Calibri Light" panose="020F0302020204030204" charset="0"/>
                <a:sym typeface="+mn-ea"/>
              </a:rPr>
              <a:t>Arē </a:t>
            </a:r>
            <a:r>
              <a:rPr lang="lv-LV" altLang="en-US" sz="1600" dirty="0">
                <a:solidFill>
                  <a:srgbClr val="12281C"/>
                </a:solidFill>
                <a:latin typeface="Calibri Light" panose="020F0302020204030204" charset="0"/>
                <a:cs typeface="Calibri Light" panose="020F0302020204030204" charset="0"/>
                <a:sym typeface="+mn-ea"/>
              </a:rPr>
              <a:t>citējumus,</a:t>
            </a:r>
            <a:r>
              <a:rPr lang="en-US" altLang="lv-LV" sz="1600" dirty="0">
                <a:solidFill>
                  <a:srgbClr val="12281C"/>
                </a:solidFill>
                <a:latin typeface="Calibri Light" panose="020F0302020204030204" charset="0"/>
                <a:cs typeface="Calibri Light" panose="020F0302020204030204" charset="0"/>
                <a:sym typeface="+mn-ea"/>
              </a:rPr>
              <a:t> izmantojot ķīniešu rakstzīmes</a:t>
            </a:r>
            <a:r>
              <a:rPr lang="lv-LV" altLang="en-US" sz="1600" dirty="0">
                <a:solidFill>
                  <a:srgbClr val="12281C"/>
                </a:solidFill>
                <a:latin typeface="Calibri Light" panose="020F0302020204030204" charset="0"/>
                <a:cs typeface="Calibri Light" panose="020F0302020204030204" charset="0"/>
                <a:sym typeface="+mn-ea"/>
              </a:rPr>
              <a:t>. Gadu vēlāk , 712. gadā radās </a:t>
            </a:r>
            <a:r>
              <a:rPr lang="en-US" altLang="lv-LV" sz="1600" dirty="0">
                <a:solidFill>
                  <a:srgbClr val="12281C"/>
                </a:solidFill>
                <a:latin typeface="Calibri Light" panose="020F0302020204030204" charset="0"/>
                <a:cs typeface="Calibri Light" panose="020F0302020204030204" charset="0"/>
                <a:sym typeface="+mn-ea"/>
              </a:rPr>
              <a:t>Japānas pirmajā "vēstures" grāmat</a:t>
            </a:r>
            <a:r>
              <a:rPr lang="lv-LV" altLang="en-US" sz="1600" dirty="0">
                <a:solidFill>
                  <a:srgbClr val="12281C"/>
                </a:solidFill>
                <a:latin typeface="Calibri Light" panose="020F0302020204030204" charset="0"/>
                <a:cs typeface="Calibri Light" panose="020F0302020204030204" charset="0"/>
                <a:sym typeface="+mn-ea"/>
              </a:rPr>
              <a:t>a -</a:t>
            </a:r>
            <a:r>
              <a:rPr lang="en-US" altLang="lv-LV" sz="1600" dirty="0">
                <a:solidFill>
                  <a:srgbClr val="12281C"/>
                </a:solidFill>
                <a:latin typeface="Calibri Light" panose="020F0302020204030204" charset="0"/>
                <a:cs typeface="Calibri Light" panose="020F0302020204030204" charset="0"/>
                <a:sym typeface="+mn-ea"/>
              </a:rPr>
              <a:t> </a:t>
            </a:r>
            <a:r>
              <a:rPr lang="lv-LV" altLang="en-US" sz="1600" dirty="0">
                <a:solidFill>
                  <a:srgbClr val="12281C"/>
                </a:solidFill>
                <a:latin typeface="Calibri Light" panose="020F0302020204030204" charset="0"/>
                <a:cs typeface="Calibri Light" panose="020F0302020204030204" charset="0"/>
                <a:sym typeface="+mn-ea"/>
              </a:rPr>
              <a:t>s</a:t>
            </a:r>
            <a:r>
              <a:rPr lang="lv-LV" altLang="en-US" sz="1600" i="1" dirty="0">
                <a:solidFill>
                  <a:srgbClr val="12281C"/>
                </a:solidFill>
                <a:latin typeface="Calibri Light" panose="020F0302020204030204" charset="0"/>
                <a:cs typeface="Calibri Light" panose="020F0302020204030204" charset="0"/>
                <a:sym typeface="+mn-ea"/>
              </a:rPr>
              <a:t>eno lietu reģistrs </a:t>
            </a:r>
            <a:r>
              <a:rPr lang="lv-LV" altLang="en-US" sz="1600" dirty="0">
                <a:solidFill>
                  <a:srgbClr val="12281C"/>
                </a:solidFill>
                <a:latin typeface="Calibri Light" panose="020F0302020204030204" charset="0"/>
                <a:cs typeface="Calibri Light" panose="020F0302020204030204" charset="0"/>
                <a:sym typeface="+mn-ea"/>
              </a:rPr>
              <a:t>古事記</a:t>
            </a:r>
            <a:r>
              <a:rPr lang="lv-LV" altLang="en-US" sz="1600" i="1" dirty="0">
                <a:solidFill>
                  <a:srgbClr val="12281C"/>
                </a:solidFill>
                <a:latin typeface="Calibri Light" panose="020F0302020204030204" charset="0"/>
                <a:cs typeface="Calibri Light" panose="020F0302020204030204" charset="0"/>
                <a:sym typeface="+mn-ea"/>
              </a:rPr>
              <a:t> </a:t>
            </a:r>
            <a:r>
              <a:rPr lang="lv-LV" altLang="en-US" sz="1600" dirty="0">
                <a:solidFill>
                  <a:srgbClr val="12281C"/>
                </a:solidFill>
                <a:latin typeface="Calibri Light" panose="020F0302020204030204" charset="0"/>
                <a:cs typeface="Calibri Light" panose="020F0302020204030204" charset="0"/>
                <a:sym typeface="+mn-ea"/>
              </a:rPr>
              <a:t>; tā</a:t>
            </a:r>
            <a:r>
              <a:rPr lang="en-US" altLang="lv-LV" sz="1600" dirty="0">
                <a:solidFill>
                  <a:srgbClr val="12281C"/>
                </a:solidFill>
                <a:latin typeface="Calibri Light" panose="020F0302020204030204" charset="0"/>
                <a:cs typeface="Calibri Light" panose="020F0302020204030204" charset="0"/>
                <a:sym typeface="+mn-ea"/>
              </a:rPr>
              <a:t> trīs sējumi hroniski </a:t>
            </a:r>
            <a:r>
              <a:rPr lang="lv-LV" altLang="en-US" sz="1600" dirty="0">
                <a:solidFill>
                  <a:srgbClr val="12281C"/>
                </a:solidFill>
                <a:latin typeface="Calibri Light" panose="020F0302020204030204" charset="0"/>
                <a:cs typeface="Calibri Light" panose="020F0302020204030204" charset="0"/>
                <a:sym typeface="+mn-ea"/>
              </a:rPr>
              <a:t>apraksta Japānas tautas rašanās mītu,</a:t>
            </a:r>
            <a:r>
              <a:rPr lang="en-US" altLang="en-US" sz="1600" dirty="0">
                <a:solidFill>
                  <a:srgbClr val="12281C"/>
                </a:solidFill>
                <a:latin typeface="Calibri Light" panose="020F0302020204030204" charset="0"/>
                <a:cs typeface="Calibri Light" panose="020F0302020204030204" charset="0"/>
                <a:sym typeface="+mn-ea"/>
              </a:rPr>
              <a:t> </a:t>
            </a:r>
            <a:r>
              <a:rPr lang="en-US" altLang="lv-LV" sz="1600" dirty="0">
                <a:solidFill>
                  <a:srgbClr val="12281C"/>
                </a:solidFill>
                <a:latin typeface="Calibri Light" panose="020F0302020204030204" charset="0"/>
                <a:cs typeface="Calibri Light" panose="020F0302020204030204" charset="0"/>
                <a:sym typeface="+mn-ea"/>
              </a:rPr>
              <a:t>imperatora klana un aristokrātisko ģimeņu pieaugumu no Visuma mitoloģiskā sākuma</a:t>
            </a:r>
            <a:r>
              <a:rPr lang="lv-LV" altLang="en-US" sz="1600" dirty="0">
                <a:solidFill>
                  <a:srgbClr val="12281C"/>
                </a:solidFill>
                <a:latin typeface="Calibri Light" panose="020F0302020204030204" charset="0"/>
                <a:cs typeface="Calibri Light" panose="020F0302020204030204" charset="0"/>
                <a:sym typeface="+mn-ea"/>
              </a:rPr>
              <a:t>. Paralēli šim, viņa arī lika provinču valdībām savākt un apkopot vietējās leģendas un mutiski mantotās pasakas, kā arī tādās šķietami nesvarīgas lietas kā informāciju par augsni, produktiem, laikapstākļiem un ģeoloģiskajām īpašībām. Rezultātā izveidojās liela vietējo laikrakstu kolekcija </a:t>
            </a:r>
            <a:r>
              <a:rPr lang="lv-LV" altLang="en-US" sz="1600" i="1" dirty="0">
                <a:solidFill>
                  <a:srgbClr val="12281C"/>
                </a:solidFill>
                <a:latin typeface="Calibri Light" panose="020F0302020204030204" charset="0"/>
                <a:cs typeface="Calibri Light" panose="020F0302020204030204" charset="0"/>
                <a:sym typeface="+mn-ea"/>
              </a:rPr>
              <a:t>fudoki </a:t>
            </a:r>
            <a:r>
              <a:rPr lang="lv-LV" altLang="en-US" sz="1600" dirty="0">
                <a:solidFill>
                  <a:srgbClr val="12281C"/>
                </a:solidFill>
                <a:latin typeface="Calibri Light" panose="020F0302020204030204" charset="0"/>
                <a:cs typeface="Calibri Light" panose="020F0302020204030204" charset="0"/>
                <a:sym typeface="+mn-ea"/>
              </a:rPr>
              <a:t>風土記, kas ir nenovērtējama kā faktiski vienīgais Japānas seno tradīciju avots</a:t>
            </a:r>
            <a:endParaRPr lang="lv-LV" altLang="en-US" sz="2400" dirty="0" smtClean="0">
              <a:solidFill>
                <a:srgbClr val="12281C"/>
              </a:solidFill>
              <a:latin typeface="Calibri Light" panose="020F0302020204030204" charset="0"/>
              <a:cs typeface="Calibri Light" panose="020F0302020204030204" charset="0"/>
              <a:sym typeface="+mn-lt"/>
            </a:endParaRPr>
          </a:p>
          <a:p>
            <a:pPr marL="0" indent="0">
              <a:lnSpc>
                <a:spcPct val="150000"/>
              </a:lnSpc>
              <a:buNone/>
            </a:pPr>
            <a:endParaRPr lang="lv-LV" altLang="en-US" sz="2400" dirty="0">
              <a:solidFill>
                <a:srgbClr val="12281C"/>
              </a:solidFill>
              <a:sym typeface="+mn-ea"/>
            </a:endParaRPr>
          </a:p>
          <a:p>
            <a:pPr marL="171450" indent="-171450">
              <a:buFont typeface="Arial" panose="020B0604020202020204" pitchFamily="34" charset="0"/>
              <a:buChar char="•"/>
            </a:pPr>
            <a:endParaRPr lang="lv-LV" altLang="en-US" sz="2400" dirty="0">
              <a:solidFill>
                <a:srgbClr val="12281C"/>
              </a:solidFill>
            </a:endParaRPr>
          </a:p>
          <a:p>
            <a:pPr marL="0" indent="0">
              <a:lnSpc>
                <a:spcPct val="150000"/>
              </a:lnSpc>
              <a:buFont typeface="Arial" panose="020B0604020202020204" pitchFamily="34" charset="0"/>
              <a:buNone/>
            </a:pPr>
            <a:endParaRPr lang="lv-LV" altLang="en-US" sz="2400" dirty="0">
              <a:solidFill>
                <a:srgbClr val="12281C"/>
              </a:solidFill>
              <a:latin typeface="Calibri Light" panose="020F0302020204030204" charset="0"/>
              <a:cs typeface="Calibri Light" panose="020F0302020204030204" charset="0"/>
              <a:sym typeface="+mn-ea"/>
            </a:endParaRPr>
          </a:p>
          <a:p>
            <a:pPr marL="0" indent="0">
              <a:lnSpc>
                <a:spcPct val="150000"/>
              </a:lnSpc>
              <a:buFont typeface="Arial" panose="020B0604020202020204" pitchFamily="34" charset="0"/>
              <a:buNone/>
            </a:pPr>
            <a:endParaRPr lang="lv-LV" altLang="en-US" sz="1600" dirty="0">
              <a:solidFill>
                <a:srgbClr val="12281C"/>
              </a:solidFill>
              <a:sym typeface="+mn-ea"/>
            </a:endParaRPr>
          </a:p>
          <a:p>
            <a:pPr marL="171450" indent="-171450">
              <a:buFont typeface="Arial" panose="020B0604020202020204" pitchFamily="34" charset="0"/>
              <a:buChar char="•"/>
            </a:pPr>
            <a:endParaRPr lang="lv-LV" altLang="en-US" sz="2000" dirty="0">
              <a:solidFill>
                <a:srgbClr val="12281C"/>
              </a:solidFill>
            </a:endParaRPr>
          </a:p>
          <a:p>
            <a:pPr marL="171450" indent="-171450">
              <a:buFont typeface="Arial" panose="020B0604020202020204" pitchFamily="34" charset="0"/>
              <a:buChar char="•"/>
            </a:pPr>
            <a:endParaRPr lang="lv-LV" altLang="en-US" sz="2000" dirty="0">
              <a:solidFill>
                <a:srgbClr val="12281C"/>
              </a:solidFill>
            </a:endParaRPr>
          </a:p>
          <a:p>
            <a:pPr>
              <a:buFont typeface="Arial" panose="020B0604020202020204" pitchFamily="34" charset="0"/>
            </a:pPr>
            <a:endParaRPr lang="lv-LV" altLang="en-US" sz="2000" dirty="0">
              <a:solidFill>
                <a:srgbClr val="12281C"/>
              </a:solidFill>
            </a:endParaRPr>
          </a:p>
          <a:p>
            <a:pPr>
              <a:buFont typeface="Arial" panose="020B0604020202020204" pitchFamily="34" charset="0"/>
            </a:pPr>
            <a:endParaRPr lang="lv-LV" altLang="en-US" sz="2000" dirty="0">
              <a:solidFill>
                <a:srgbClr val="12281C"/>
              </a:solidFill>
            </a:endParaRPr>
          </a:p>
          <a:p>
            <a:pPr>
              <a:buClr>
                <a:srgbClr val="000000"/>
              </a:buClr>
              <a:buFont typeface="Arial" panose="020B0604020202020204" pitchFamily="34" charset="0"/>
              <a:buChar char="•"/>
            </a:pPr>
            <a:endParaRPr lang="lv-LV" altLang="en-US" sz="2000" dirty="0" smtClean="0">
              <a:solidFill>
                <a:srgbClr val="12281C"/>
              </a:solidFill>
              <a:cs typeface="+mn-ea"/>
              <a:sym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half" idx="2"/>
          </p:nvPr>
        </p:nvSpPr>
        <p:spPr>
          <a:xfrm>
            <a:off x="243840" y="275590"/>
            <a:ext cx="11383010" cy="6595110"/>
          </a:xfrm>
        </p:spPr>
        <p:txBody>
          <a:bodyPr>
            <a:normAutofit lnSpcReduction="10000"/>
          </a:bodyPr>
          <a:lstStyle/>
          <a:p>
            <a:pPr marL="0" indent="0">
              <a:buFont typeface="Arial" panose="020B0604020202020204" pitchFamily="34" charset="0"/>
              <a:buNone/>
            </a:pPr>
            <a:r>
              <a:rPr lang="lv-LV" altLang="zh-CN" sz="2000" b="1" i="1" dirty="0">
                <a:solidFill>
                  <a:schemeClr val="tx1"/>
                </a:solidFill>
                <a:latin typeface="Arial (Headings)" charset="0"/>
                <a:cs typeface="Arial (Headings)" charset="0"/>
                <a:sym typeface="+mn-lt"/>
              </a:rPr>
              <a:t>KOKEN/ ŠOTOKU </a:t>
            </a:r>
            <a:r>
              <a:rPr lang="lv-LV" altLang="lv-LV" sz="2400" dirty="0">
                <a:solidFill>
                  <a:schemeClr val="tx1"/>
                </a:solidFill>
                <a:latin typeface="Georgia" panose="02040502050405020303" charset="0"/>
                <a:cs typeface="Georgia" panose="02040502050405020303" charset="0"/>
                <a:sym typeface="+mn-ea"/>
              </a:rPr>
              <a:t>孝謙</a:t>
            </a:r>
            <a:endParaRPr lang="lv-LV" altLang="en-US" sz="2000" dirty="0">
              <a:solidFill>
                <a:srgbClr val="12281C"/>
              </a:solidFill>
            </a:endParaRPr>
          </a:p>
          <a:p>
            <a:pPr marL="0" indent="0">
              <a:lnSpc>
                <a:spcPct val="150000"/>
              </a:lnSpc>
              <a:buFont typeface="Arial" panose="020B0604020202020204" pitchFamily="34" charset="0"/>
              <a:buNone/>
            </a:pPr>
            <a:r>
              <a:rPr lang="lv-LV" altLang="en-US" sz="1600" dirty="0">
                <a:solidFill>
                  <a:srgbClr val="12281C"/>
                </a:solidFill>
                <a:latin typeface="Calibri Light" panose="020F0302020204030204" charset="0"/>
                <a:cs typeface="Calibri Light" panose="020F0302020204030204" charset="0"/>
                <a:sym typeface="+mn-ea"/>
              </a:rPr>
              <a:t>	</a:t>
            </a:r>
            <a:r>
              <a:rPr lang="lv-LV" altLang="en-US" sz="1800" dirty="0">
                <a:solidFill>
                  <a:srgbClr val="12281C"/>
                </a:solidFill>
                <a:latin typeface="Calibri Light" panose="020F0302020204030204" charset="0"/>
                <a:cs typeface="Calibri Light" panose="020F0302020204030204" charset="0"/>
                <a:sym typeface="+mn-ea"/>
              </a:rPr>
              <a:t>Koken piedzima ar titulu princese Abe; pirmoreiz valdīja kā imperatore Koken un otrajā valdīšanas laikā bija pazīstama kā imperatore Šotoku. Pirmo reizi ieņēma troni 749. gadā, bet atteicās no tā 758. gadā, par labu princim Džunin. Otreiz ieņēma troni 764. gadā. Koken bija plaši pazīstama kā pārliecināta budisma piekritēja, kas arī atspoguļojās uz viņas politisko aktivitāti. Pēc iestāšanās tronī, viņa izdeva ediktu, kas pasludināja jauna laikmeta sākumu ar nosaukumu “</a:t>
            </a:r>
            <a:r>
              <a:rPr lang="lv-LV" altLang="en-US" sz="1800" i="1" dirty="0">
                <a:solidFill>
                  <a:srgbClr val="12281C"/>
                </a:solidFill>
                <a:latin typeface="Calibri Light" panose="020F0302020204030204" charset="0"/>
                <a:cs typeface="Calibri Light" panose="020F0302020204030204" charset="0"/>
                <a:sym typeface="+mn-ea"/>
              </a:rPr>
              <a:t>Debesu miers un uzvaru nesošie dārgumi</a:t>
            </a:r>
            <a:r>
              <a:rPr lang="lv-LV" altLang="en-US" sz="1800" dirty="0">
                <a:solidFill>
                  <a:srgbClr val="12281C"/>
                </a:solidFill>
                <a:latin typeface="Calibri Light" panose="020F0302020204030204" charset="0"/>
                <a:cs typeface="Calibri Light" panose="020F0302020204030204" charset="0"/>
                <a:sym typeface="+mn-ea"/>
              </a:rPr>
              <a:t>” (citās versijās tiek tulkots kā “</a:t>
            </a:r>
            <a:r>
              <a:rPr lang="lv-LV" altLang="en-US" sz="1800" i="1" dirty="0">
                <a:solidFill>
                  <a:srgbClr val="12281C"/>
                </a:solidFill>
                <a:latin typeface="Calibri Light" panose="020F0302020204030204" charset="0"/>
                <a:cs typeface="Calibri Light" panose="020F0302020204030204" charset="0"/>
                <a:sym typeface="+mn-ea"/>
              </a:rPr>
              <a:t>uzvaru nesošais budisms</a:t>
            </a:r>
            <a:r>
              <a:rPr lang="lv-LV" altLang="en-US" sz="1800" dirty="0">
                <a:solidFill>
                  <a:srgbClr val="12281C"/>
                </a:solidFill>
                <a:latin typeface="Calibri Light" panose="020F0302020204030204" charset="0"/>
                <a:cs typeface="Calibri Light" panose="020F0302020204030204" charset="0"/>
                <a:sym typeface="+mn-ea"/>
              </a:rPr>
              <a:t>”). Koken arī aktīvi mudināja uz lielāku budisma sutru izdruku un izplatīšanu tempļos, kuri bija imperiālā galma aizbildniecībā, tādējādi nostiprinot budisma integrāciju Japānas kultūrā. </a:t>
            </a:r>
          </a:p>
          <a:p>
            <a:pPr marL="0" indent="0">
              <a:lnSpc>
                <a:spcPct val="150000"/>
              </a:lnSpc>
              <a:buFont typeface="Arial" panose="020B0604020202020204" pitchFamily="34" charset="0"/>
              <a:buNone/>
            </a:pPr>
            <a:r>
              <a:rPr lang="lv-LV" altLang="en-US" sz="1800" dirty="0">
                <a:solidFill>
                  <a:srgbClr val="12281C"/>
                </a:solidFill>
                <a:latin typeface="Calibri Light" panose="020F0302020204030204" charset="0"/>
                <a:cs typeface="Calibri Light" panose="020F0302020204030204" charset="0"/>
                <a:sym typeface="+mn-ea"/>
              </a:rPr>
              <a:t>	Tomēr ne visi viņas panākumi bija saistīti ar budisma izplatīšanu. Koken arī nostiprināja troņa varu un sodīja savus pretiniekus, aizliedzot nepilnvarotām personām atgūt zemi privātai peļņai un ierēdņiem - nēsāt ieročus. Par godu militārās darbības uzvarām viņa pavēlēja vienu miljonu reliģisko piekariņu apdruku. Šie piekariņi, kas saglābājušies līdz mūsdienām, ir vieni no agrīnākajiemi iespiedumiem pasaules vēsturē. Neskatoties uz visu, Genmei valdīšanas laiks vēsturiski ir pazīstams kā nemierīgs. Viens no galvenajiem iemesliem kādēļ viņas valdīšana  izraisīja nepatiku bija baumas par iespējamo mīlas dēku starp viņu  budistu mūku Dokjo. Visticamāk šādi nostāsti radās. jo Koken valdīšanas laikā piešķīra Dokjo vairākus titulus un ietekmīgu vietu galmā. Viņu arī mēģināja divas reizes gāzt no troņa, tomēr abas reizes bija neveiksmīgas un Koken nomira 770. gadā, 58 .gadu vecumā. </a:t>
            </a:r>
            <a:endParaRPr lang="lv-LV" altLang="en-US" sz="1800" dirty="0" smtClean="0">
              <a:solidFill>
                <a:srgbClr val="12281C"/>
              </a:solidFill>
              <a:latin typeface="Calibri Light" panose="020F0302020204030204" charset="0"/>
              <a:cs typeface="Calibri Light" panose="020F0302020204030204" charset="0"/>
              <a:sym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102360" y="1894840"/>
            <a:ext cx="9987915" cy="3068320"/>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lgn="l">
              <a:lnSpc>
                <a:spcPct val="150000"/>
              </a:lnSpc>
            </a:pPr>
            <a:r>
              <a:rPr lang="lv-LV" sz="3200" b="1" dirty="0">
                <a:solidFill>
                  <a:schemeClr val="tx1"/>
                </a:solidFill>
                <a:latin typeface="Arial (Headings)" charset="0"/>
                <a:cs typeface="Arial (Headings)" charset="0"/>
              </a:rPr>
              <a:t>Sievietes - samuraji</a:t>
            </a:r>
          </a:p>
          <a:p>
            <a:pPr indent="0" algn="l">
              <a:lnSpc>
                <a:spcPct val="150000"/>
              </a:lnSpc>
            </a:pPr>
            <a:r>
              <a:rPr lang="lv-LV" sz="1600" i="1" dirty="0">
                <a:solidFill>
                  <a:schemeClr val="tx1"/>
                </a:solidFill>
                <a:latin typeface="Georgia" panose="02040502050405020303" charset="0"/>
                <a:cs typeface="Georgia" panose="02040502050405020303" charset="0"/>
              </a:rPr>
              <a:t>Vispārīgs apraksts</a:t>
            </a:r>
          </a:p>
          <a:p>
            <a:pPr indent="0" algn="l">
              <a:lnSpc>
                <a:spcPct val="150000"/>
              </a:lnSpc>
            </a:pPr>
            <a:r>
              <a:rPr lang="lv-LV" sz="1600" i="1" dirty="0">
                <a:solidFill>
                  <a:schemeClr val="tx1"/>
                </a:solidFill>
                <a:latin typeface="Georgia" panose="02040502050405020303" charset="0"/>
                <a:cs typeface="Georgia" panose="02040502050405020303" charset="0"/>
              </a:rPr>
              <a:t>Tomoe kundze </a:t>
            </a:r>
            <a:r>
              <a:rPr lang="lv-LV" sz="2000" dirty="0">
                <a:solidFill>
                  <a:schemeClr val="tx1"/>
                </a:solidFill>
                <a:latin typeface="Georgia" panose="02040502050405020303" charset="0"/>
                <a:cs typeface="Georgia" panose="02040502050405020303" charset="0"/>
              </a:rPr>
              <a:t>巴 御前</a:t>
            </a:r>
            <a:endParaRPr lang="lv-LV" sz="1600" i="1" dirty="0">
              <a:solidFill>
                <a:schemeClr val="tx1"/>
              </a:solidFill>
              <a:latin typeface="Georgia" panose="02040502050405020303" charset="0"/>
              <a:cs typeface="Georgia" panose="02040502050405020303" charset="0"/>
            </a:endParaRPr>
          </a:p>
          <a:p>
            <a:pPr indent="0" algn="l">
              <a:lnSpc>
                <a:spcPct val="150000"/>
              </a:lnSpc>
            </a:pPr>
            <a:r>
              <a:rPr lang="lv-LV" sz="1600" i="1" dirty="0">
                <a:solidFill>
                  <a:schemeClr val="tx1"/>
                </a:solidFill>
                <a:latin typeface="Georgia" panose="02040502050405020303" charset="0"/>
                <a:cs typeface="Georgia" panose="02040502050405020303" charset="0"/>
              </a:rPr>
              <a:t>Hangaku kundze </a:t>
            </a:r>
            <a:r>
              <a:rPr lang="lv-LV" sz="2000" dirty="0">
                <a:solidFill>
                  <a:schemeClr val="tx1"/>
                </a:solidFill>
                <a:latin typeface="Georgia" panose="02040502050405020303" charset="0"/>
                <a:cs typeface="Georgia" panose="02040502050405020303" charset="0"/>
              </a:rPr>
              <a:t>坂額御前</a:t>
            </a:r>
            <a:endParaRPr lang="lv-LV" sz="1600" i="1" dirty="0">
              <a:solidFill>
                <a:schemeClr val="tx1"/>
              </a:solidFill>
              <a:latin typeface="Georgia" panose="02040502050405020303" charset="0"/>
              <a:cs typeface="Georgia" panose="02040502050405020303" charset="0"/>
            </a:endParaRPr>
          </a:p>
          <a:p>
            <a:pPr indent="0" algn="l">
              <a:lnSpc>
                <a:spcPct val="150000"/>
              </a:lnSpc>
            </a:pPr>
            <a:r>
              <a:rPr lang="lv-LV" sz="1600" i="1" dirty="0">
                <a:solidFill>
                  <a:schemeClr val="tx1"/>
                </a:solidFill>
                <a:latin typeface="Georgia" panose="02040502050405020303" charset="0"/>
                <a:cs typeface="Georgia" panose="02040502050405020303" charset="0"/>
              </a:rPr>
              <a:t>Dzuruhime no Omišimas salas</a:t>
            </a:r>
            <a:r>
              <a:rPr lang="lv-LV" sz="2000" dirty="0">
                <a:solidFill>
                  <a:schemeClr val="tx1"/>
                </a:solidFill>
                <a:latin typeface="Georgia" panose="02040502050405020303" charset="0"/>
                <a:cs typeface="Georgia" panose="02040502050405020303" charset="0"/>
              </a:rPr>
              <a:t> 鶴姫</a:t>
            </a:r>
            <a:endParaRPr lang="lv-LV" sz="1600" i="1" dirty="0">
              <a:solidFill>
                <a:schemeClr val="tx1"/>
              </a:solidFill>
              <a:latin typeface="Georgia" panose="02040502050405020303" charset="0"/>
              <a:cs typeface="Georgia" panose="02040502050405020303" charset="0"/>
            </a:endParaRPr>
          </a:p>
          <a:p>
            <a:pPr indent="0" algn="l">
              <a:lnSpc>
                <a:spcPct val="150000"/>
              </a:lnSpc>
            </a:pPr>
            <a:r>
              <a:rPr lang="lv-LV" sz="1600" i="1" dirty="0">
                <a:solidFill>
                  <a:schemeClr val="tx1"/>
                </a:solidFill>
                <a:latin typeface="Georgia" panose="02040502050405020303" charset="0"/>
                <a:cs typeface="Georgia" panose="02040502050405020303" charset="0"/>
              </a:rPr>
              <a:t>Ueno Curuhime</a:t>
            </a:r>
            <a:r>
              <a:rPr lang="lv-LV" sz="1800" i="1" dirty="0">
                <a:solidFill>
                  <a:schemeClr val="tx1"/>
                </a:solidFill>
                <a:latin typeface="Georgia" panose="02040502050405020303" charset="0"/>
                <a:cs typeface="Georgia" panose="02040502050405020303" charset="0"/>
              </a:rPr>
              <a:t> </a:t>
            </a:r>
            <a:r>
              <a:rPr lang="lv-LV" sz="2000" dirty="0">
                <a:solidFill>
                  <a:schemeClr val="tx1"/>
                </a:solidFill>
                <a:latin typeface="Georgia" panose="02040502050405020303" charset="0"/>
                <a:cs typeface="Georgia" panose="02040502050405020303" charset="0"/>
              </a:rPr>
              <a:t>上野鶴姫</a:t>
            </a:r>
            <a:endParaRPr lang="lv-LV" sz="1600" i="1" dirty="0">
              <a:solidFill>
                <a:schemeClr val="tx1"/>
              </a:solidFill>
              <a:latin typeface="Georgia" panose="02040502050405020303" charset="0"/>
              <a:cs typeface="Georgia" panose="02040502050405020303" charset="0"/>
            </a:endParaRPr>
          </a:p>
          <a:p>
            <a:pPr indent="0" algn="l">
              <a:lnSpc>
                <a:spcPct val="150000"/>
              </a:lnSpc>
            </a:pPr>
            <a:r>
              <a:rPr lang="lv-LV" sz="1600" i="1" dirty="0">
                <a:solidFill>
                  <a:schemeClr val="tx1"/>
                </a:solidFill>
                <a:latin typeface="Georgia" panose="02040502050405020303" charset="0"/>
                <a:cs typeface="Georgia" panose="02040502050405020303" charset="0"/>
              </a:rPr>
              <a:t>Nakano Tokeko </a:t>
            </a:r>
            <a:r>
              <a:rPr lang="lv-LV" sz="2000" dirty="0">
                <a:solidFill>
                  <a:schemeClr val="tx1"/>
                </a:solidFill>
                <a:latin typeface="Arial (Headings)" charset="0"/>
                <a:cs typeface="Arial (Headings)" charset="0"/>
                <a:sym typeface="+mn-lt"/>
              </a:rPr>
              <a:t>中野 竹子</a:t>
            </a:r>
            <a:endParaRPr lang="lv-LV" sz="1800" i="1" dirty="0">
              <a:solidFill>
                <a:srgbClr val="12281C"/>
              </a:solidFill>
              <a:latin typeface="Georgia" panose="02040502050405020303" charset="0"/>
              <a:cs typeface="Georgia" panose="02040502050405020303" charset="0"/>
            </a:endParaRPr>
          </a:p>
          <a:p>
            <a:pPr indent="0" algn="l">
              <a:lnSpc>
                <a:spcPct val="100000"/>
              </a:lnSpc>
            </a:pPr>
            <a:endParaRPr lang="lv-LV" sz="2800" b="1" i="1" dirty="0">
              <a:solidFill>
                <a:schemeClr val="tx1"/>
              </a:solidFill>
              <a:latin typeface="Arial (Headings)" charset="0"/>
              <a:cs typeface="Arial (Headings)" charset="0"/>
            </a:endParaRPr>
          </a:p>
        </p:txBody>
      </p:sp>
      <p:sp>
        <p:nvSpPr>
          <p:cNvPr id="6" name="Left Bracket 5"/>
          <p:cNvSpPr/>
          <p:nvPr/>
        </p:nvSpPr>
        <p:spPr>
          <a:xfrm>
            <a:off x="931545" y="1747520"/>
            <a:ext cx="170815" cy="3362960"/>
          </a:xfrm>
          <a:prstGeom prst="leftBracket">
            <a:avLst/>
          </a:prstGeom>
          <a:noFill/>
          <a:ln>
            <a:solidFill>
              <a:srgbClr val="12281C"/>
            </a:solidFill>
          </a:ln>
          <a:extLst>
            <a:ext uri="{909E8E84-426E-40DD-AFC4-6F175D3DCCD1}">
              <a14:hiddenFill xmlns:a14="http://schemas.microsoft.com/office/drawing/2010/main">
                <a:solidFill>
                  <a:srgbClr val="12281C"/>
                </a:solidFill>
              </a14:hiddenFill>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29565" y="479425"/>
            <a:ext cx="11454130" cy="6218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altLang="zh-CN" sz="2000" b="1" i="1" dirty="0">
                <a:solidFill>
                  <a:schemeClr val="tx1"/>
                </a:solidFill>
                <a:latin typeface="Arial (Headings)" charset="0"/>
                <a:cs typeface="Arial (Headings)" charset="0"/>
                <a:sym typeface="+mn-lt"/>
              </a:rPr>
              <a:t>VISPĀRĪGS APRAKSTS</a:t>
            </a:r>
            <a:endParaRPr lang="lv-LV" altLang="en-US" sz="2000" dirty="0">
              <a:solidFill>
                <a:schemeClr val="tx1"/>
              </a:solidFill>
              <a:sym typeface="+mn-ea"/>
            </a:endParaRPr>
          </a:p>
          <a:p>
            <a:pPr marL="0" indent="0">
              <a:lnSpc>
                <a:spcPct val="150000"/>
              </a:lnSpc>
              <a:buFont typeface="Arial" panose="020B0604020202020204" pitchFamily="34" charset="0"/>
              <a:buNone/>
            </a:pPr>
            <a:r>
              <a:rPr lang="lv-LV" altLang="en-US" sz="2000" dirty="0">
                <a:solidFill>
                  <a:schemeClr val="tx1"/>
                </a:solidFill>
                <a:latin typeface="+mj-ea"/>
                <a:cs typeface="+mj-ea"/>
                <a:sym typeface="+mn-ea"/>
              </a:rPr>
              <a:t>	</a:t>
            </a:r>
            <a:r>
              <a:rPr lang="lv-LV" altLang="en-US" sz="2000" dirty="0">
                <a:solidFill>
                  <a:schemeClr val="tx1"/>
                </a:solidFill>
                <a:latin typeface="+mj-lt"/>
                <a:cs typeface="+mj-lt"/>
                <a:sym typeface="+mn-ea"/>
              </a:rPr>
              <a:t>Sievietes - samuraji galvenokārt tiek dēvētas par </a:t>
            </a:r>
            <a:r>
              <a:rPr lang="lv-LV" altLang="en-US" sz="2000" i="1" dirty="0">
                <a:solidFill>
                  <a:schemeClr val="tx1"/>
                </a:solidFill>
                <a:latin typeface="+mj-lt"/>
                <a:cs typeface="+mj-lt"/>
                <a:sym typeface="+mn-ea"/>
              </a:rPr>
              <a:t>onna - bugeiša </a:t>
            </a:r>
            <a:r>
              <a:rPr lang="lv-LV" altLang="en-US" sz="2400" dirty="0">
                <a:solidFill>
                  <a:schemeClr val="tx1"/>
                </a:solidFill>
                <a:latin typeface="+mj-lt"/>
                <a:cs typeface="+mj-lt"/>
                <a:sym typeface="+mn-ea"/>
              </a:rPr>
              <a:t>女武芸者</a:t>
            </a:r>
            <a:r>
              <a:rPr lang="lv-LV" altLang="en-US" sz="2000" dirty="0">
                <a:solidFill>
                  <a:schemeClr val="tx1"/>
                </a:solidFill>
                <a:latin typeface="+mj-lt"/>
                <a:cs typeface="+mj-lt"/>
                <a:sym typeface="+mn-ea"/>
              </a:rPr>
              <a:t>, kas apzīmē aizsardzības stratēģijas kareivi; retāk arī nodala </a:t>
            </a:r>
            <a:r>
              <a:rPr lang="lv-LV" altLang="en-US" sz="2000" i="1" dirty="0">
                <a:solidFill>
                  <a:schemeClr val="tx1"/>
                </a:solidFill>
                <a:latin typeface="+mj-lt"/>
                <a:cs typeface="+mj-lt"/>
                <a:sym typeface="+mn-ea"/>
              </a:rPr>
              <a:t>onna - muša</a:t>
            </a:r>
            <a:r>
              <a:rPr lang="lv-LV" altLang="en-US" sz="2000" dirty="0">
                <a:solidFill>
                  <a:schemeClr val="tx1"/>
                </a:solidFill>
                <a:latin typeface="+mj-lt"/>
                <a:cs typeface="+mj-lt"/>
                <a:sym typeface="+mn-ea"/>
              </a:rPr>
              <a:t>:</a:t>
            </a:r>
            <a:r>
              <a:rPr lang="lv-LV" altLang="en-US" sz="2000" i="1" dirty="0">
                <a:solidFill>
                  <a:schemeClr val="tx1"/>
                </a:solidFill>
                <a:latin typeface="+mj-lt"/>
                <a:cs typeface="+mj-lt"/>
                <a:sym typeface="+mn-ea"/>
              </a:rPr>
              <a:t> </a:t>
            </a:r>
            <a:r>
              <a:rPr lang="lv-LV" altLang="en-US" sz="2000" dirty="0">
                <a:solidFill>
                  <a:schemeClr val="tx1"/>
                </a:solidFill>
                <a:latin typeface="+mj-lt"/>
                <a:cs typeface="+mj-lt"/>
                <a:sym typeface="+mn-ea"/>
              </a:rPr>
              <a:t>uzbrukuma stratēģijas kareive. Šīs sievietes tika apmācītas dažādos cīņas mākslas veidos un tādās samuraju metodēs kā zirgu jāšana un loka šaušana. Kareives visbiežāk tiek attēlotas izmantojot </a:t>
            </a:r>
            <a:r>
              <a:rPr lang="lv-LV" altLang="en-US" sz="2000" i="1" dirty="0">
                <a:solidFill>
                  <a:schemeClr val="tx1"/>
                </a:solidFill>
                <a:latin typeface="+mj-lt"/>
                <a:cs typeface="+mj-lt"/>
                <a:sym typeface="+mn-ea"/>
              </a:rPr>
              <a:t>naginata</a:t>
            </a:r>
            <a:r>
              <a:rPr lang="lv-LV" altLang="en-US" sz="2400" dirty="0">
                <a:solidFill>
                  <a:schemeClr val="tx1"/>
                </a:solidFill>
                <a:latin typeface="+mj-lt"/>
                <a:cs typeface="+mj-lt"/>
                <a:sym typeface="+mn-ea"/>
              </a:rPr>
              <a:t> なぎなた</a:t>
            </a:r>
            <a:r>
              <a:rPr lang="lv-LV" altLang="en-US" sz="2000" dirty="0">
                <a:solidFill>
                  <a:schemeClr val="tx1"/>
                </a:solidFill>
                <a:latin typeface="+mj-lt"/>
                <a:cs typeface="+mj-lt"/>
                <a:sym typeface="+mn-ea"/>
              </a:rPr>
              <a:t> asmeni, kas arī tiek uzskatīts par vienu no klasiskajiem sieviešu samuraju ieročiem. Šīm ilustrācijām piemīt tendence izkrāšņot sieviešu samuraju izskatu, tādēļ viņas parasti tiek attēlotas izsmalcinātākajās klasiskā  </a:t>
            </a:r>
            <a:r>
              <a:rPr lang="lv-LV" altLang="en-US" sz="2000" i="1" dirty="0">
                <a:solidFill>
                  <a:schemeClr val="tx1"/>
                </a:solidFill>
                <a:latin typeface="+mj-lt"/>
                <a:cs typeface="+mj-lt"/>
                <a:sym typeface="+mn-ea"/>
              </a:rPr>
              <a:t>joroi </a:t>
            </a:r>
            <a:r>
              <a:rPr lang="lv-LV" altLang="en-US" sz="2400" dirty="0">
                <a:solidFill>
                  <a:schemeClr val="tx1"/>
                </a:solidFill>
                <a:latin typeface="+mj-lt"/>
                <a:cs typeface="+mj-lt"/>
                <a:sym typeface="+mn-ea"/>
              </a:rPr>
              <a:t>大鎧</a:t>
            </a:r>
            <a:r>
              <a:rPr lang="lv-LV" altLang="en-US" sz="2000" i="1" dirty="0">
                <a:solidFill>
                  <a:schemeClr val="tx1"/>
                </a:solidFill>
                <a:latin typeface="+mj-lt"/>
                <a:cs typeface="+mj-lt"/>
                <a:sym typeface="+mn-ea"/>
              </a:rPr>
              <a:t> </a:t>
            </a:r>
            <a:r>
              <a:rPr lang="lv-LV" altLang="en-US" sz="2000" dirty="0">
                <a:solidFill>
                  <a:schemeClr val="tx1"/>
                </a:solidFill>
                <a:latin typeface="+mj-lt"/>
                <a:cs typeface="+mj-lt"/>
                <a:sym typeface="+mn-ea"/>
              </a:rPr>
              <a:t>stila bruņās (japāņu tradicionālās bruņas, kuras izmantoja aizsardzībai kaujā, kurā tika izmantoti zobeni un bultas).</a:t>
            </a:r>
          </a:p>
          <a:p>
            <a:pPr marL="0" indent="0">
              <a:lnSpc>
                <a:spcPct val="150000"/>
              </a:lnSpc>
              <a:buFont typeface="Arial" panose="020B0604020202020204" pitchFamily="34" charset="0"/>
              <a:buNone/>
            </a:pPr>
            <a:r>
              <a:rPr lang="lv-LV" altLang="en-US" sz="2000" dirty="0">
                <a:solidFill>
                  <a:schemeClr val="tx1"/>
                </a:solidFill>
                <a:latin typeface="+mj-lt"/>
                <a:cs typeface="+mj-lt"/>
                <a:sym typeface="+mn-ea"/>
              </a:rPr>
              <a:t>	Lai uzsvērtu sievišķību, kareives tika atēlotas ar neapsegtu galvu, t.i., ietērptas platās </a:t>
            </a:r>
            <a:r>
              <a:rPr lang="lv-LV" altLang="en-US" sz="2000" i="1" dirty="0">
                <a:solidFill>
                  <a:schemeClr val="tx1"/>
                </a:solidFill>
                <a:latin typeface="+mj-lt"/>
                <a:cs typeface="+mj-lt"/>
                <a:sym typeface="+mn-ea"/>
              </a:rPr>
              <a:t>hakama </a:t>
            </a:r>
            <a:r>
              <a:rPr lang="lv-LV" altLang="en-US" sz="2400" dirty="0">
                <a:solidFill>
                  <a:schemeClr val="tx1"/>
                </a:solidFill>
                <a:latin typeface="+mj-lt"/>
                <a:cs typeface="+mj-lt"/>
                <a:sym typeface="+mn-ea"/>
              </a:rPr>
              <a:t>袴 </a:t>
            </a:r>
            <a:r>
              <a:rPr lang="lv-LV" altLang="en-US" sz="2000" dirty="0">
                <a:solidFill>
                  <a:schemeClr val="tx1"/>
                </a:solidFill>
                <a:latin typeface="+mj-lt"/>
                <a:cs typeface="+mj-lt"/>
                <a:sym typeface="+mn-ea"/>
              </a:rPr>
              <a:t>biksēs (daļa no tradicionālā japāņu apģērba).  Dažās ilustrācijās sievietes - samuraji tiek attēlotas ar lāča ādas kurpēm un brīvu (bruņutērpa neapsegtu) kreiso roku. Šī ir atsauce uz Genpei kara laika apģērbu, kurā arī piedalījās pirmā sieviete - samurajs - Tomoe kundze. </a:t>
            </a:r>
            <a:endParaRPr lang="lv-LV" altLang="en-US" sz="2000" dirty="0">
              <a:solidFill>
                <a:srgbClr val="12281C"/>
              </a:solidFill>
            </a:endParaRPr>
          </a:p>
          <a:p>
            <a:pPr marL="171450" indent="-171450">
              <a:buFont typeface="Arial" panose="020B0604020202020204" pitchFamily="34" charset="0"/>
              <a:buChar char="•"/>
            </a:pPr>
            <a:endParaRPr lang="lv-LV" altLang="en-US" sz="2000" dirty="0">
              <a:solidFill>
                <a:srgbClr val="12281C"/>
              </a:solidFill>
            </a:endParaRPr>
          </a:p>
          <a:p>
            <a:pPr marL="171450" indent="-171450">
              <a:buFont typeface="Arial" panose="020B0604020202020204" pitchFamily="34" charset="0"/>
              <a:buChar char="•"/>
            </a:pPr>
            <a:endParaRPr lang="lv-LV" altLang="en-US" sz="2000" dirty="0" smtClean="0">
              <a:solidFill>
                <a:srgbClr val="12281C"/>
              </a:solidFill>
              <a:cs typeface="+mn-ea"/>
              <a:sym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29565" y="800735"/>
            <a:ext cx="11428730" cy="589915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altLang="zh-CN" sz="2000" b="1" i="1" dirty="0">
                <a:solidFill>
                  <a:schemeClr val="tx1"/>
                </a:solidFill>
                <a:latin typeface="Arial (Headings)" charset="0"/>
                <a:cs typeface="Arial (Headings)" charset="0"/>
                <a:sym typeface="+mn-lt"/>
              </a:rPr>
              <a:t>TOMOE KUNDZE </a:t>
            </a:r>
            <a:r>
              <a:rPr lang="lv-LV" sz="2400" dirty="0">
                <a:solidFill>
                  <a:schemeClr val="tx1"/>
                </a:solidFill>
                <a:latin typeface="Arial (Headings)" charset="0"/>
                <a:cs typeface="Arial (Headings)" charset="0"/>
                <a:sym typeface="+mn-ea"/>
              </a:rPr>
              <a:t>巴 御前</a:t>
            </a:r>
            <a:endParaRPr lang="lv-LV" altLang="en-US" sz="2400" dirty="0">
              <a:solidFill>
                <a:schemeClr val="tx1"/>
              </a:solidFill>
              <a:sym typeface="+mn-ea"/>
            </a:endParaRPr>
          </a:p>
          <a:p>
            <a:pPr marL="0" indent="0">
              <a:lnSpc>
                <a:spcPct val="150000"/>
              </a:lnSpc>
              <a:buFont typeface="Arial" panose="020B0604020202020204" pitchFamily="34" charset="0"/>
              <a:buNone/>
            </a:pPr>
            <a:r>
              <a:rPr lang="lv-LV" altLang="en-US" sz="2400">
                <a:solidFill>
                  <a:schemeClr val="tx1"/>
                </a:solidFill>
                <a:latin typeface="+mj-lt"/>
                <a:cs typeface="+mj-lt"/>
                <a:sym typeface="+mn-ea"/>
              </a:rPr>
              <a:t>	Tomoe kundze dzīvoja 12. gadsimta vidū un tiek aprakstīta kā “sievietes - samuraju arhetips”. Ņemot vērā, ka viņa dzīvoja ievērojamu laiku atpakaļ, līdz mūsdienām ir saglabājušās tikai aptuveni liecības par viņas eksistenci. Pēc nostāstiem, Tomoe bija ģenerāļa Minamoto Jošinaka kalpone/mīļākā, citos avotos arī viņa tiek minēta kā sieva. Tomoe kundze tika minēta eposā </a:t>
            </a:r>
            <a:r>
              <a:rPr lang="lv-LV" altLang="en-US" sz="2400">
                <a:solidFill>
                  <a:schemeClr val="tx1"/>
                </a:solidFill>
                <a:latin typeface="+mj-lt"/>
                <a:cs typeface="+mj-lt"/>
              </a:rPr>
              <a:t>“Heikes stāsts” 平家物語 kas aprakstīja Genpei kara laika nesaskaņas starp diviem klaniem. Šajā eposā viņa tiek aprakstīta kā:</a:t>
            </a:r>
          </a:p>
          <a:p>
            <a:pPr marL="457200" lvl="1" indent="0">
              <a:lnSpc>
                <a:spcPct val="150000"/>
              </a:lnSpc>
              <a:buFont typeface="Arial" panose="020B0604020202020204" pitchFamily="34" charset="0"/>
              <a:buNone/>
            </a:pPr>
            <a:r>
              <a:rPr lang="lv-LV" altLang="en-US" sz="1800" i="1">
                <a:solidFill>
                  <a:schemeClr val="tx1"/>
                </a:solidFill>
                <a:latin typeface="+mj-lt"/>
                <a:cs typeface="+mj-lt"/>
                <a:sym typeface="+mn-ea"/>
              </a:rPr>
              <a:t>“Godzen bija gari melni mati un gaiša āda un viņas seja bija ļoti pievilcīga, turklāt viņa bija bezbailīga jātniece, kuru ne sīvākais zirgs, ne nelīdzenākā zeme nevarēja nobiedēt; un tik veikli viņa pārvaldīja zobenu un loku, ka viņa līdzinājās tūkstots kareivjiem un bija tik spējīga, lai tiktos ar dieviem vai ļauniem gariem. Daudzas reizes viņa gājusi vareni apbruņotā </a:t>
            </a:r>
            <a:r>
              <a:rPr lang="lv-LV" altLang="en-US" sz="1800">
                <a:solidFill>
                  <a:schemeClr val="tx1"/>
                </a:solidFill>
                <a:latin typeface="+mj-lt"/>
                <a:cs typeface="+mj-lt"/>
                <a:sym typeface="+mn-ea"/>
              </a:rPr>
              <a:t>(kara)</a:t>
            </a:r>
            <a:r>
              <a:rPr lang="lv-LV" altLang="en-US" sz="1800" i="1">
                <a:solidFill>
                  <a:schemeClr val="tx1"/>
                </a:solidFill>
                <a:latin typeface="+mj-lt"/>
                <a:cs typeface="+mj-lt"/>
                <a:sym typeface="+mn-ea"/>
              </a:rPr>
              <a:t> laukā un uzvarējusi neskaitāmas cīņas ar drosmīgākajiem ģenerāļiem. Un tā (arī) bija šajā pedējā kaujā, kad visi citi bija nokautu vai aizbēguši, starp pēdējiem septiņiem jāja Godzen</a:t>
            </a:r>
            <a:r>
              <a:rPr lang="lv-LV" altLang="en-US" sz="1800">
                <a:solidFill>
                  <a:schemeClr val="tx1"/>
                </a:solidFill>
                <a:latin typeface="+mj-lt"/>
                <a:cs typeface="+mj-lt"/>
                <a:sym typeface="+mn-ea"/>
              </a:rPr>
              <a:t>”</a:t>
            </a:r>
            <a:endParaRPr lang="lv-LV" altLang="en-US" sz="1710">
              <a:solidFill>
                <a:schemeClr val="tx1"/>
              </a:solidFill>
            </a:endParaRPr>
          </a:p>
          <a:p>
            <a:pPr>
              <a:buFont typeface="Arial" panose="020B0604020202020204" pitchFamily="34" charset="0"/>
            </a:pPr>
            <a:endParaRPr lang="lv-LV" altLang="en-US" sz="2000">
              <a:solidFill>
                <a:schemeClr val="tx1"/>
              </a:solidFill>
            </a:endParaRPr>
          </a:p>
          <a:p>
            <a:pPr marL="171450" indent="-171450">
              <a:lnSpc>
                <a:spcPct val="150000"/>
              </a:lnSpc>
              <a:buFont typeface="Arial" panose="020B0604020202020204" pitchFamily="34" charset="0"/>
              <a:buChar char="•"/>
            </a:pPr>
            <a:endParaRPr lang="lv-LV" altLang="en-US" sz="2000" dirty="0">
              <a:solidFill>
                <a:schemeClr val="tx1"/>
              </a:solidFill>
            </a:endParaRPr>
          </a:p>
          <a:p>
            <a:pPr marL="171450" indent="-171450">
              <a:buFont typeface="Arial" panose="020B0604020202020204" pitchFamily="34" charset="0"/>
              <a:buChar char="•"/>
            </a:pPr>
            <a:endParaRPr lang="lv-LV" altLang="en-US" sz="2000" dirty="0" smtClean="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39725" y="523875"/>
            <a:ext cx="11298555" cy="630745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altLang="zh-CN" sz="2000" b="1" i="1" dirty="0">
                <a:solidFill>
                  <a:schemeClr val="tx1"/>
                </a:solidFill>
                <a:latin typeface="Arial (Headings)" charset="0"/>
                <a:cs typeface="Arial (Headings)" charset="0"/>
                <a:sym typeface="+mn-lt"/>
              </a:rPr>
              <a:t>TOMOE KUNDZE </a:t>
            </a:r>
            <a:r>
              <a:rPr lang="lv-LV" sz="2400" dirty="0">
                <a:solidFill>
                  <a:schemeClr val="tx1"/>
                </a:solidFill>
                <a:latin typeface="Arial (Headings)" charset="0"/>
                <a:cs typeface="Arial (Headings)" charset="0"/>
                <a:sym typeface="+mn-ea"/>
              </a:rPr>
              <a:t>巴 御前</a:t>
            </a:r>
            <a:endParaRPr lang="lv-LV" altLang="en-US" sz="2000" dirty="0">
              <a:solidFill>
                <a:srgbClr val="12281C"/>
              </a:solidFill>
              <a:sym typeface="+mn-ea"/>
            </a:endParaRPr>
          </a:p>
          <a:p>
            <a:pPr marL="0" indent="0">
              <a:lnSpc>
                <a:spcPct val="150000"/>
              </a:lnSpc>
              <a:buFont typeface="Arial" panose="020B0604020202020204" pitchFamily="34" charset="0"/>
              <a:buNone/>
            </a:pPr>
            <a:r>
              <a:rPr lang="lv-LV" altLang="en-US" sz="2400">
                <a:solidFill>
                  <a:srgbClr val="12281C"/>
                </a:solidFill>
                <a:sym typeface="+mn-ea"/>
              </a:rPr>
              <a:t>	</a:t>
            </a:r>
            <a:r>
              <a:rPr lang="lv-LV" altLang="en-US" sz="2400">
                <a:solidFill>
                  <a:srgbClr val="12281C"/>
                </a:solidFill>
                <a:latin typeface="+mj-lt"/>
                <a:cs typeface="+mj-lt"/>
                <a:sym typeface="+mn-ea"/>
              </a:rPr>
              <a:t>Tomoe pavadīja vīru uz kara kampaņām un uzticīgi viņam kalpoja kaujas laukā kā “karaspēka galvenā komandiere”. Pēc nostāstiem, piedalījās vienā no pēdējām Genpei kara kaujām, kurā viņa cīnījās ar Musaši klana leģendāro samuraju Onda-no-Hačiro un uzvarēja. Arī šī pēdējā kauja tika aprakstīta “Heikes stāstā”:</a:t>
            </a:r>
            <a:endParaRPr lang="lv-LV" altLang="lv-LV" sz="2400">
              <a:solidFill>
                <a:srgbClr val="12281C"/>
              </a:solidFill>
              <a:latin typeface="+mj-lt"/>
              <a:cs typeface="+mj-lt"/>
              <a:sym typeface="+mn-ea"/>
            </a:endParaRPr>
          </a:p>
          <a:p>
            <a:pPr marL="457200" lvl="1" indent="0">
              <a:lnSpc>
                <a:spcPct val="150000"/>
              </a:lnSpc>
              <a:buFont typeface="Arial" panose="020B0604020202020204" pitchFamily="34" charset="0"/>
              <a:buNone/>
            </a:pPr>
            <a:r>
              <a:rPr lang="lv-LV" altLang="en-US" sz="1800">
                <a:solidFill>
                  <a:srgbClr val="12281C"/>
                </a:solidFill>
                <a:latin typeface="+mj-lt"/>
                <a:cs typeface="+mj-lt"/>
                <a:sym typeface="+mn-ea"/>
              </a:rPr>
              <a:t>“</a:t>
            </a:r>
            <a:r>
              <a:rPr lang="lv-LV" altLang="en-US" sz="1800" i="1">
                <a:solidFill>
                  <a:srgbClr val="12281C"/>
                </a:solidFill>
                <a:latin typeface="+mj-lt"/>
                <a:cs typeface="+mj-lt"/>
                <a:sym typeface="+mn-ea"/>
              </a:rPr>
              <a:t>Bet tagad viņu skaits bija nokauts līdz pieciem un starp tiem Tomoe vēl joprojām turēja savu vietu. Saucot viņu pie sevis, Kiso </a:t>
            </a:r>
            <a:r>
              <a:rPr lang="lv-LV" altLang="en-US" sz="1800">
                <a:solidFill>
                  <a:srgbClr val="12281C"/>
                </a:solidFill>
                <a:latin typeface="+mj-lt"/>
                <a:cs typeface="+mj-lt"/>
                <a:sym typeface="+mn-ea"/>
              </a:rPr>
              <a:t>(Jošinaka)</a:t>
            </a:r>
            <a:r>
              <a:rPr lang="lv-LV" altLang="en-US" sz="1800" i="1">
                <a:solidFill>
                  <a:srgbClr val="12281C"/>
                </a:solidFill>
                <a:latin typeface="+mj-lt"/>
                <a:cs typeface="+mj-lt"/>
                <a:sym typeface="+mn-ea"/>
              </a:rPr>
              <a:t> teica: “Tā kā tu esi sieviete, tev labāk būtu tagad bēgt projām. Es esmu izlēmis mirt, vai nu no ienaidnieka rokas, vai savējās, un kā gan es tiktu nozākāts, ja savā pēdējā cīņā es mirtu kopā ar sievieti?” Tomēr par spīti šiem pārliecinātajiem vārdien, Tomoe viņu nepameta un joprojām pilna ar cīņas sparu viņa atbildēja: “Ak, (kaut būtu) kāds man līdzvērtīgs varens kareivis, tad Kiso redzētu kādā ievērojamā nāvē es esmu spējīga nomirt!” Un tad viņa veda zirgu sāņus un gaidīja. Tajā laikā Onda-no-Hačiro no Musaši, varens un drošsirdīgs samurajs, iejāja ar līdz pat trīsdesmit sekotājiem un Tomoe nekavējoties iedragāja viņu loku un metās Onda virsū. Ar viņu cīnoties, viņa novilku viņu no zirga muguras, piespieda mierīga pret sava zirga seglu un nogrieza viņam galvu. Tad viņa novilka bruņas un aizbēga uz austrumu provincēm</a:t>
            </a:r>
            <a:r>
              <a:rPr lang="en-US" altLang="lv-LV" sz="1800">
                <a:solidFill>
                  <a:srgbClr val="12281C"/>
                </a:solidFill>
                <a:latin typeface="+mj-lt"/>
                <a:cs typeface="+mj-lt"/>
                <a:sym typeface="+mn-ea"/>
              </a:rPr>
              <a:t>”</a:t>
            </a:r>
            <a:endParaRPr lang="lv-LV" altLang="en-US" sz="1800">
              <a:solidFill>
                <a:srgbClr val="12281C"/>
              </a:solidFill>
            </a:endParaRPr>
          </a:p>
          <a:p>
            <a:pPr marL="0" indent="0" algn="l">
              <a:lnSpc>
                <a:spcPct val="150000"/>
              </a:lnSpc>
              <a:buFont typeface="Arial" panose="020B0604020202020204" pitchFamily="34" charset="0"/>
              <a:buNone/>
            </a:pPr>
            <a:endParaRPr lang="lv-LV" altLang="en-US" sz="1600">
              <a:solidFill>
                <a:srgbClr val="12281C"/>
              </a:solidFill>
            </a:endParaRPr>
          </a:p>
          <a:p>
            <a:pPr marL="0" indent="0" algn="l">
              <a:lnSpc>
                <a:spcPct val="150000"/>
              </a:lnSpc>
              <a:buFont typeface="Arial" panose="020B0604020202020204" pitchFamily="34" charset="0"/>
              <a:buNone/>
            </a:pPr>
            <a:endParaRPr lang="lv-LV" altLang="en-US" sz="1600">
              <a:solidFill>
                <a:srgbClr val="12281C"/>
              </a:solidFill>
            </a:endParaRPr>
          </a:p>
          <a:p>
            <a:pPr marL="171450" indent="-171450">
              <a:lnSpc>
                <a:spcPct val="150000"/>
              </a:lnSpc>
              <a:buFont typeface="Arial" panose="020B0604020202020204" pitchFamily="34" charset="0"/>
              <a:buChar char="•"/>
            </a:pPr>
            <a:endParaRPr lang="lv-LV" altLang="en-US" sz="2000" dirty="0">
              <a:solidFill>
                <a:srgbClr val="12281C"/>
              </a:solidFill>
            </a:endParaRPr>
          </a:p>
          <a:p>
            <a:pPr marL="171450" indent="-171450">
              <a:buFont typeface="Arial" panose="020B0604020202020204" pitchFamily="34" charset="0"/>
              <a:buChar char="•"/>
            </a:pPr>
            <a:endParaRPr lang="lv-LV" altLang="en-US" sz="2000" dirty="0">
              <a:solidFill>
                <a:srgbClr val="12281C"/>
              </a:solidFill>
            </a:endParaRPr>
          </a:p>
          <a:p>
            <a:pPr marL="171450" indent="-171450">
              <a:buFont typeface="Arial" panose="020B0604020202020204" pitchFamily="34" charset="0"/>
              <a:buChar char="•"/>
            </a:pPr>
            <a:endParaRPr lang="lv-LV" altLang="en-US" sz="2000" dirty="0">
              <a:solidFill>
                <a:srgbClr val="12281C"/>
              </a:solidFill>
            </a:endParaRPr>
          </a:p>
          <a:p>
            <a:pPr marL="171450" indent="-171450">
              <a:buFont typeface="Arial" panose="020B0604020202020204" pitchFamily="34" charset="0"/>
              <a:buChar char="•"/>
            </a:pPr>
            <a:endParaRPr lang="lv-LV" altLang="en-US" sz="2000" dirty="0" smtClean="0">
              <a:solidFill>
                <a:srgbClr val="12281C"/>
              </a:solidFill>
              <a:cs typeface="+mn-ea"/>
              <a:sym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39090" y="479425"/>
            <a:ext cx="11513820" cy="589915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altLang="zh-CN" sz="2000" b="1" i="1" dirty="0">
                <a:solidFill>
                  <a:schemeClr val="tx1"/>
                </a:solidFill>
                <a:latin typeface="Arial (Headings)" charset="0"/>
                <a:cs typeface="Arial (Headings)" charset="0"/>
                <a:sym typeface="+mn-lt"/>
              </a:rPr>
              <a:t>HANGAKU KUNDZE </a:t>
            </a:r>
            <a:r>
              <a:rPr lang="lv-LV" sz="2400" dirty="0">
                <a:solidFill>
                  <a:schemeClr val="tx1"/>
                </a:solidFill>
                <a:latin typeface="Georgia" panose="02040502050405020303" charset="0"/>
                <a:cs typeface="Georgia" panose="02040502050405020303" charset="0"/>
                <a:sym typeface="+mn-ea"/>
              </a:rPr>
              <a:t>坂額御前</a:t>
            </a:r>
            <a:endParaRPr lang="lv-LV" altLang="en-US" sz="2000">
              <a:solidFill>
                <a:srgbClr val="12281C"/>
              </a:solidFill>
              <a:sym typeface="+mn-ea"/>
            </a:endParaRPr>
          </a:p>
          <a:p>
            <a:pPr marL="0" indent="0">
              <a:lnSpc>
                <a:spcPct val="150000"/>
              </a:lnSpc>
              <a:buNone/>
            </a:pPr>
            <a:r>
              <a:rPr lang="lv-LV" altLang="en-US" sz="2000">
                <a:solidFill>
                  <a:srgbClr val="12281C"/>
                </a:solidFill>
                <a:sym typeface="+mn-ea"/>
              </a:rPr>
              <a:t>	</a:t>
            </a:r>
            <a:r>
              <a:rPr lang="lv-LV" altLang="en-US" sz="1800">
                <a:solidFill>
                  <a:srgbClr val="12281C"/>
                </a:solidFill>
                <a:latin typeface="+mj-ea"/>
                <a:cs typeface="+mj-ea"/>
                <a:sym typeface="+mn-ea"/>
              </a:rPr>
              <a:t>Hangaku piedzima Taira klanā kā Hangaku Itazaki. Viņa dzīvoja kopā ar ģimeni Ečigo provincē (mūsdienu Nīgatas prefektūra). Viņa piedalījās Ken</a:t>
            </a:r>
            <a:r>
              <a:rPr lang="en-US" altLang="lv-LV" sz="1800">
                <a:solidFill>
                  <a:srgbClr val="12281C"/>
                </a:solidFill>
                <a:latin typeface="+mj-ea"/>
                <a:cs typeface="+mj-ea"/>
                <a:sym typeface="+mn-ea"/>
              </a:rPr>
              <a:t>nin sacel</a:t>
            </a:r>
            <a:r>
              <a:rPr lang="lv-LV" altLang="en-US" sz="1800">
                <a:solidFill>
                  <a:srgbClr val="12281C"/>
                </a:solidFill>
                <a:latin typeface="+mj-ea"/>
                <a:cs typeface="+mj-ea"/>
                <a:sym typeface="+mn-ea"/>
              </a:rPr>
              <a:t>šanās (1201 - 1203), par ko dēvēja Taira klana ģimenu sacelšanos pret valdošo militāro varu. Hangaku bija viena no Torisakas cietokšņa ģenerāļiem, kas vadīja uzbrukumu pret Sasaki Moricuna armiju, kuri mēģināja apspiest nemierus, lai saglabātu neoficiālās valdības varu. </a:t>
            </a:r>
          </a:p>
          <a:p>
            <a:pPr marL="0" indent="0">
              <a:lnSpc>
                <a:spcPct val="150000"/>
              </a:lnSpc>
              <a:buNone/>
            </a:pPr>
            <a:r>
              <a:rPr lang="lv-LV" altLang="en-US" sz="1800">
                <a:solidFill>
                  <a:srgbClr val="12281C"/>
                </a:solidFill>
                <a:latin typeface="+mj-ea"/>
                <a:cs typeface="+mj-ea"/>
                <a:sym typeface="+mn-ea"/>
              </a:rPr>
              <a:t>	Viņa bija neatņemama daļa no Torisakas pils aizsardzības spēkiem. Vēsturiski </a:t>
            </a:r>
            <a:r>
              <a:rPr lang="en-US" altLang="lv-LV" sz="1800">
                <a:solidFill>
                  <a:srgbClr val="12281C"/>
                </a:solidFill>
                <a:latin typeface="+mj-ea"/>
                <a:cs typeface="+mj-ea"/>
                <a:sym typeface="+mn-ea"/>
              </a:rPr>
              <a:t>ti</a:t>
            </a:r>
            <a:r>
              <a:rPr lang="lv-LV" altLang="en-US" sz="1800">
                <a:solidFill>
                  <a:srgbClr val="12281C"/>
                </a:solidFill>
                <a:latin typeface="+mj-ea"/>
                <a:cs typeface="+mj-ea"/>
                <a:sym typeface="+mn-ea"/>
              </a:rPr>
              <a:t>ek atzīta viņas drosme un vadības spējas sacelšanās laikā, kā arī nepārspējamās loka šaušanas dotības. Ilustrējumos viņa tiek  attēlota izsmalcinātākajās samuraju ģenerāļu bruņās, kuru sarkanās zīda lentes un apzeltījums, uzsvēra gan viņas statusu un sievišķību. Viņas rokas tika atstāta neapsegta, lai būtu iespējams šaut loku. Grāmatā par sievietēm - samuraji tika iekļauts citāts par Hangaku: </a:t>
            </a:r>
            <a:r>
              <a:rPr lang="lv-LV" altLang="en-US" sz="1800" i="1">
                <a:solidFill>
                  <a:srgbClr val="12281C"/>
                </a:solidFill>
                <a:latin typeface="+mj-ea"/>
                <a:cs typeface="+mj-ea"/>
                <a:sym typeface="+mn-ea"/>
              </a:rPr>
              <a:t>“Ģērbusies kā vīrietis, Hangaku stāvēja uz pils torņa un ar bultām nošāva visus tos, kas nākuši kaitēt ļaunu”. </a:t>
            </a:r>
            <a:r>
              <a:rPr lang="lv-LV" altLang="en-US" sz="1800">
                <a:solidFill>
                  <a:srgbClr val="12281C"/>
                </a:solidFill>
                <a:latin typeface="+mj-ea"/>
                <a:cs typeface="+mj-ea"/>
                <a:sym typeface="+mn-ea"/>
              </a:rPr>
              <a:t>1203. gadā Hangaku tika ievainota un ar to sacelšanās tika apspiesta. Viņa kļuva par kara gūstekni un pēc valdošā karakunga pavēles apprecēja viņa pavadoni Asari Jošito. Gadu vēlāk pēc sagūstīšanas viņai piedzima dēls; par atlikušo dzīves daļu nav pieejama informācija</a:t>
            </a:r>
            <a:endParaRPr lang="lv-LV" altLang="en-US" sz="2400">
              <a:solidFill>
                <a:srgbClr val="12281C"/>
              </a:solidFill>
            </a:endParaRPr>
          </a:p>
          <a:p>
            <a:pPr marL="171450" indent="-171450">
              <a:buFont typeface="Arial" panose="020B0604020202020204" pitchFamily="34" charset="0"/>
            </a:pPr>
            <a:endParaRPr lang="lv-LV" altLang="en-US" sz="2400">
              <a:solidFill>
                <a:srgbClr val="12281C"/>
              </a:solidFill>
            </a:endParaRPr>
          </a:p>
          <a:p>
            <a:pPr>
              <a:buFont typeface="Arial" panose="020B0604020202020204" pitchFamily="34" charset="0"/>
            </a:pPr>
            <a:endParaRPr lang="lv-LV" altLang="en-US" sz="2400">
              <a:solidFill>
                <a:srgbClr val="12281C"/>
              </a:solidFill>
            </a:endParaRPr>
          </a:p>
          <a:p>
            <a:pPr marL="171450" indent="-171450">
              <a:lnSpc>
                <a:spcPct val="150000"/>
              </a:lnSpc>
              <a:buFont typeface="Arial" panose="020B0604020202020204" pitchFamily="34" charset="0"/>
              <a:buChar char="•"/>
            </a:pPr>
            <a:endParaRPr lang="lv-LV" altLang="en-US" sz="2400" dirty="0">
              <a:solidFill>
                <a:srgbClr val="12281C"/>
              </a:solidFill>
            </a:endParaRPr>
          </a:p>
          <a:p>
            <a:pPr marL="171450" indent="-171450">
              <a:buFont typeface="Arial" panose="020B0604020202020204" pitchFamily="34" charset="0"/>
              <a:buChar char="•"/>
            </a:pPr>
            <a:endParaRPr lang="lv-LV" altLang="en-US" sz="2400" dirty="0" smtClean="0">
              <a:solidFill>
                <a:srgbClr val="12281C"/>
              </a:solidFill>
              <a:cs typeface="+mn-ea"/>
              <a:sym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12420" y="258445"/>
            <a:ext cx="11603355" cy="639064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lv-LV" altLang="zh-CN" sz="2000" b="1" i="1" dirty="0">
                <a:solidFill>
                  <a:schemeClr val="tx1"/>
                </a:solidFill>
                <a:latin typeface="Arial (Headings)" charset="0"/>
                <a:cs typeface="Arial (Headings)" charset="0"/>
                <a:sym typeface="+mn-lt"/>
              </a:rPr>
              <a:t>CURUHIME NO OMIŠIMAS SALAS </a:t>
            </a:r>
            <a:r>
              <a:rPr lang="lv-LV" sz="2000" dirty="0">
                <a:solidFill>
                  <a:schemeClr val="tx1"/>
                </a:solidFill>
                <a:latin typeface="Georgia" panose="02040502050405020303" charset="0"/>
                <a:cs typeface="Georgia" panose="02040502050405020303" charset="0"/>
                <a:sym typeface="+mn-ea"/>
              </a:rPr>
              <a:t> </a:t>
            </a:r>
            <a:r>
              <a:rPr lang="lv-LV" sz="2400" dirty="0">
                <a:solidFill>
                  <a:schemeClr val="tx1"/>
                </a:solidFill>
                <a:latin typeface="Georgia" panose="02040502050405020303" charset="0"/>
                <a:cs typeface="Georgia" panose="02040502050405020303" charset="0"/>
                <a:sym typeface="+mn-ea"/>
              </a:rPr>
              <a:t>鶴姫</a:t>
            </a:r>
            <a:endParaRPr lang="lv-LV" altLang="zh-CN" sz="2000" b="1" i="1" dirty="0">
              <a:solidFill>
                <a:schemeClr val="tx1"/>
              </a:solidFill>
              <a:latin typeface="Arial (Headings)" charset="0"/>
              <a:cs typeface="Arial (Headings)" charset="0"/>
              <a:sym typeface="+mn-lt"/>
            </a:endParaRPr>
          </a:p>
          <a:p>
            <a:pPr marL="0" indent="0" algn="l">
              <a:lnSpc>
                <a:spcPct val="150000"/>
              </a:lnSpc>
              <a:buNone/>
            </a:pPr>
            <a:r>
              <a:rPr lang="lv-LV" altLang="en-US" sz="1800">
                <a:solidFill>
                  <a:srgbClr val="12281C"/>
                </a:solidFill>
                <a:latin typeface="+mj-lt"/>
                <a:cs typeface="+mj-lt"/>
                <a:sym typeface="+mn-ea"/>
              </a:rPr>
              <a:t>	D</a:t>
            </a:r>
            <a:r>
              <a:rPr lang="en-US" altLang="lv-LV" sz="1800">
                <a:solidFill>
                  <a:srgbClr val="12281C"/>
                </a:solidFill>
                <a:latin typeface="+mj-lt"/>
                <a:cs typeface="+mj-lt"/>
                <a:sym typeface="+mn-ea"/>
              </a:rPr>
              <a:t>zuruhime piedzima </a:t>
            </a:r>
            <a:r>
              <a:rPr lang="lv-LV" altLang="en-US" sz="1800">
                <a:solidFill>
                  <a:srgbClr val="12281C"/>
                </a:solidFill>
                <a:latin typeface="+mj-lt"/>
                <a:cs typeface="+mj-lt"/>
                <a:sym typeface="+mn-ea"/>
              </a:rPr>
              <a:t>1526. gadā </a:t>
            </a:r>
            <a:r>
              <a:rPr lang="en-US" altLang="lv-LV" sz="1800">
                <a:solidFill>
                  <a:srgbClr val="12281C"/>
                </a:solidFill>
                <a:latin typeface="+mj-lt"/>
                <a:cs typeface="+mj-lt"/>
                <a:sym typeface="+mn-ea"/>
              </a:rPr>
              <a:t>Ojamazumi sv</a:t>
            </a:r>
            <a:r>
              <a:rPr lang="lv-LV" altLang="lv-LV" sz="1800">
                <a:solidFill>
                  <a:srgbClr val="12281C"/>
                </a:solidFill>
                <a:latin typeface="+mj-lt"/>
                <a:cs typeface="+mj-lt"/>
                <a:sym typeface="+mn-ea"/>
              </a:rPr>
              <a:t>ētnīcas galvenajam priesterim Ohori Jazumoči. </a:t>
            </a:r>
            <a:r>
              <a:rPr lang="lv-LV" altLang="en-US" sz="1800">
                <a:solidFill>
                  <a:srgbClr val="12281C"/>
                </a:solidFill>
                <a:latin typeface="+mj-lt"/>
                <a:cs typeface="+mj-lt"/>
                <a:sym typeface="+mn-ea"/>
              </a:rPr>
              <a:t>Dzimšanas laikā salā bija izcēlies konflikts starp vadošo Kono klanu un Uči klanu, kuri gribēja sagrābt varu pār salu. Pēc tēva nāves Curuhime ieņēma viņa vietu, kurš dzīves laikā bija ne tikai priesteris bet arī salas iedzīvotāju līderis, un vadīja Omišimas </a:t>
            </a:r>
            <a:r>
              <a:rPr lang="en-US" altLang="en-US" sz="1800">
                <a:solidFill>
                  <a:srgbClr val="12281C"/>
                </a:solidFill>
                <a:latin typeface="+mj-lt"/>
                <a:cs typeface="+mj-lt"/>
                <a:sym typeface="+mn-ea"/>
              </a:rPr>
              <a:t>aizsardz</a:t>
            </a:r>
            <a:r>
              <a:rPr lang="lv-LV" altLang="en-US" sz="1800">
                <a:solidFill>
                  <a:srgbClr val="12281C"/>
                </a:solidFill>
                <a:latin typeface="+mj-lt"/>
                <a:cs typeface="+mj-lt"/>
                <a:sym typeface="+mn-ea"/>
              </a:rPr>
              <a:t>ību pret Uči klana uzbrukumiem. Kad Curuhime sāka pretošanās uzbrukumus 1541. gadā, viņa bija 16. gadus veca. Drosmi viņa smēlās no pārliecības, ka, būdama priestera meita, viņa bija salas aizsardzības dievības Mišima Mjodžin iemiesojums. Ņemot vērā šo reliģisko saikni un Curuhimes vecumu, viņa tiek dēvēta par samuraju “Žannu Darku”.</a:t>
            </a:r>
          </a:p>
          <a:p>
            <a:pPr marL="0" indent="0" algn="l">
              <a:lnSpc>
                <a:spcPct val="150000"/>
              </a:lnSpc>
              <a:buNone/>
            </a:pPr>
            <a:r>
              <a:rPr lang="lv-LV" altLang="en-US" sz="1800">
                <a:solidFill>
                  <a:srgbClr val="12281C"/>
                </a:solidFill>
                <a:latin typeface="+mj-lt"/>
                <a:cs typeface="+mj-lt"/>
                <a:sym typeface="+mn-ea"/>
              </a:rPr>
              <a:t>	 </a:t>
            </a:r>
            <a:r>
              <a:rPr lang="lv-LV" sz="1800">
                <a:solidFill>
                  <a:srgbClr val="12281C"/>
                </a:solidFill>
                <a:latin typeface="+mj-lt"/>
                <a:cs typeface="+mj-lt"/>
                <a:sym typeface="+mn-ea"/>
              </a:rPr>
              <a:t>Lielākā daļa no konflikta norisinājās jūrā, līdz ar to Dzuruhime arī tiek dēvēta par “jūras princesi”. Viņa veiksmīgi nosargāja salu un Kono klanu, tomēr četrus mēnešus vēlāk Uči klans uzbruka vēlreiz. Viena no Curuhimes kaujām pret Uči klanu tiek aprakstīta šādi: </a:t>
            </a:r>
          </a:p>
          <a:p>
            <a:pPr marL="457200" lvl="1" indent="0" algn="l">
              <a:lnSpc>
                <a:spcPct val="150000"/>
              </a:lnSpc>
              <a:buNone/>
            </a:pPr>
            <a:r>
              <a:rPr lang="lv-LV" sz="1800" i="1">
                <a:solidFill>
                  <a:srgbClr val="12281C"/>
                </a:solidFill>
                <a:latin typeface="+mj-lt"/>
                <a:cs typeface="+mj-lt"/>
                <a:sym typeface="+mn-ea"/>
              </a:rPr>
              <a:t>“Obara sēdēja uz kuģa klāja un izbaudīja glāzi ar sake līdz viņu pārsteidza pēkšņs uzbrukums, kā arī fakts, ka to vadīja sieviete. Apkārt sprāga sfēriskās bumbas mestas no Curuhimes kuģa. Obara sāka smieties par viņas iedomību, bet Curuhime ātri viņu pievarēja”</a:t>
            </a:r>
          </a:p>
          <a:p>
            <a:pPr marL="0" indent="0" algn="l">
              <a:lnSpc>
                <a:spcPct val="150000"/>
              </a:lnSpc>
              <a:buNone/>
            </a:pPr>
            <a:r>
              <a:rPr lang="lv-LV" sz="1800">
                <a:solidFill>
                  <a:srgbClr val="12281C"/>
                </a:solidFill>
                <a:latin typeface="+mj-lt"/>
                <a:cs typeface="+mj-lt"/>
                <a:sym typeface="+mn-ea"/>
              </a:rPr>
              <a:t>Curuhime noslīcinājās 18. gadu vecumā, jo viņas mīļākais nomira kaujā pret Uči klanu. 1543. gadā pēc viņas nāves Curuhimes bruņas tika ievietotas Omišimas Ojamazumi templī. Laika gaitā Curuhimes un citu kareivju bruņas kļuva par reliģiskiem piemiņas objektiem. </a:t>
            </a:r>
            <a:endParaRPr sz="2000">
              <a:solidFill>
                <a:srgbClr val="12281C"/>
              </a:solidFill>
              <a:latin typeface="+mj-ea"/>
              <a:cs typeface="+mj-ea"/>
            </a:endParaRPr>
          </a:p>
          <a:p>
            <a:pPr marL="285750" indent="-285750" algn="l">
              <a:lnSpc>
                <a:spcPct val="150000"/>
              </a:lnSpc>
              <a:buFont typeface="Arial" panose="020B0604020202020204" pitchFamily="34" charset="0"/>
              <a:buChar char="•"/>
            </a:pPr>
            <a:endParaRPr lang="lv-LV" sz="2400">
              <a:solidFill>
                <a:srgbClr val="12281C"/>
              </a:solidFill>
            </a:endParaRPr>
          </a:p>
          <a:p>
            <a:pPr marL="0" indent="0" algn="l">
              <a:lnSpc>
                <a:spcPct val="150000"/>
              </a:lnSpc>
              <a:buNone/>
            </a:pPr>
            <a:endParaRPr lang="lv-LV" altLang="en-US" sz="2400">
              <a:solidFill>
                <a:srgbClr val="12281C"/>
              </a:solidFill>
            </a:endParaRPr>
          </a:p>
          <a:p>
            <a:pPr marL="171450" indent="-171450">
              <a:buFont typeface="Arial" panose="020B0604020202020204" pitchFamily="34" charset="0"/>
            </a:pPr>
            <a:endParaRPr lang="lv-LV" altLang="en-US" sz="2400">
              <a:solidFill>
                <a:srgbClr val="12281C"/>
              </a:solidFill>
            </a:endParaRPr>
          </a:p>
          <a:p>
            <a:pPr>
              <a:buFont typeface="Arial" panose="020B0604020202020204" pitchFamily="34" charset="0"/>
            </a:pPr>
            <a:endParaRPr lang="lv-LV" altLang="en-US" sz="2400">
              <a:solidFill>
                <a:srgbClr val="12281C"/>
              </a:solidFill>
            </a:endParaRPr>
          </a:p>
          <a:p>
            <a:pPr marL="171450" indent="-171450">
              <a:lnSpc>
                <a:spcPct val="150000"/>
              </a:lnSpc>
              <a:buFont typeface="Arial" panose="020B0604020202020204" pitchFamily="34" charset="0"/>
              <a:buChar char="•"/>
            </a:pPr>
            <a:endParaRPr lang="lv-LV" altLang="en-US" sz="2400" dirty="0">
              <a:solidFill>
                <a:srgbClr val="12281C"/>
              </a:solidFill>
            </a:endParaRPr>
          </a:p>
          <a:p>
            <a:pPr marL="171450" indent="-171450">
              <a:buFont typeface="Arial" panose="020B0604020202020204" pitchFamily="34" charset="0"/>
              <a:buChar char="•"/>
            </a:pPr>
            <a:endParaRPr lang="lv-LV" altLang="en-US" sz="2400" dirty="0" smtClean="0">
              <a:solidFill>
                <a:srgbClr val="12281C"/>
              </a:solidFill>
              <a:cs typeface="+mn-ea"/>
              <a:sym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295910" y="224155"/>
            <a:ext cx="11289665" cy="6390640"/>
          </a:xfrm>
          <a:prstGeom prst="rect">
            <a:avLst/>
          </a:prstGeom>
        </p:spPr>
        <p:txBody>
          <a:bodyPr vert="horz" lIns="91440" tIns="45720" rIns="91440" bIns="45720" rtlCol="0">
            <a:normAutofit fontScale="97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altLang="lv-LV" sz="2000" b="1" i="1" dirty="0">
                <a:solidFill>
                  <a:schemeClr val="tx1"/>
                </a:solidFill>
                <a:latin typeface="Arial (Headings)" charset="0"/>
                <a:cs typeface="Arial (Headings)" charset="0"/>
                <a:sym typeface="+mn-lt"/>
              </a:rPr>
              <a:t>UENO </a:t>
            </a:r>
            <a:r>
              <a:rPr lang="lv-LV" altLang="en-US" sz="2000" b="1" i="1" dirty="0">
                <a:solidFill>
                  <a:schemeClr val="tx1"/>
                </a:solidFill>
                <a:latin typeface="Arial (Headings)" charset="0"/>
                <a:cs typeface="Arial (Headings)" charset="0"/>
                <a:sym typeface="+mn-lt"/>
              </a:rPr>
              <a:t>C</a:t>
            </a:r>
            <a:r>
              <a:rPr lang="lv-LV" altLang="zh-CN" sz="2000" b="1" i="1" dirty="0">
                <a:solidFill>
                  <a:schemeClr val="tx1"/>
                </a:solidFill>
                <a:latin typeface="Arial (Headings)" charset="0"/>
                <a:cs typeface="Arial (Headings)" charset="0"/>
                <a:sym typeface="+mn-lt"/>
              </a:rPr>
              <a:t>URUHIME</a:t>
            </a:r>
            <a:r>
              <a:rPr lang="lv-LV" altLang="zh-CN" sz="2400" b="1" i="1" dirty="0">
                <a:solidFill>
                  <a:schemeClr val="tx1"/>
                </a:solidFill>
                <a:latin typeface="Arial (Headings)" charset="0"/>
                <a:cs typeface="Arial (Headings)" charset="0"/>
                <a:sym typeface="+mn-lt"/>
              </a:rPr>
              <a:t>  </a:t>
            </a:r>
            <a:r>
              <a:rPr lang="lv-LV" sz="2400" dirty="0">
                <a:solidFill>
                  <a:schemeClr val="tx1"/>
                </a:solidFill>
                <a:latin typeface="Georgia" panose="02040502050405020303" charset="0"/>
                <a:cs typeface="Georgia" panose="02040502050405020303" charset="0"/>
                <a:sym typeface="+mn-ea"/>
              </a:rPr>
              <a:t>上野鶴姫</a:t>
            </a:r>
            <a:endParaRPr lang="lv-LV" altLang="zh-CN" sz="2400" b="1" i="1" dirty="0">
              <a:solidFill>
                <a:schemeClr val="tx1"/>
              </a:solidFill>
              <a:latin typeface="Arial (Headings)" charset="0"/>
              <a:cs typeface="Arial (Headings)" charset="0"/>
              <a:sym typeface="+mn-lt"/>
            </a:endParaRPr>
          </a:p>
          <a:p>
            <a:pPr marL="0" indent="0">
              <a:lnSpc>
                <a:spcPct val="150000"/>
              </a:lnSpc>
              <a:buNone/>
            </a:pPr>
            <a:r>
              <a:rPr lang="lv-LV" altLang="en-US" sz="1800">
                <a:solidFill>
                  <a:schemeClr val="tx1"/>
                </a:solidFill>
                <a:latin typeface="+mj-lt"/>
                <a:cs typeface="+mj-lt"/>
              </a:rPr>
              <a:t>	</a:t>
            </a:r>
            <a:r>
              <a:rPr lang="lv-LV" altLang="en-US" sz="2000">
                <a:solidFill>
                  <a:schemeClr val="tx1"/>
                </a:solidFill>
                <a:latin typeface="+mj-lt"/>
                <a:cs typeface="+mj-lt"/>
              </a:rPr>
              <a:t>Ueno Curuhime dzīvoja vēlīnājā Japānas k</a:t>
            </a:r>
            <a:r>
              <a:rPr lang="en-US" altLang="lv-LV" sz="2000">
                <a:solidFill>
                  <a:schemeClr val="tx1"/>
                </a:solidFill>
                <a:latin typeface="+mj-lt"/>
                <a:cs typeface="+mj-lt"/>
              </a:rPr>
              <a:t>arojo</a:t>
            </a:r>
            <a:r>
              <a:rPr lang="lv-LV" altLang="lv-LV" sz="2000">
                <a:solidFill>
                  <a:schemeClr val="tx1"/>
                </a:solidFill>
                <a:latin typeface="+mj-lt"/>
                <a:cs typeface="+mj-lt"/>
              </a:rPr>
              <a:t>šo valstu laikā (1467-1615) un bija pēdējā Ueno klana līdera, Mimura Iječika meita. 1575. gadā Mori armija sāka uzbrukumu Mimuras ģimenei. Šajā laikā Ueno Curuhime piedalījās ģimenes pils aizstāvēšanā, bet mēģinājumi bija neveiksmīgi un drīz Ueno klans bija piespiests padoties. Šajā laikā, lai </a:t>
            </a:r>
            <a:r>
              <a:rPr lang="lv-LV" altLang="lv-LV" sz="2000">
                <a:solidFill>
                  <a:schemeClr val="tx1"/>
                </a:solidFill>
                <a:latin typeface="+mj-lt"/>
                <a:cs typeface="+mj-lt"/>
                <a:sym typeface="+mn-ea"/>
              </a:rPr>
              <a:t>izbēgtu no kara gūstekņu likteņa, cilvēki, it īpaši sievietes, izdarīja rituālveida pašnāvību. Arī šajā gadījumā pils iedzīvotāji bija samierinājušies ar šādu likteni, tomēr Ueno Curuhime noraidīja pavēli un uzstāja, ka labāk nomirt cīnoties pret Mori spēkiem kara laukā. Viņa aicināja arī citas ģimenes sievietes pievienoties. Viņai izdevās pierunāt vēl 33 sievietes, pasludinot ka cilvēki, kas piedalīsies cīņā nokļūs </a:t>
            </a:r>
            <a:r>
              <a:rPr lang="lv-LV" altLang="lv-LV" sz="2000">
                <a:latin typeface="+mj-lt"/>
                <a:cs typeface="+mj-lt"/>
                <a:sym typeface="+mn-ea"/>
              </a:rPr>
              <a:t> Amida Budas </a:t>
            </a:r>
            <a:r>
              <a:rPr lang="lv-LV" altLang="lv-LV" sz="2000">
                <a:solidFill>
                  <a:schemeClr val="tx1"/>
                </a:solidFill>
                <a:latin typeface="+mj-lt"/>
                <a:cs typeface="+mj-lt"/>
                <a:sym typeface="+mn-ea"/>
              </a:rPr>
              <a:t>šķīstās zemes paradīzē.</a:t>
            </a:r>
          </a:p>
          <a:p>
            <a:pPr marL="0" indent="0">
              <a:lnSpc>
                <a:spcPct val="150000"/>
              </a:lnSpc>
              <a:buNone/>
            </a:pPr>
            <a:r>
              <a:rPr lang="lv-LV" altLang="lv-LV" sz="2000">
                <a:solidFill>
                  <a:schemeClr val="tx1"/>
                </a:solidFill>
                <a:latin typeface="+mj-lt"/>
                <a:cs typeface="+mj-lt"/>
                <a:sym typeface="+mn-ea"/>
              </a:rPr>
              <a:t>	Pēc ierašānās kauja laukā Curuhime mēģināja vienoties par dueli ar Mori armijas ģenerāli, tomēr viņš atteicās, slavinot Curuhimi kā “cēlu sievieti”. Iebrukušās armijas kareivji atteicās uzbrukt Dzuruhimei un viņas pavadonēm un par spīti mēģinājumiem pretoties Curuhime līdz ar atlikušajiem ģimenes locekļiem bija spiesti izdarīt pašnāvību. Nostāsti vēsta, ka viņa nomira citējot budistu lūgšanu un līdz ar viņas nāvi 1577. gadā, Ueno klans pārstāja eksistēt</a:t>
            </a:r>
            <a:endParaRPr lang="lv-LV" altLang="lv-LV" sz="2400">
              <a:solidFill>
                <a:schemeClr val="tx1"/>
              </a:solidFill>
            </a:endParaRPr>
          </a:p>
          <a:p>
            <a:pPr marL="171450" indent="-171450">
              <a:lnSpc>
                <a:spcPct val="150000"/>
              </a:lnSpc>
              <a:buFont typeface="Arial" panose="020B0604020202020204" pitchFamily="34" charset="0"/>
            </a:pPr>
            <a:endParaRPr lang="lv-LV" altLang="lv-LV" sz="2400">
              <a:solidFill>
                <a:schemeClr val="tx1"/>
              </a:solidFill>
            </a:endParaRPr>
          </a:p>
          <a:p>
            <a:pPr marL="171450" indent="-171450">
              <a:buFont typeface="Arial" panose="020B0604020202020204" pitchFamily="34" charset="0"/>
            </a:pPr>
            <a:endParaRPr lang="lv-LV" altLang="lv-LV" sz="2400">
              <a:solidFill>
                <a:schemeClr val="tx1"/>
              </a:solidFill>
            </a:endParaRPr>
          </a:p>
          <a:p>
            <a:pPr marL="171450" indent="-171450">
              <a:buFont typeface="Arial" panose="020B0604020202020204" pitchFamily="34" charset="0"/>
            </a:pPr>
            <a:endParaRPr lang="lv-LV" altLang="lv-LV" sz="2400">
              <a:solidFill>
                <a:schemeClr val="tx1"/>
              </a:solidFill>
            </a:endParaRPr>
          </a:p>
          <a:p>
            <a:pPr marL="171450" indent="-171450">
              <a:buFont typeface="Arial" panose="020B0604020202020204" pitchFamily="34" charset="0"/>
            </a:pPr>
            <a:endParaRPr lang="lv-LV" altLang="en-US" sz="2400">
              <a:solidFill>
                <a:schemeClr val="tx1"/>
              </a:solidFill>
            </a:endParaRPr>
          </a:p>
          <a:p>
            <a:pPr>
              <a:buFont typeface="Arial" panose="020B0604020202020204" pitchFamily="34" charset="0"/>
            </a:pPr>
            <a:endParaRPr lang="lv-LV" altLang="en-US" sz="2400">
              <a:solidFill>
                <a:schemeClr val="tx1"/>
              </a:solidFill>
            </a:endParaRPr>
          </a:p>
          <a:p>
            <a:pPr marL="171450" indent="-171450">
              <a:lnSpc>
                <a:spcPct val="150000"/>
              </a:lnSpc>
              <a:buFont typeface="Arial" panose="020B0604020202020204" pitchFamily="34" charset="0"/>
              <a:buChar char="•"/>
            </a:pPr>
            <a:endParaRPr lang="lv-LV" altLang="en-US" sz="2400" dirty="0">
              <a:solidFill>
                <a:schemeClr val="tx1"/>
              </a:solidFill>
            </a:endParaRPr>
          </a:p>
          <a:p>
            <a:pPr marL="171450" indent="-171450">
              <a:buFont typeface="Arial" panose="020B0604020202020204" pitchFamily="34" charset="0"/>
              <a:buChar char="•"/>
            </a:pPr>
            <a:endParaRPr lang="lv-LV" altLang="en-US" sz="2400" dirty="0" smtClean="0">
              <a:solidFill>
                <a:schemeClr val="tx1"/>
              </a:solidFill>
              <a:cs typeface="+mn-ea"/>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102360" y="2557780"/>
            <a:ext cx="9987915"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lnSpc>
                <a:spcPct val="150000"/>
              </a:lnSpc>
            </a:pPr>
            <a:r>
              <a:rPr lang="lv-LV" altLang="en-US" sz="3600" b="1" dirty="0">
                <a:solidFill>
                  <a:schemeClr val="tx1"/>
                </a:solidFill>
                <a:latin typeface="Arial (Headings)" charset="0"/>
                <a:cs typeface="Arial (Headings)" charset="0"/>
              </a:rPr>
              <a:t>H</a:t>
            </a:r>
            <a:r>
              <a:rPr lang="en-US" altLang="lv-LV" sz="3600" b="1" dirty="0">
                <a:solidFill>
                  <a:schemeClr val="tx1"/>
                </a:solidFill>
                <a:latin typeface="Arial (Headings)" charset="0"/>
                <a:cs typeface="Arial (Headings)" charset="0"/>
              </a:rPr>
              <a:t>ronolo</a:t>
            </a:r>
            <a:r>
              <a:rPr lang="lv-LV" altLang="lv-LV" sz="3600" b="1" dirty="0">
                <a:solidFill>
                  <a:schemeClr val="tx1"/>
                </a:solidFill>
                <a:latin typeface="Arial (Headings)" charset="0"/>
                <a:cs typeface="Arial (Headings)" charset="0"/>
              </a:rPr>
              <a:t>ģija</a:t>
            </a:r>
            <a:endParaRPr lang="lv-LV" altLang="lv-LV" sz="3200" b="1" dirty="0">
              <a:solidFill>
                <a:srgbClr val="12281C"/>
              </a:solidFill>
              <a:latin typeface="Calibri Light" panose="020F0302020204030204" charset="0"/>
              <a:cs typeface="Calibri Light" panose="020F0302020204030204" charset="0"/>
            </a:endParaRPr>
          </a:p>
          <a:p>
            <a:pPr algn="l">
              <a:lnSpc>
                <a:spcPct val="150000"/>
              </a:lnSpc>
            </a:pPr>
            <a:r>
              <a:rPr lang="lv-LV" altLang="lv-LV" sz="1800" i="1" dirty="0">
                <a:solidFill>
                  <a:srgbClr val="12281C"/>
                </a:solidFill>
                <a:latin typeface="Georgia" panose="02040502050405020303" charset="0"/>
                <a:cs typeface="Georgia" panose="02040502050405020303" charset="0"/>
              </a:rPr>
              <a:t>Japānas vēstures iedalījums</a:t>
            </a:r>
          </a:p>
          <a:p>
            <a:pPr algn="l">
              <a:lnSpc>
                <a:spcPct val="150000"/>
              </a:lnSpc>
            </a:pPr>
            <a:r>
              <a:rPr lang="lv-LV" altLang="lv-LV" sz="1800" i="1" dirty="0">
                <a:solidFill>
                  <a:srgbClr val="12281C"/>
                </a:solidFill>
                <a:latin typeface="Georgia" panose="02040502050405020303" charset="0"/>
                <a:cs typeface="Georgia" panose="02040502050405020303" charset="0"/>
              </a:rPr>
              <a:t>Valdnieču un imperatoru valdīšanas laiks</a:t>
            </a:r>
          </a:p>
          <a:p>
            <a:pPr algn="l">
              <a:lnSpc>
                <a:spcPct val="150000"/>
              </a:lnSpc>
            </a:pPr>
            <a:r>
              <a:rPr lang="lv-LV" altLang="en-US" sz="1800" i="1">
                <a:solidFill>
                  <a:srgbClr val="12281C"/>
                </a:solidFill>
                <a:latin typeface="Georgia" panose="02040502050405020303" charset="0"/>
                <a:cs typeface="Georgia" panose="02040502050405020303" charset="0"/>
                <a:sym typeface="+mn-ea"/>
              </a:rPr>
              <a:t>Sieviešu - samuraju pazīstamāko kauju hronoloģija</a:t>
            </a:r>
            <a:endParaRPr lang="lv-LV" altLang="en-US" sz="2000" i="1">
              <a:solidFill>
                <a:srgbClr val="12281C"/>
              </a:solidFill>
              <a:latin typeface="Georgia" panose="02040502050405020303" charset="0"/>
              <a:cs typeface="Georgia" panose="02040502050405020303" charset="0"/>
            </a:endParaRPr>
          </a:p>
          <a:p>
            <a:pPr algn="l">
              <a:lnSpc>
                <a:spcPct val="150000"/>
              </a:lnSpc>
            </a:pPr>
            <a:endParaRPr lang="lv-LV" altLang="lv-LV" sz="2000" i="1" dirty="0">
              <a:solidFill>
                <a:srgbClr val="12281C"/>
              </a:solidFill>
              <a:latin typeface="Georgia" panose="02040502050405020303" charset="0"/>
              <a:cs typeface="Georgia" panose="02040502050405020303" charset="0"/>
            </a:endParaRPr>
          </a:p>
          <a:p>
            <a:pPr algn="ctr">
              <a:lnSpc>
                <a:spcPct val="150000"/>
              </a:lnSpc>
            </a:pPr>
            <a:endParaRPr lang="lv-LV" altLang="lv-LV" sz="2000" i="1" dirty="0">
              <a:solidFill>
                <a:srgbClr val="12281C"/>
              </a:solidFill>
              <a:latin typeface="Georgia" panose="02040502050405020303" charset="0"/>
              <a:cs typeface="Georgia" panose="02040502050405020303" charset="0"/>
            </a:endParaRPr>
          </a:p>
        </p:txBody>
      </p:sp>
      <p:sp>
        <p:nvSpPr>
          <p:cNvPr id="6" name="Left Bracket 5"/>
          <p:cNvSpPr/>
          <p:nvPr/>
        </p:nvSpPr>
        <p:spPr>
          <a:xfrm>
            <a:off x="931545" y="1747520"/>
            <a:ext cx="170815" cy="3362960"/>
          </a:xfrm>
          <a:prstGeom prst="leftBracket">
            <a:avLst/>
          </a:prstGeom>
          <a:noFill/>
          <a:ln>
            <a:solidFill>
              <a:srgbClr val="12281C"/>
            </a:solidFill>
          </a:ln>
          <a:extLst>
            <a:ext uri="{909E8E84-426E-40DD-AFC4-6F175D3DCCD1}">
              <a14:hiddenFill xmlns:a14="http://schemas.microsoft.com/office/drawing/2010/main">
                <a:solidFill>
                  <a:srgbClr val="12281C"/>
                </a:solidFill>
              </a14:hiddenFill>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61950" y="395605"/>
            <a:ext cx="11468100" cy="68840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lv-LV" sz="2200" b="1" i="1" dirty="0">
                <a:solidFill>
                  <a:schemeClr val="tx1"/>
                </a:solidFill>
                <a:latin typeface="Arial (Headings)" charset="0"/>
                <a:cs typeface="Arial (Headings)" charset="0"/>
                <a:sym typeface="+mn-lt"/>
              </a:rPr>
              <a:t>NAKANO TAKEKO </a:t>
            </a:r>
            <a:r>
              <a:rPr lang="lv-LV" sz="2400" dirty="0">
                <a:solidFill>
                  <a:schemeClr val="tx1"/>
                </a:solidFill>
                <a:latin typeface="Arial (Headings)" charset="0"/>
                <a:cs typeface="Arial (Headings)" charset="0"/>
                <a:sym typeface="+mn-lt"/>
              </a:rPr>
              <a:t>中野 竹子</a:t>
            </a:r>
            <a:endParaRPr lang="lv-LV" sz="2400" i="1" dirty="0">
              <a:solidFill>
                <a:schemeClr val="tx1"/>
              </a:solidFill>
              <a:latin typeface="Georgia" panose="02040502050405020303" charset="0"/>
              <a:cs typeface="Georgia" panose="02040502050405020303" charset="0"/>
            </a:endParaRPr>
          </a:p>
          <a:p>
            <a:pPr marL="0" indent="0">
              <a:lnSpc>
                <a:spcPct val="150000"/>
              </a:lnSpc>
              <a:buNone/>
            </a:pPr>
            <a:r>
              <a:rPr lang="lv-LV" altLang="en-US" sz="2000">
                <a:solidFill>
                  <a:schemeClr val="tx1"/>
                </a:solidFill>
                <a:latin typeface="+mj-lt"/>
                <a:cs typeface="+mj-lt"/>
              </a:rPr>
              <a:t>	</a:t>
            </a:r>
            <a:r>
              <a:rPr lang="lv-LV" altLang="en-US" sz="2100">
                <a:solidFill>
                  <a:schemeClr val="tx1"/>
                </a:solidFill>
                <a:latin typeface="+mj-lt"/>
                <a:cs typeface="+mj-lt"/>
              </a:rPr>
              <a:t>Nakano Takeko piedzima 1847. gadā un nomira 1868. gada 16. oktobrī Bošin kara 戊辰戦争 laikā. Viņa bija Nakano Heikai, samuraja un Ai</a:t>
            </a:r>
            <a:r>
              <a:rPr lang="en-US" altLang="lv-LV" sz="2100">
                <a:solidFill>
                  <a:schemeClr val="tx1"/>
                </a:solidFill>
                <a:latin typeface="+mj-lt"/>
                <a:cs typeface="+mj-lt"/>
              </a:rPr>
              <a:t>d</a:t>
            </a:r>
            <a:r>
              <a:rPr lang="lv-LV" altLang="en-US" sz="2100">
                <a:solidFill>
                  <a:schemeClr val="tx1"/>
                </a:solidFill>
                <a:latin typeface="+mj-lt"/>
                <a:cs typeface="+mj-lt"/>
              </a:rPr>
              <a:t>zu ministra, meita. </a:t>
            </a:r>
            <a:r>
              <a:rPr lang="lv-LV" altLang="en-US" sz="2100" dirty="0" smtClean="0">
                <a:solidFill>
                  <a:schemeClr val="tx1"/>
                </a:solidFill>
                <a:latin typeface="+mj-lt"/>
                <a:cs typeface="+mj-lt"/>
                <a:sym typeface="+mn-lt"/>
              </a:rPr>
              <a:t>Jaunībā Takeko tiek raksturota, kā izskatīga, labi audzināta sieviete, kura dzimusi ļoti spēcīgā samuraju ģimenē. Vēlāk viņa arī tika slavināta kā viena no prasmīgākajām naginatas asmeņa kareivēm. Bērnība viņa aizrautīgi lasīja stāstus par samuraju cīņām pagātnē. Takeko mīļākais stāsts bija par Tomoe kundzi. Laika periodā no 1853. gada līdz 1863. gadam viņa tika strikti apmācīta kaujas mākslā. Šajā laikā viņa arī tika noalgota kā kaujas mākslas skolotāja un apmācīja vienu no Nivases reģiona (mūsdienu Okajamas prefektūra) ministra sievu. 1868. gadā Nakano Takeko atgriezās mājās, kur viņa turpināja apmācīt sievietes un bērnus kaujas mākslā. Kad izcēlās Bošin karš viņa</a:t>
            </a:r>
            <a:r>
              <a:rPr lang="lv-LV" altLang="en-US" sz="2100">
                <a:solidFill>
                  <a:schemeClr val="tx1"/>
                </a:solidFill>
                <a:latin typeface="+mj-lt"/>
                <a:cs typeface="+mj-lt"/>
                <a:sym typeface="+mn-ea"/>
              </a:rPr>
              <a:t> (1868 - 1869) piedalījās Tokugavas militārās pārvaldes aizstāvju pusē.</a:t>
            </a:r>
          </a:p>
          <a:p>
            <a:pPr marL="0" indent="0">
              <a:lnSpc>
                <a:spcPct val="100000"/>
              </a:lnSpc>
              <a:buNone/>
            </a:pPr>
            <a:endParaRPr lang="lv-LV" altLang="en-US" sz="2100" dirty="0" smtClean="0">
              <a:solidFill>
                <a:schemeClr val="tx1"/>
              </a:solidFill>
              <a:cs typeface="+mn-ea"/>
              <a:sym typeface="+mn-lt"/>
            </a:endParaRPr>
          </a:p>
          <a:p>
            <a:pPr marL="0" indent="0">
              <a:lnSpc>
                <a:spcPct val="100000"/>
              </a:lnSpc>
              <a:buNone/>
            </a:pPr>
            <a:endParaRPr lang="lv-LV" altLang="en-US" sz="2100" dirty="0" smtClean="0">
              <a:solidFill>
                <a:schemeClr val="tx1"/>
              </a:solidFill>
              <a:cs typeface="+mn-ea"/>
              <a:sym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61950" y="395605"/>
            <a:ext cx="11468100" cy="6714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Font typeface="Arial" panose="020B0604020202020204" pitchFamily="34" charset="0"/>
              <a:buNone/>
            </a:pPr>
            <a:r>
              <a:rPr lang="lv-LV" sz="2200" b="1" i="1" dirty="0">
                <a:solidFill>
                  <a:schemeClr val="tx1"/>
                </a:solidFill>
                <a:latin typeface="Arial (Headings)" charset="0"/>
                <a:cs typeface="Arial (Headings)" charset="0"/>
                <a:sym typeface="+mn-lt"/>
              </a:rPr>
              <a:t>NAKANO TAKEKO </a:t>
            </a:r>
            <a:r>
              <a:rPr lang="lv-LV" sz="2400" dirty="0">
                <a:solidFill>
                  <a:schemeClr val="tx1"/>
                </a:solidFill>
                <a:latin typeface="Georgia" panose="02040502050405020303" charset="0"/>
                <a:cs typeface="Georgia" panose="02040502050405020303" charset="0"/>
                <a:sym typeface="+mn-lt"/>
              </a:rPr>
              <a:t>中野 竹子</a:t>
            </a:r>
            <a:endParaRPr lang="lv-LV" sz="2200" dirty="0">
              <a:solidFill>
                <a:schemeClr val="tx1"/>
              </a:solidFill>
              <a:latin typeface="Georgia" panose="02040502050405020303" charset="0"/>
              <a:cs typeface="Georgia" panose="02040502050405020303" charset="0"/>
              <a:sym typeface="+mn-lt"/>
            </a:endParaRPr>
          </a:p>
          <a:p>
            <a:pPr marL="0" indent="0">
              <a:lnSpc>
                <a:spcPct val="150000"/>
              </a:lnSpc>
              <a:buNone/>
            </a:pPr>
            <a:r>
              <a:rPr lang="lv-LV" altLang="en-US" sz="2000" dirty="0" smtClean="0">
                <a:solidFill>
                  <a:schemeClr val="tx1"/>
                </a:solidFill>
                <a:latin typeface="+mj-lt"/>
                <a:cs typeface="+mj-lt"/>
                <a:sym typeface="+mn-lt"/>
              </a:rPr>
              <a:t>	</a:t>
            </a:r>
            <a:r>
              <a:rPr lang="lv-LV" altLang="en-US" sz="1900" dirty="0" smtClean="0">
                <a:solidFill>
                  <a:schemeClr val="tx1"/>
                </a:solidFill>
                <a:latin typeface="+mj-lt"/>
                <a:cs typeface="+mj-lt"/>
                <a:sym typeface="+mn-lt"/>
              </a:rPr>
              <a:t>B</a:t>
            </a:r>
            <a:r>
              <a:rPr lang="lv-LV" altLang="en-US" sz="1900" dirty="0" smtClean="0">
                <a:latin typeface="+mj-lt"/>
                <a:cs typeface="+mj-lt"/>
                <a:sym typeface="+mn-lt"/>
              </a:rPr>
              <a:t>ošin kara laikā Takeko bija viena no sieviešu armijas pulka vadītājām. Šis pulks lielākoties darbojās neatkarīgi no kopējās armijas pavēlēm, jo viņām netika dota atļauja piedalīties daudzās cīņās. Sieviešu pulks tika paredzēts kā rezerves līdzeklis, ko izmantot absolūtas nepieciešamības gadījumā. Takeko pēdējā un nozīmīgākā kauja izcēlās pie Janagi tilta. Pie šī tilta sieviešu pulks cīnījās pret Meidži armiju. Kaujas laikā Meidži armija saņēma pavēli atvest sieviešu pulku dzīvu kā kara gūsteknes, tomēr šī pavēle tika atcelta, redzot cik neganti sieviešu pulks cīnījās. Vienā no kaujas aprakstiem tiek vēstīts, ka Takeko “</a:t>
            </a:r>
            <a:r>
              <a:rPr lang="lv-LV" altLang="en-US" sz="1900" i="1" dirty="0" smtClean="0">
                <a:latin typeface="+mj-lt"/>
                <a:cs typeface="+mj-lt"/>
                <a:sym typeface="+mn-lt"/>
              </a:rPr>
              <a:t>ar sasietiem matiem, biksēm un dzelžainām acīm, izstaroja ievērojamu vīriešu garu </a:t>
            </a:r>
            <a:r>
              <a:rPr lang="lv-LV" altLang="en-US" sz="1900" dirty="0" smtClean="0">
                <a:latin typeface="+mj-lt"/>
                <a:cs typeface="+mj-lt"/>
                <a:sym typeface="+mn-lt"/>
              </a:rPr>
              <a:t>(šeit domāts kareivīga gars)</a:t>
            </a:r>
            <a:r>
              <a:rPr lang="lv-LV" altLang="en-US" sz="1900" i="1" dirty="0" smtClean="0">
                <a:latin typeface="+mj-lt"/>
                <a:cs typeface="+mj-lt"/>
                <a:sym typeface="+mn-lt"/>
              </a:rPr>
              <a:t> un viena pati cīņā nogalināja piecus vai sešus kareivjus</a:t>
            </a:r>
            <a:r>
              <a:rPr lang="lv-LV" altLang="en-US" sz="1900" dirty="0" smtClean="0">
                <a:latin typeface="+mj-lt"/>
                <a:cs typeface="+mj-lt"/>
                <a:sym typeface="+mn-lt"/>
              </a:rPr>
              <a:t>”. </a:t>
            </a:r>
          </a:p>
          <a:p>
            <a:pPr marL="0" indent="0">
              <a:lnSpc>
                <a:spcPct val="150000"/>
              </a:lnSpc>
              <a:buNone/>
            </a:pPr>
            <a:r>
              <a:rPr lang="lv-LV" altLang="en-US" sz="1900" dirty="0" smtClean="0">
                <a:latin typeface="+mj-lt"/>
                <a:cs typeface="+mj-lt"/>
                <a:sym typeface="+mn-lt"/>
              </a:rPr>
              <a:t>	</a:t>
            </a:r>
            <a:r>
              <a:rPr lang="lv-LV" altLang="en-US" sz="1900" dirty="0" smtClean="0">
                <a:solidFill>
                  <a:schemeClr val="tx1"/>
                </a:solidFill>
                <a:latin typeface="+mj-lt"/>
                <a:cs typeface="+mj-lt"/>
                <a:sym typeface="+mn-lt"/>
              </a:rPr>
              <a:t>Pēc pavēles atcelšanas Meidži spēki atvēra ugunu uz sieviešu pulku, tajā skaitā ievainojot arī Nakano Takeko. Pirms nāves viņa esot lūgusi māsai, kura arī bija daļa no šī sieviešu pulka, nocirst galvu, lai tā nekļūtu par Meidžu spēku kaujas piemiņu. Viņas lūgums tika izpildīts un pēc nāves Nakano Takeko tika apglabāta Fukušimas prefektūrā un viņas naginata asmens tika ziedots Hokai templim. Mūsdienās blakus šim templis atrodas arī viņai veltīta piemiņas statuja.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61950" y="174625"/>
            <a:ext cx="11468100" cy="6714490"/>
          </a:xfrm>
          <a:prstGeom prst="rect">
            <a:avLst/>
          </a:prstGeom>
        </p:spPr>
        <p:txBody>
          <a:bodyPr vert="horz" lIns="91440" tIns="45720" rIns="91440" bIns="45720" rtlCol="0">
            <a:normAutofit fontScale="57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Font typeface="Arial" panose="020B0604020202020204" pitchFamily="34" charset="0"/>
              <a:buNone/>
            </a:pPr>
            <a:r>
              <a:rPr lang="lv-LV" sz="4200" b="1" i="1" dirty="0">
                <a:solidFill>
                  <a:schemeClr val="tx1"/>
                </a:solidFill>
                <a:latin typeface="Arial (Headings)" charset="0"/>
                <a:cs typeface="Arial (Headings)" charset="0"/>
                <a:sym typeface="+mn-lt"/>
              </a:rPr>
              <a:t>AVOTI</a:t>
            </a:r>
            <a:endParaRPr lang="lv-LV" sz="2200" b="1" i="1" dirty="0">
              <a:solidFill>
                <a:srgbClr val="11494A"/>
              </a:solidFill>
              <a:latin typeface="Arial (Headings)" charset="0"/>
              <a:cs typeface="Arial (Headings)" charset="0"/>
              <a:sym typeface="+mn-lt"/>
            </a:endParaRPr>
          </a:p>
          <a:p>
            <a:pPr marL="457200" indent="-457200" algn="l">
              <a:lnSpc>
                <a:spcPct val="100000"/>
              </a:lnSpc>
              <a:buFont typeface="Arial" panose="020B0604020202020204" pitchFamily="34" charset="0"/>
              <a:buAutoNum type="arabicPeriod"/>
            </a:pPr>
            <a:r>
              <a:rPr lang="lv-LV" altLang="en-US">
                <a:latin typeface="Calibri Light" panose="020F0302020204030204" charset="0"/>
                <a:cs typeface="Calibri Light" panose="020F0302020204030204" charset="0"/>
              </a:rPr>
              <a:t>Alam, M. The Early Japanese and their Religio - Cultural Life: A Historical Overview. IN: “</a:t>
            </a:r>
            <a:r>
              <a:rPr lang="lv-LV" altLang="en-US" i="1">
                <a:latin typeface="Calibri Light" panose="020F0302020204030204" charset="0"/>
                <a:cs typeface="Calibri Light" panose="020F0302020204030204" charset="0"/>
              </a:rPr>
              <a:t>Philosophy and Progress</a:t>
            </a:r>
            <a:r>
              <a:rPr lang="lv-LV" altLang="en-US">
                <a:latin typeface="Calibri Light" panose="020F0302020204030204" charset="0"/>
                <a:cs typeface="Calibri Light" panose="020F0302020204030204" charset="0"/>
              </a:rPr>
              <a:t>”, vol. 1, no. 1, 2014</a:t>
            </a:r>
          </a:p>
          <a:p>
            <a:pPr marL="457200" indent="-457200" algn="l">
              <a:lnSpc>
                <a:spcPct val="100000"/>
              </a:lnSpc>
              <a:buFont typeface="Arial" panose="020B0604020202020204" pitchFamily="34" charset="0"/>
              <a:buAutoNum type="arabicPeriod"/>
            </a:pPr>
            <a:r>
              <a:rPr lang="lv-LV" altLang="en-US">
                <a:latin typeface="Calibri Light" panose="020F0302020204030204" charset="0"/>
                <a:cs typeface="Calibri Light" panose="020F0302020204030204" charset="0"/>
              </a:rPr>
              <a:t>Allen - Choi, P. Changes in Status of Japanse Women. IN: “</a:t>
            </a:r>
            <a:r>
              <a:rPr lang="lv-LV" altLang="en-US" i="1">
                <a:latin typeface="Calibri Light" panose="020F0302020204030204" charset="0"/>
                <a:cs typeface="Calibri Light" panose="020F0302020204030204" charset="0"/>
              </a:rPr>
              <a:t>The Ohio Journal of Science</a:t>
            </a:r>
            <a:r>
              <a:rPr lang="lv-LV" altLang="en-US">
                <a:latin typeface="Calibri Light" panose="020F0302020204030204" charset="0"/>
                <a:cs typeface="Calibri Light" panose="020F0302020204030204" charset="0"/>
              </a:rPr>
              <a:t>”, Vol.58, No. 1, 1958</a:t>
            </a:r>
          </a:p>
          <a:p>
            <a:pPr marL="457200" indent="-457200" algn="l">
              <a:lnSpc>
                <a:spcPct val="100000"/>
              </a:lnSpc>
              <a:buFont typeface="Arial" panose="020B0604020202020204" pitchFamily="34" charset="0"/>
              <a:buAutoNum type="arabicPeriod"/>
            </a:pPr>
            <a:r>
              <a:rPr lang="lv-LV" altLang="en-US">
                <a:latin typeface="Calibri Light" panose="020F0302020204030204" charset="0"/>
                <a:cs typeface="Calibri Light" panose="020F0302020204030204" charset="0"/>
              </a:rPr>
              <a:t>Amstutz, G. Ambivalence Regarding Women and Female Gender in Premodern Shin Buddhism. In: “</a:t>
            </a:r>
            <a:r>
              <a:rPr lang="lv-LV" altLang="en-US" i="1">
                <a:latin typeface="Calibri Light" panose="020F0302020204030204" charset="0"/>
                <a:cs typeface="Calibri Light" panose="020F0302020204030204" charset="0"/>
              </a:rPr>
              <a:t>Japanese Religions”,</a:t>
            </a:r>
            <a:r>
              <a:rPr lang="lv-LV" altLang="en-US">
                <a:latin typeface="Calibri Light" panose="020F0302020204030204" charset="0"/>
                <a:cs typeface="Calibri Light" panose="020F0302020204030204" charset="0"/>
              </a:rPr>
              <a:t> vol. 35, no. 1 - 2, 2005</a:t>
            </a:r>
          </a:p>
          <a:p>
            <a:pPr marL="457200" indent="-457200" algn="l">
              <a:lnSpc>
                <a:spcPct val="100000"/>
              </a:lnSpc>
              <a:buAutoNum type="arabicPeriod"/>
            </a:pPr>
            <a:r>
              <a:rPr lang="lv-LV" altLang="en-US">
                <a:latin typeface="Calibri Light" panose="020F0302020204030204" charset="0"/>
                <a:cs typeface="Calibri Light" panose="020F0302020204030204" charset="0"/>
              </a:rPr>
              <a:t>Andressen, C. A Short History of Japan: From Samurai to Sony. Sydney: Allen &amp; Unwin, 2002</a:t>
            </a:r>
          </a:p>
          <a:p>
            <a:pPr marL="457200" indent="-457200" algn="l">
              <a:lnSpc>
                <a:spcPct val="100000"/>
              </a:lnSpc>
              <a:buAutoNum type="arabicPeriod"/>
            </a:pPr>
            <a:r>
              <a:rPr lang="lv-LV" altLang="en-US">
                <a:latin typeface="Calibri Light" panose="020F0302020204030204" charset="0"/>
                <a:cs typeface="Calibri Light" panose="020F0302020204030204" charset="0"/>
              </a:rPr>
              <a:t>Bary, T., Yoshiko, D. (ed) Sources of Japanese Tradition: From earliest times to 1600. New York: Columbia University Press, 2001</a:t>
            </a:r>
          </a:p>
          <a:p>
            <a:pPr marL="457200" indent="-457200" algn="l">
              <a:lnSpc>
                <a:spcPct val="100000"/>
              </a:lnSpc>
              <a:buAutoNum type="arabicPeriod"/>
            </a:pPr>
            <a:r>
              <a:rPr lang="lv-LV" altLang="en-US">
                <a:latin typeface="Calibri Light" panose="020F0302020204030204" charset="0"/>
                <a:cs typeface="Calibri Light" panose="020F0302020204030204" charset="0"/>
              </a:rPr>
              <a:t>Benard, E., Moon, B. (ed) Goddesses Who Rule. Oxford: Oxford University Press, 2001</a:t>
            </a:r>
          </a:p>
          <a:p>
            <a:pPr marL="457200" indent="-457200" algn="l">
              <a:lnSpc>
                <a:spcPct val="100000"/>
              </a:lnSpc>
              <a:buAutoNum type="arabicPeriod"/>
            </a:pPr>
            <a:r>
              <a:rPr lang="lv-LV" altLang="en-US">
                <a:latin typeface="Calibri Light" panose="020F0302020204030204" charset="0"/>
                <a:cs typeface="Calibri Light" panose="020F0302020204030204" charset="0"/>
              </a:rPr>
              <a:t>Brown, D. (ed.) The Cambridge History of Japan. Cambridge: Cambridge University Press, 1993</a:t>
            </a:r>
          </a:p>
          <a:p>
            <a:pPr marL="457200" indent="-457200" algn="l">
              <a:lnSpc>
                <a:spcPct val="100000"/>
              </a:lnSpc>
              <a:buAutoNum type="arabicPeriod"/>
            </a:pPr>
            <a:r>
              <a:rPr lang="lv-LV" altLang="en-US">
                <a:latin typeface="Calibri Light" panose="020F0302020204030204" charset="0"/>
                <a:cs typeface="Calibri Light" panose="020F0302020204030204" charset="0"/>
              </a:rPr>
              <a:t>Cullen, L. M. A History of Japan, 1582 - 1941: Internal and External Worlds. Cambridge: Cambridge University Press, 2010</a:t>
            </a:r>
          </a:p>
          <a:p>
            <a:pPr marL="457200" indent="-457200" algn="l">
              <a:lnSpc>
                <a:spcPct val="100000"/>
              </a:lnSpc>
              <a:buAutoNum type="arabicPeriod"/>
            </a:pPr>
            <a:r>
              <a:rPr lang="lv-LV" altLang="en-US">
                <a:latin typeface="Calibri Light" panose="020F0302020204030204" charset="0"/>
                <a:cs typeface="Calibri Light" panose="020F0302020204030204" charset="0"/>
              </a:rPr>
              <a:t>Deal, W. Handbook to Life in Medieval and Early Modern Japan. Case Western Reserve University Publications, 2006</a:t>
            </a:r>
          </a:p>
          <a:p>
            <a:pPr marL="457200" indent="-457200" algn="l">
              <a:lnSpc>
                <a:spcPct val="100000"/>
              </a:lnSpc>
              <a:buAutoNum type="arabicPeriod"/>
            </a:pPr>
            <a:r>
              <a:rPr lang="lv-LV" altLang="en-US">
                <a:latin typeface="Calibri Light" panose="020F0302020204030204" charset="0"/>
                <a:cs typeface="Calibri Light" panose="020F0302020204030204" charset="0"/>
              </a:rPr>
              <a:t>Encylopedia </a:t>
            </a:r>
            <a:r>
              <a:rPr lang="lv-LV" altLang="en-US">
                <a:latin typeface="Calibri Light" panose="020F0302020204030204" charset="0"/>
                <a:cs typeface="Calibri Light" panose="020F0302020204030204" charset="0"/>
                <a:hlinkClick r:id="rId2" action="ppaction://hlinkfile"/>
              </a:rPr>
              <a:t>[https://www.encyclopedia.com/women/encyclopedias-almanacs-transcripts-and-maps/koken-shotoku-718-770]</a:t>
            </a:r>
            <a:r>
              <a:rPr lang="lv-LV" altLang="en-US">
                <a:latin typeface="Calibri Light" panose="020F0302020204030204" charset="0"/>
                <a:cs typeface="Calibri Light" panose="020F0302020204030204" charset="0"/>
              </a:rPr>
              <a:t> skatīts 18/03/2020</a:t>
            </a:r>
          </a:p>
          <a:p>
            <a:pPr marL="457200" indent="-457200" algn="l">
              <a:lnSpc>
                <a:spcPct val="100000"/>
              </a:lnSpc>
              <a:buAutoNum type="arabicPeriod"/>
            </a:pPr>
            <a:r>
              <a:rPr lang="lv-LV" altLang="en-US">
                <a:latin typeface="Calibri Light" panose="020F0302020204030204" charset="0"/>
                <a:cs typeface="Calibri Light" panose="020F0302020204030204" charset="0"/>
              </a:rPr>
              <a:t>Friday, K. Hired Swords in the Rise of Private Warrior Power of Early Japan. Paloalto: Stanford University Press, 1996</a:t>
            </a:r>
          </a:p>
          <a:p>
            <a:pPr marL="457200" indent="-457200" algn="l">
              <a:lnSpc>
                <a:spcPct val="100000"/>
              </a:lnSpc>
              <a:buAutoNum type="arabicPeriod"/>
            </a:pPr>
            <a:r>
              <a:rPr lang="lv-LV" altLang="en-US">
                <a:latin typeface="Calibri Light" panose="020F0302020204030204" charset="0"/>
                <a:cs typeface="Calibri Light" panose="020F0302020204030204" charset="0"/>
              </a:rPr>
              <a:t>Gastineau, Z. How Women in Heian Japan Reflect and Alter Ancient China's Ideal Woman: The Warriors of Virtue. Thesis: University of Arkansas, 2015</a:t>
            </a:r>
          </a:p>
          <a:p>
            <a:pPr marL="457200" indent="-457200" algn="l">
              <a:lnSpc>
                <a:spcPct val="100000"/>
              </a:lnSpc>
              <a:buAutoNum type="arabicPeriod"/>
            </a:pPr>
            <a:r>
              <a:rPr lang="lv-LV" altLang="en-US">
                <a:latin typeface="Calibri Light" panose="020F0302020204030204" charset="0"/>
                <a:cs typeface="Calibri Light" panose="020F0302020204030204" charset="0"/>
              </a:rPr>
              <a:t>Henshall, K. A History of Japan: From Stone Age to Superpower. New York: Palgrave Macmillan Publications(2nd ed.)</a:t>
            </a:r>
            <a:r>
              <a:rPr lang="lv-LV" altLang="en-US">
                <a:latin typeface="Calibri Light" panose="020F0302020204030204" charset="0"/>
                <a:cs typeface="Calibri Light" panose="020F0302020204030204" charset="0"/>
                <a:sym typeface="+mn-ea"/>
              </a:rPr>
              <a:t>, </a:t>
            </a:r>
            <a:r>
              <a:rPr lang="lv-LV" altLang="en-US">
                <a:latin typeface="Calibri Light" panose="020F0302020204030204" charset="0"/>
                <a:cs typeface="Calibri Light" panose="020F0302020204030204" charset="0"/>
              </a:rPr>
              <a:t> 2004</a:t>
            </a:r>
          </a:p>
          <a:p>
            <a:pPr marL="457200" indent="-457200" algn="l">
              <a:lnSpc>
                <a:spcPct val="100000"/>
              </a:lnSpc>
              <a:buAutoNum type="arabicPeriod"/>
            </a:pPr>
            <a:r>
              <a:rPr lang="lv-LV" altLang="en-US">
                <a:latin typeface="Calibri Light" panose="020F0302020204030204" charset="0"/>
                <a:cs typeface="Calibri Light" panose="020F0302020204030204" charset="0"/>
              </a:rPr>
              <a:t>Kidder, J. Ancient Japan. Oxford: Elsevier-Phaidon, 1977</a:t>
            </a:r>
          </a:p>
          <a:p>
            <a:pPr marL="457200" indent="-457200" algn="l">
              <a:lnSpc>
                <a:spcPct val="100000"/>
              </a:lnSpc>
              <a:buAutoNum type="arabicPeriod"/>
            </a:pPr>
            <a:r>
              <a:rPr lang="lv-LV" altLang="en-US">
                <a:latin typeface="Calibri Light" panose="020F0302020204030204" charset="0"/>
                <a:cs typeface="Calibri Light" panose="020F0302020204030204" charset="0"/>
              </a:rPr>
              <a:t>Ko. D. Creation of Patriarchy in Japan: Wakita Haruko's Women in Medieval Japan From a Comparative Perspective. IN: “I</a:t>
            </a:r>
            <a:r>
              <a:rPr lang="lv-LV" altLang="en-US" i="1">
                <a:latin typeface="Calibri Light" panose="020F0302020204030204" charset="0"/>
                <a:cs typeface="Calibri Light" panose="020F0302020204030204" charset="0"/>
              </a:rPr>
              <a:t>nternational Journal of Asian Studies</a:t>
            </a:r>
            <a:r>
              <a:rPr lang="lv-LV" altLang="en-US">
                <a:latin typeface="Calibri Light" panose="020F0302020204030204" charset="0"/>
                <a:cs typeface="Calibri Light" panose="020F0302020204030204" charset="0"/>
              </a:rPr>
              <a:t>”, vol. 5, no.2, 2008</a:t>
            </a:r>
          </a:p>
          <a:p>
            <a:pPr marL="457200" indent="-457200" algn="l">
              <a:lnSpc>
                <a:spcPct val="100000"/>
              </a:lnSpc>
              <a:buAutoNum type="arabicPeriod"/>
            </a:pPr>
            <a:r>
              <a:rPr lang="lv-LV" altLang="en-US">
                <a:latin typeface="Calibri Light" panose="020F0302020204030204" charset="0"/>
                <a:cs typeface="Calibri Light" panose="020F0302020204030204" charset="0"/>
              </a:rPr>
              <a:t>Kurihara, T. A. Nichiren’s Perspectives on the Enlightenment of Women. IN: “</a:t>
            </a:r>
            <a:r>
              <a:rPr lang="lv-LV" altLang="en-US" i="1">
                <a:latin typeface="Calibri Light" panose="020F0302020204030204" charset="0"/>
                <a:cs typeface="Calibri Light" panose="020F0302020204030204" charset="0"/>
              </a:rPr>
              <a:t>History of Women in Japanese Buddhism</a:t>
            </a:r>
            <a:r>
              <a:rPr lang="lv-LV" altLang="en-US">
                <a:latin typeface="Calibri Light" panose="020F0302020204030204" charset="0"/>
                <a:cs typeface="Calibri Light" panose="020F0302020204030204" charset="0"/>
              </a:rPr>
              <a:t>”. Tokyo: Tokyo Metropolitan University, 2003</a:t>
            </a:r>
          </a:p>
          <a:p>
            <a:pPr marL="0" indent="0">
              <a:lnSpc>
                <a:spcPct val="100000"/>
              </a:lnSpc>
              <a:buNone/>
            </a:pPr>
            <a:endParaRPr lang="lv-LV" altLang="en-US" sz="2400" dirty="0" smtClean="0">
              <a:solidFill>
                <a:srgbClr val="12281C"/>
              </a:solidFill>
              <a:cs typeface="+mn-ea"/>
              <a:sym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61950" y="427990"/>
            <a:ext cx="11468100" cy="671449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Font typeface="Arial" panose="020B0604020202020204" pitchFamily="34" charset="0"/>
              <a:buNone/>
            </a:pPr>
            <a:endParaRPr lang="lv-LV" sz="2200" b="1" i="1" dirty="0" smtClean="0">
              <a:solidFill>
                <a:srgbClr val="11494A"/>
              </a:solidFill>
              <a:latin typeface="Arial (Headings)" charset="0"/>
              <a:cs typeface="Arial (Headings)" charset="0"/>
              <a:sym typeface="+mn-lt"/>
            </a:endParaRPr>
          </a:p>
          <a:p>
            <a:pPr marL="342900" indent="-342900" algn="l">
              <a:lnSpc>
                <a:spcPct val="100000"/>
              </a:lnSpc>
              <a:buFont typeface="+mj-lt"/>
              <a:buAutoNum type="arabicPeriod" startAt="17"/>
            </a:pPr>
            <a:r>
              <a:rPr lang="lv-LV" altLang="en-US" sz="1400" dirty="0" smtClean="0">
                <a:latin typeface="Calibri Light" panose="020F0302020204030204" charset="0"/>
                <a:cs typeface="Calibri Light" panose="020F0302020204030204" charset="0"/>
                <a:sym typeface="+mn-ea"/>
              </a:rPr>
              <a:t>Levi, N. The Impact of Confucianism in South Korea and Japan. Warsaw: Acta Asiatica Varsoviensia, 2013</a:t>
            </a:r>
            <a:endParaRPr lang="lv-LV" altLang="en-US" sz="1400" dirty="0" smtClean="0">
              <a:latin typeface="Calibri Light" panose="020F0302020204030204" charset="0"/>
              <a:cs typeface="Calibri Light" panose="020F0302020204030204" charset="0"/>
            </a:endParaRPr>
          </a:p>
          <a:p>
            <a:pPr marL="342900" indent="-342900" algn="l">
              <a:lnSpc>
                <a:spcPct val="100000"/>
              </a:lnSpc>
              <a:buFont typeface="+mj-lt"/>
              <a:buAutoNum type="arabicPeriod" startAt="17"/>
            </a:pPr>
            <a:r>
              <a:rPr lang="lv-LV" altLang="en-US" sz="1400" dirty="0" smtClean="0">
                <a:latin typeface="Calibri Light" panose="020F0302020204030204" charset="0"/>
                <a:cs typeface="Calibri Light" panose="020F0302020204030204" charset="0"/>
                <a:sym typeface="+mn-ea"/>
              </a:rPr>
              <a:t>Littlejohn</a:t>
            </a:r>
            <a:r>
              <a:rPr lang="lv-LV" altLang="en-US" sz="1400" dirty="0">
                <a:latin typeface="Calibri Light" panose="020F0302020204030204" charset="0"/>
                <a:cs typeface="Calibri Light" panose="020F0302020204030204" charset="0"/>
                <a:sym typeface="+mn-ea"/>
              </a:rPr>
              <a:t>, L. Confucianism: How Analects Promoted Patriarchy and Influenced The Subordination of Women in East Asia. Young Historians Conference, 2017</a:t>
            </a:r>
            <a:endParaRPr lang="lv-LV" altLang="en-US" sz="1400" dirty="0">
              <a:latin typeface="Calibri Light" panose="020F0302020204030204" charset="0"/>
              <a:cs typeface="Calibri Light" panose="020F0302020204030204" charset="0"/>
            </a:endParaRP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sym typeface="+mn-ea"/>
              </a:rPr>
              <a:t>Loh - Hagan, V. Girl Warriors. Ann Arbor: Cherry Lake Publishing, 2020</a:t>
            </a:r>
            <a:endParaRPr lang="lv-LV" altLang="en-US" sz="1400" dirty="0">
              <a:latin typeface="Calibri Light" panose="020F0302020204030204" charset="0"/>
              <a:cs typeface="Calibri Light" panose="020F0302020204030204" charset="0"/>
            </a:endParaRP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Morgan, C. The Many Faces of Queen Himiko: Interactions of Gender, Archaeology and Popular Culture. Thesis: University of Texas,2004</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Morris, I. Nichiren's Views on Women. IN: “</a:t>
            </a:r>
            <a:r>
              <a:rPr lang="lv-LV" altLang="en-US" sz="1400" i="1" dirty="0">
                <a:latin typeface="Calibri Light" panose="020F0302020204030204" charset="0"/>
                <a:cs typeface="Calibri Light" panose="020F0302020204030204" charset="0"/>
              </a:rPr>
              <a:t>Japanese Journal of Religious Studies</a:t>
            </a:r>
            <a:r>
              <a:rPr lang="lv-LV" altLang="en-US" sz="1400" dirty="0">
                <a:latin typeface="Calibri Light" panose="020F0302020204030204" charset="0"/>
                <a:cs typeface="Calibri Light" panose="020F0302020204030204" charset="0"/>
              </a:rPr>
              <a:t>”, vol. 30, no.3-4, 2003</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Morris, I. The World of Shining Prince: Court Life in Ancient Japan. New York: The Clio Project, 2005</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Mulhern, C. Heroic with Grace: Legendary Women of Japan. New York: M. E. Sharpe Incorporated,1991</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Nowaki, R. Women Warriors of Early Japan. Honolulu: University of Hawaii Printing Press, 2013</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Onna bugeisha </a:t>
            </a:r>
            <a:r>
              <a:rPr lang="lv-LV" altLang="en-US" sz="1400" dirty="0">
                <a:latin typeface="Calibri Light" panose="020F0302020204030204" charset="0"/>
                <a:cs typeface="Calibri Light" panose="020F0302020204030204" charset="0"/>
                <a:hlinkClick r:id="rId2" action="ppaction://hlinkfile"/>
              </a:rPr>
              <a:t>[https://www.sarehprice.com/blog/2017/11/2/who-were-the-onna-bugeisha]</a:t>
            </a:r>
            <a:r>
              <a:rPr lang="lv-LV" altLang="en-US" sz="1400" dirty="0">
                <a:latin typeface="Calibri Light" panose="020F0302020204030204" charset="0"/>
                <a:cs typeface="Calibri Light" panose="020F0302020204030204" charset="0"/>
              </a:rPr>
              <a:t> skatīts 27/05/20 12:33</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Robins - Mowry, D. The Hidden Sun: Women Of Modern Japan. Colorado: Westview Press, 1983</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Sharma, A. Religion and Women. Albany: State University of New York Press, 1993</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sym typeface="+mn-ea"/>
              </a:rPr>
              <a:t>Toler, P. Women Warriors: An Unexpected History. Boston: Beacon Press, 2019</a:t>
            </a:r>
            <a:endParaRPr lang="lv-LV" altLang="en-US" sz="1400" dirty="0">
              <a:latin typeface="Calibri Light" panose="020F0302020204030204" charset="0"/>
              <a:cs typeface="Calibri Light" panose="020F0302020204030204" charset="0"/>
            </a:endParaRP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Tonomura, H.  Women and Inheritance in Japan's early Warrior Society. IN: “</a:t>
            </a:r>
            <a:r>
              <a:rPr lang="lv-LV" altLang="en-US" sz="1400" i="1" dirty="0">
                <a:latin typeface="Calibri Light" panose="020F0302020204030204" charset="0"/>
                <a:cs typeface="Calibri Light" panose="020F0302020204030204" charset="0"/>
              </a:rPr>
              <a:t>Comparative Studies in Society and History</a:t>
            </a:r>
            <a:r>
              <a:rPr lang="lv-LV" altLang="en-US" sz="1400" dirty="0">
                <a:latin typeface="Calibri Light" panose="020F0302020204030204" charset="0"/>
                <a:cs typeface="Calibri Light" panose="020F0302020204030204" charset="0"/>
              </a:rPr>
              <a:t>”, vol. 32, no. 3,1990</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sym typeface="+mn-ea"/>
              </a:rPr>
              <a:t>Trumble, E. Women Warriors: Defending Aizu During the Boshin War (1868-1869). Thesis: Florida State University, 2017</a:t>
            </a:r>
            <a:endParaRPr lang="lv-LV" altLang="en-US" sz="1400" dirty="0">
              <a:latin typeface="Calibri Light" panose="020F0302020204030204" charset="0"/>
              <a:cs typeface="Calibri Light" panose="020F0302020204030204" charset="0"/>
            </a:endParaRP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Tsutsui, W (ed.) A Companion To Japanese History. Oxford: Wiley - Blackwell, 2007</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Turnbull, S. Samurai Women 1184 - 1877. Oxford: Osprey Publishing Midland House, 2010</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Villa, F. Classic Patriarchal Values and their Effects on Working Japanese Women. IN: “</a:t>
            </a:r>
            <a:r>
              <a:rPr lang="lv-LV" altLang="en-US" sz="1400" i="1" dirty="0">
                <a:latin typeface="Calibri Light" panose="020F0302020204030204" charset="0"/>
                <a:cs typeface="Calibri Light" panose="020F0302020204030204" charset="0"/>
              </a:rPr>
              <a:t>Revista Mundo Asia Pacifico</a:t>
            </a:r>
            <a:r>
              <a:rPr lang="lv-LV" altLang="en-US" sz="1400" dirty="0">
                <a:latin typeface="Calibri Light" panose="020F0302020204030204" charset="0"/>
                <a:cs typeface="Calibri Light" panose="020F0302020204030204" charset="0"/>
              </a:rPr>
              <a:t>”, vol. 8, no. 14, 2019</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Wright, D. Female Combatants and Japan's Meiji Restoration: The Case of Aizu. IN: “</a:t>
            </a:r>
            <a:r>
              <a:rPr lang="lv-LV" altLang="en-US" sz="1400" i="1" dirty="0">
                <a:latin typeface="Calibri Light" panose="020F0302020204030204" charset="0"/>
                <a:cs typeface="Calibri Light" panose="020F0302020204030204" charset="0"/>
              </a:rPr>
              <a:t>War in History</a:t>
            </a:r>
            <a:r>
              <a:rPr lang="lv-LV" altLang="en-US" sz="1400" dirty="0">
                <a:latin typeface="Calibri Light" panose="020F0302020204030204" charset="0"/>
                <a:cs typeface="Calibri Light" panose="020F0302020204030204" charset="0"/>
              </a:rPr>
              <a:t>”, vol. 8, no. 4, 2001</a:t>
            </a:r>
          </a:p>
          <a:p>
            <a:pPr marL="342900" indent="-342900" algn="l">
              <a:lnSpc>
                <a:spcPct val="100000"/>
              </a:lnSpc>
              <a:buFont typeface="+mj-lt"/>
              <a:buAutoNum type="arabicPeriod" startAt="17"/>
            </a:pPr>
            <a:r>
              <a:rPr lang="lv-LV" altLang="en-US" sz="1400" dirty="0">
                <a:latin typeface="Calibri Light" panose="020F0302020204030204" charset="0"/>
                <a:cs typeface="Calibri Light" panose="020F0302020204030204" charset="0"/>
              </a:rPr>
              <a:t>Women in Heian Period Japan </a:t>
            </a:r>
            <a:r>
              <a:rPr lang="lv-LV" altLang="en-US" sz="1400" dirty="0">
                <a:latin typeface="Calibri Light" panose="020F0302020204030204" charset="0"/>
                <a:cs typeface="Calibri Light" panose="020F0302020204030204" charset="0"/>
                <a:hlinkClick r:id="rId3" action="ppaction://hlinkfile"/>
              </a:rPr>
              <a:t>[https://study.com/academy/lesson/women-in-heian-period-japan.html]</a:t>
            </a:r>
            <a:r>
              <a:rPr lang="lv-LV" altLang="en-US" sz="1400" dirty="0">
                <a:latin typeface="Calibri Light" panose="020F0302020204030204" charset="0"/>
                <a:cs typeface="Calibri Light" panose="020F0302020204030204" charset="0"/>
              </a:rPr>
              <a:t> skatīts 28/05/20 13:35</a:t>
            </a:r>
            <a:endParaRPr lang="lv-LV" altLang="en-US" sz="2400" dirty="0" smtClean="0">
              <a:solidFill>
                <a:srgbClr val="12281C"/>
              </a:solidFill>
              <a:cs typeface="+mn-ea"/>
              <a:sym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nvSpPr>
        <p:spPr>
          <a:xfrm>
            <a:off x="361950" y="412750"/>
            <a:ext cx="11468100" cy="6714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Font typeface="Arial" panose="020B0604020202020204" pitchFamily="34" charset="0"/>
              <a:buNone/>
            </a:pPr>
            <a:endParaRPr lang="lv-LV" altLang="en-US" sz="1400" dirty="0">
              <a:latin typeface="Calibri Light" panose="020F0302020204030204" charset="0"/>
              <a:cs typeface="Calibri Light" panose="020F0302020204030204" charset="0"/>
              <a:sym typeface="+mn-ea"/>
            </a:endParaRPr>
          </a:p>
          <a:p>
            <a:pPr marL="342900" indent="-342900" algn="l">
              <a:lnSpc>
                <a:spcPct val="100000"/>
              </a:lnSpc>
              <a:buFont typeface="+mj-lt"/>
              <a:buAutoNum type="arabicPeriod" startAt="36"/>
            </a:pPr>
            <a:r>
              <a:rPr lang="lv-LV" altLang="en-US" sz="1400" dirty="0">
                <a:latin typeface="Calibri Light" panose="020F0302020204030204" charset="0"/>
                <a:cs typeface="Calibri Light" panose="020F0302020204030204" charset="0"/>
                <a:sym typeface="+mn-ea"/>
              </a:rPr>
              <a:t>Yabuta, Y. Rediscovering Women in Tokugawa Japan. Thesis: Harvard University, 2000</a:t>
            </a:r>
          </a:p>
          <a:p>
            <a:pPr marL="342900" indent="-342900" algn="l">
              <a:lnSpc>
                <a:spcPct val="100000"/>
              </a:lnSpc>
              <a:buFont typeface="+mj-lt"/>
              <a:buAutoNum type="arabicPeriod" startAt="36"/>
            </a:pPr>
            <a:r>
              <a:rPr lang="lv-LV" altLang="en-US" sz="1400" dirty="0">
                <a:latin typeface="Calibri Light" panose="020F0302020204030204" charset="0"/>
                <a:cs typeface="Calibri Light" panose="020F0302020204030204" charset="0"/>
                <a:sym typeface="+mn-ea"/>
              </a:rPr>
              <a:t>Yosaburo, T. The Economic Aspects of the History of the Civilization of Japan. Sydney: Allen &amp; Unwin Publications,1930</a:t>
            </a:r>
            <a:endParaRPr lang="lv-LV" altLang="en-US" sz="1400" dirty="0">
              <a:latin typeface="Calibri Light" panose="020F0302020204030204" charset="0"/>
              <a:cs typeface="Calibri Light" panose="020F0302020204030204" charset="0"/>
            </a:endParaRPr>
          </a:p>
          <a:p>
            <a:pPr marL="342900" indent="-342900" algn="l">
              <a:lnSpc>
                <a:spcPct val="100000"/>
              </a:lnSpc>
              <a:buFont typeface="+mj-lt"/>
              <a:buAutoNum type="arabicPeriod" startAt="36"/>
            </a:pPr>
            <a:r>
              <a:rPr lang="lv-LV" altLang="en-US" sz="1400" dirty="0">
                <a:latin typeface="Calibri Light" panose="020F0302020204030204" charset="0"/>
                <a:cs typeface="Calibri Light" panose="020F0302020204030204" charset="0"/>
                <a:sym typeface="+mn-ea"/>
              </a:rPr>
              <a:t>Yoshie, A.Gendered Interpretations of Female Rule: The Case of Himiko, Ruler of Yamatai. IN: “</a:t>
            </a:r>
            <a:r>
              <a:rPr lang="lv-LV" altLang="en-US" sz="1400" i="1" dirty="0">
                <a:latin typeface="Calibri Light" panose="020F0302020204030204" charset="0"/>
                <a:cs typeface="Calibri Light" panose="020F0302020204030204" charset="0"/>
                <a:sym typeface="+mn-ea"/>
              </a:rPr>
              <a:t>U.S.–Japan Women’s Journa</a:t>
            </a:r>
            <a:r>
              <a:rPr lang="lv-LV" altLang="en-US" sz="1400" dirty="0">
                <a:latin typeface="Calibri Light" panose="020F0302020204030204" charset="0"/>
                <a:cs typeface="Calibri Light" panose="020F0302020204030204" charset="0"/>
                <a:sym typeface="+mn-ea"/>
              </a:rPr>
              <a:t>l” no. 44, 2013</a:t>
            </a:r>
            <a:endParaRPr lang="lv-LV" altLang="en-US" sz="2400" dirty="0"/>
          </a:p>
          <a:p>
            <a:pPr marL="457200" indent="-457200">
              <a:lnSpc>
                <a:spcPct val="100000"/>
              </a:lnSpc>
              <a:buNone/>
            </a:pPr>
            <a:endParaRPr lang="lv-LV" altLang="en-US" sz="2400" dirty="0">
              <a:sym typeface="+mn-ea"/>
            </a:endParaRPr>
          </a:p>
          <a:p>
            <a:pPr marL="0" indent="0">
              <a:lnSpc>
                <a:spcPct val="100000"/>
              </a:lnSpc>
              <a:buNone/>
            </a:pPr>
            <a:endParaRPr lang="lv-LV" altLang="en-US" sz="2400" dirty="0" smtClean="0">
              <a:solidFill>
                <a:srgbClr val="12281C"/>
              </a:solidFill>
              <a:cs typeface="+mn-ea"/>
              <a:sym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1909233" y="3444240"/>
            <a:ext cx="8772313" cy="2540"/>
          </a:xfrm>
          <a:prstGeom prst="line">
            <a:avLst/>
          </a:prstGeom>
          <a:ln w="12700" cap="flat">
            <a:solidFill>
              <a:schemeClr val="bg1">
                <a:lumMod val="75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56551" y="7685660"/>
            <a:ext cx="13953551" cy="0"/>
          </a:xfrm>
          <a:prstGeom prst="line">
            <a:avLst/>
          </a:prstGeom>
          <a:ln w="12700" cap="flat">
            <a:solidFill>
              <a:schemeClr val="bg1">
                <a:lumMod val="75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25884" y="7854993"/>
            <a:ext cx="13953551" cy="0"/>
          </a:xfrm>
          <a:prstGeom prst="line">
            <a:avLst/>
          </a:prstGeom>
          <a:ln w="12700" cap="flat">
            <a:solidFill>
              <a:schemeClr val="bg1">
                <a:lumMod val="75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8" name="Oval 12"/>
          <p:cNvSpPr/>
          <p:nvPr/>
        </p:nvSpPr>
        <p:spPr>
          <a:xfrm>
            <a:off x="1909593" y="3251860"/>
            <a:ext cx="256000" cy="192000"/>
          </a:xfrm>
          <a:prstGeom prst="triangle">
            <a:avLst/>
          </a:prstGeom>
          <a:solidFill>
            <a:srgbClr val="D98D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3735">
              <a:solidFill>
                <a:prstClr val="white"/>
              </a:solidFill>
              <a:cs typeface="+mn-ea"/>
              <a:sym typeface="+mn-lt"/>
            </a:endParaRPr>
          </a:p>
        </p:txBody>
      </p:sp>
      <p:cxnSp>
        <p:nvCxnSpPr>
          <p:cNvPr id="19" name="Straight Connector 18"/>
          <p:cNvCxnSpPr/>
          <p:nvPr/>
        </p:nvCxnSpPr>
        <p:spPr>
          <a:xfrm>
            <a:off x="2033693" y="1257300"/>
            <a:ext cx="7620" cy="1865207"/>
          </a:xfrm>
          <a:prstGeom prst="line">
            <a:avLst/>
          </a:prstGeom>
          <a:ln>
            <a:solidFill>
              <a:srgbClr val="D98D59"/>
            </a:solidFill>
          </a:ln>
        </p:spPr>
        <p:style>
          <a:lnRef idx="1">
            <a:schemeClr val="accent1"/>
          </a:lnRef>
          <a:fillRef idx="0">
            <a:schemeClr val="accent1"/>
          </a:fillRef>
          <a:effectRef idx="0">
            <a:schemeClr val="accent1"/>
          </a:effectRef>
          <a:fontRef idx="minor">
            <a:schemeClr val="tx1"/>
          </a:fontRef>
        </p:style>
      </p:cxnSp>
      <p:sp>
        <p:nvSpPr>
          <p:cNvPr id="22" name="Oval 12"/>
          <p:cNvSpPr/>
          <p:nvPr/>
        </p:nvSpPr>
        <p:spPr>
          <a:xfrm rot="10800000">
            <a:off x="4815353" y="3438973"/>
            <a:ext cx="256000" cy="192000"/>
          </a:xfrm>
          <a:prstGeom prst="triangle">
            <a:avLst/>
          </a:prstGeom>
          <a:solidFill>
            <a:srgbClr val="5E9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3735">
              <a:solidFill>
                <a:prstClr val="white"/>
              </a:solidFill>
              <a:cs typeface="+mn-ea"/>
              <a:sym typeface="+mn-lt"/>
            </a:endParaRPr>
          </a:p>
        </p:txBody>
      </p:sp>
      <p:cxnSp>
        <p:nvCxnSpPr>
          <p:cNvPr id="23" name="Straight Connector 22"/>
          <p:cNvCxnSpPr/>
          <p:nvPr/>
        </p:nvCxnSpPr>
        <p:spPr>
          <a:xfrm>
            <a:off x="4939453" y="3810847"/>
            <a:ext cx="7620" cy="1865207"/>
          </a:xfrm>
          <a:prstGeom prst="line">
            <a:avLst/>
          </a:prstGeom>
          <a:ln>
            <a:solidFill>
              <a:srgbClr val="5E988C"/>
            </a:solidFill>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796627" y="656167"/>
            <a:ext cx="481753" cy="481753"/>
          </a:xfrm>
          <a:prstGeom prst="ellipse">
            <a:avLst/>
          </a:prstGeom>
          <a:solidFill>
            <a:srgbClr val="D98D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4702387" y="5886873"/>
            <a:ext cx="481753" cy="481753"/>
          </a:xfrm>
          <a:prstGeom prst="ellipse">
            <a:avLst/>
          </a:prstGeom>
          <a:solidFill>
            <a:srgbClr val="5E9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9" name="TextBox 76"/>
          <p:cNvSpPr txBox="1"/>
          <p:nvPr/>
        </p:nvSpPr>
        <p:spPr>
          <a:xfrm>
            <a:off x="2396067" y="672253"/>
            <a:ext cx="2940473" cy="420370"/>
          </a:xfrm>
          <a:prstGeom prst="rect">
            <a:avLst/>
          </a:prstGeom>
          <a:noFill/>
        </p:spPr>
        <p:txBody>
          <a:bodyPr wrap="square" rtlCol="0">
            <a:spAutoFit/>
          </a:bodyPr>
          <a:lstStyle>
            <a:defPPr>
              <a:defRPr lang="zh-CN"/>
            </a:defPPr>
            <a:lvl1pPr algn="ctr">
              <a:defRPr>
                <a:latin typeface="Microsoft YaHei" panose="020B0503020204020204" charset="-122"/>
                <a:ea typeface="Microsoft YaHei" panose="020B0503020204020204" charset="-122"/>
              </a:defRPr>
            </a:lvl1pPr>
          </a:lstStyle>
          <a:p>
            <a:pPr algn="l" fontAlgn="base">
              <a:spcBef>
                <a:spcPct val="0"/>
              </a:spcBef>
              <a:spcAft>
                <a:spcPct val="0"/>
              </a:spcAft>
            </a:pPr>
            <a:r>
              <a:rPr lang="lv-LV" altLang="zh-CN" sz="2135" b="1" i="1" dirty="0">
                <a:solidFill>
                  <a:srgbClr val="D98D59"/>
                </a:solidFill>
                <a:latin typeface="Arial (Headings)" charset="0"/>
                <a:ea typeface="+mn-ea"/>
                <a:cs typeface="Arial (Headings)" charset="0"/>
                <a:sym typeface="+mn-lt"/>
              </a:rPr>
              <a:t>SENAIS PERIODS</a:t>
            </a:r>
          </a:p>
        </p:txBody>
      </p:sp>
      <p:sp>
        <p:nvSpPr>
          <p:cNvPr id="28" name="Text Box 27"/>
          <p:cNvSpPr txBox="1"/>
          <p:nvPr/>
        </p:nvSpPr>
        <p:spPr>
          <a:xfrm>
            <a:off x="2164927" y="1257300"/>
            <a:ext cx="2415540" cy="2329815"/>
          </a:xfrm>
          <a:prstGeom prst="rect">
            <a:avLst/>
          </a:prstGeom>
          <a:noFill/>
        </p:spPr>
        <p:txBody>
          <a:bodyPr wrap="square" rtlCol="0">
            <a:spAutoFit/>
          </a:bodyPr>
          <a:lstStyle/>
          <a:p>
            <a:pPr indent="0">
              <a:buFont typeface="Arial" panose="020B0604020202020204" pitchFamily="34" charset="0"/>
              <a:buNone/>
            </a:pPr>
            <a:r>
              <a:rPr lang="lv-LV" sz="1865" b="1" i="1">
                <a:solidFill>
                  <a:schemeClr val="bg2">
                    <a:lumMod val="25000"/>
                  </a:schemeClr>
                </a:solidFill>
                <a:latin typeface="Arial (Headings)" charset="0"/>
                <a:cs typeface="Arial (Headings)" charset="0"/>
                <a:sym typeface="+mn-ea"/>
              </a:rPr>
              <a:t>Džomon</a:t>
            </a:r>
            <a:endParaRPr lang="lv-LV" altLang="en-US" sz="1865" i="1">
              <a:solidFill>
                <a:schemeClr val="bg2">
                  <a:lumMod val="25000"/>
                </a:schemeClr>
              </a:solidFill>
              <a:latin typeface="Arial (Headings)" charset="0"/>
              <a:cs typeface="Arial (Headings)" charset="0"/>
              <a:sym typeface="+mn-ea"/>
            </a:endParaRPr>
          </a:p>
          <a:p>
            <a:pPr indent="0">
              <a:buFont typeface="Arial" panose="020B0604020202020204" pitchFamily="34" charset="0"/>
              <a:buNone/>
            </a:pPr>
            <a:r>
              <a:rPr lang="lv-LV" altLang="en-US" sz="1335" i="1">
                <a:solidFill>
                  <a:schemeClr val="bg2">
                    <a:lumMod val="25000"/>
                  </a:schemeClr>
                </a:solidFill>
                <a:latin typeface="Arial (Headings)" charset="0"/>
                <a:cs typeface="Arial (Headings)" charset="0"/>
                <a:sym typeface="+mn-ea"/>
              </a:rPr>
              <a:t>14000 p.m.ē. - 1000 p.m.ē</a:t>
            </a:r>
            <a:endParaRPr lang="lv-LV" altLang="en-US" sz="1200" i="1">
              <a:solidFill>
                <a:schemeClr val="bg2">
                  <a:lumMod val="25000"/>
                </a:schemeClr>
              </a:solidFill>
              <a:latin typeface="Arial (Headings)" charset="0"/>
              <a:cs typeface="Arial (Headings)" charset="0"/>
              <a:sym typeface="+mn-ea"/>
            </a:endParaRPr>
          </a:p>
          <a:p>
            <a:pPr indent="0">
              <a:buFont typeface="Arial" panose="020B0604020202020204" pitchFamily="34" charset="0"/>
              <a:buNone/>
            </a:pPr>
            <a:r>
              <a:rPr lang="lv-LV" altLang="en-US" sz="1200" b="1" i="1">
                <a:solidFill>
                  <a:schemeClr val="bg2">
                    <a:lumMod val="25000"/>
                  </a:schemeClr>
                </a:solidFill>
                <a:latin typeface="Arial (Headings)" charset="0"/>
                <a:cs typeface="Arial (Headings)" charset="0"/>
                <a:sym typeface="+mn-ea"/>
              </a:rPr>
              <a:t> </a:t>
            </a:r>
          </a:p>
          <a:p>
            <a:pPr indent="0">
              <a:buFont typeface="Arial" panose="020B0604020202020204" pitchFamily="34" charset="0"/>
              <a:buNone/>
            </a:pPr>
            <a:r>
              <a:rPr lang="lv-LV" altLang="en-US" sz="1865" b="1" i="1">
                <a:solidFill>
                  <a:schemeClr val="bg2">
                    <a:lumMod val="25000"/>
                  </a:schemeClr>
                </a:solidFill>
                <a:latin typeface="Arial (Headings)" charset="0"/>
                <a:cs typeface="Arial (Headings)" charset="0"/>
                <a:sym typeface="+mn-ea"/>
              </a:rPr>
              <a:t>Jajoi </a:t>
            </a:r>
            <a:endParaRPr lang="lv-LV" altLang="en-US" sz="1865" i="1">
              <a:solidFill>
                <a:schemeClr val="bg2">
                  <a:lumMod val="25000"/>
                </a:schemeClr>
              </a:solidFill>
              <a:latin typeface="Arial (Headings)" charset="0"/>
              <a:cs typeface="Arial (Headings)" charset="0"/>
              <a:sym typeface="+mn-ea"/>
            </a:endParaRPr>
          </a:p>
          <a:p>
            <a:pPr indent="0">
              <a:buFont typeface="Arial" panose="020B0604020202020204" pitchFamily="34" charset="0"/>
              <a:buNone/>
            </a:pPr>
            <a:r>
              <a:rPr lang="lv-LV" altLang="en-US" sz="1335" i="1">
                <a:solidFill>
                  <a:schemeClr val="bg2">
                    <a:lumMod val="25000"/>
                  </a:schemeClr>
                </a:solidFill>
                <a:latin typeface="Arial (Headings)" charset="0"/>
                <a:cs typeface="Arial (Headings)" charset="0"/>
              </a:rPr>
              <a:t>1000 p.m.ē - 300 </a:t>
            </a:r>
            <a:endParaRPr lang="lv-LV" altLang="en-US" sz="1200" i="1">
              <a:solidFill>
                <a:schemeClr val="bg2">
                  <a:lumMod val="25000"/>
                </a:schemeClr>
              </a:solidFill>
              <a:latin typeface="Arial (Headings)" charset="0"/>
              <a:cs typeface="Arial (Headings)" charset="0"/>
            </a:endParaRPr>
          </a:p>
          <a:p>
            <a:pPr indent="0">
              <a:buFont typeface="Arial" panose="020B0604020202020204" pitchFamily="34" charset="0"/>
              <a:buNone/>
            </a:pPr>
            <a:endParaRPr lang="lv-LV" altLang="en-US" sz="1865" i="1">
              <a:solidFill>
                <a:schemeClr val="bg2">
                  <a:lumMod val="25000"/>
                </a:schemeClr>
              </a:solidFill>
              <a:latin typeface="Arial (Headings)" charset="0"/>
              <a:cs typeface="Arial (Headings)" charset="0"/>
            </a:endParaRPr>
          </a:p>
          <a:p>
            <a:pPr indent="0">
              <a:buFont typeface="Arial" panose="020B0604020202020204" pitchFamily="34" charset="0"/>
              <a:buNone/>
            </a:pPr>
            <a:r>
              <a:rPr lang="lv-LV" altLang="en-US" sz="1865" b="1" i="1">
                <a:solidFill>
                  <a:schemeClr val="bg2">
                    <a:lumMod val="25000"/>
                  </a:schemeClr>
                </a:solidFill>
                <a:latin typeface="Arial (Headings)" charset="0"/>
                <a:cs typeface="Arial (Headings)" charset="0"/>
                <a:sym typeface="+mn-ea"/>
              </a:rPr>
              <a:t>Kofun</a:t>
            </a:r>
          </a:p>
          <a:p>
            <a:pPr indent="0">
              <a:buFont typeface="Arial" panose="020B0604020202020204" pitchFamily="34" charset="0"/>
              <a:buNone/>
            </a:pPr>
            <a:r>
              <a:rPr lang="lv-LV" altLang="en-US" sz="1335" i="1">
                <a:solidFill>
                  <a:schemeClr val="bg2">
                    <a:lumMod val="25000"/>
                  </a:schemeClr>
                </a:solidFill>
                <a:latin typeface="Arial (Headings)" charset="0"/>
                <a:cs typeface="Arial (Headings)" charset="0"/>
                <a:sym typeface="+mn-ea"/>
              </a:rPr>
              <a:t>300 - 538</a:t>
            </a:r>
            <a:endParaRPr lang="lv-LV" altLang="en-US" sz="1865" b="1" i="1">
              <a:solidFill>
                <a:schemeClr val="bg2">
                  <a:lumMod val="25000"/>
                </a:schemeClr>
              </a:solidFill>
              <a:latin typeface="Arial (Headings)" charset="0"/>
              <a:cs typeface="Arial (Headings)" charset="0"/>
              <a:sym typeface="+mn-ea"/>
            </a:endParaRPr>
          </a:p>
          <a:p>
            <a:pPr indent="0">
              <a:buFont typeface="Arial" panose="020B0604020202020204" pitchFamily="34" charset="0"/>
              <a:buNone/>
            </a:pPr>
            <a:endParaRPr lang="lv-LV" altLang="en-US" sz="1865" b="1" i="1">
              <a:solidFill>
                <a:schemeClr val="bg2">
                  <a:lumMod val="25000"/>
                </a:schemeClr>
              </a:solidFill>
              <a:latin typeface="Arial (Headings)" charset="0"/>
              <a:cs typeface="Arial (Headings)" charset="0"/>
              <a:sym typeface="+mn-ea"/>
            </a:endParaRPr>
          </a:p>
        </p:txBody>
      </p:sp>
      <p:sp>
        <p:nvSpPr>
          <p:cNvPr id="31" name="TextBox 76"/>
          <p:cNvSpPr txBox="1"/>
          <p:nvPr/>
        </p:nvSpPr>
        <p:spPr>
          <a:xfrm>
            <a:off x="5184140" y="5902960"/>
            <a:ext cx="3181773" cy="420370"/>
          </a:xfrm>
          <a:prstGeom prst="rect">
            <a:avLst/>
          </a:prstGeom>
          <a:noFill/>
        </p:spPr>
        <p:txBody>
          <a:bodyPr wrap="square" rtlCol="0">
            <a:spAutoFit/>
          </a:bodyPr>
          <a:lstStyle>
            <a:defPPr>
              <a:defRPr lang="zh-CN"/>
            </a:defPPr>
            <a:lvl1pPr algn="ctr">
              <a:defRPr>
                <a:latin typeface="Microsoft YaHei" panose="020B0503020204020204" charset="-122"/>
                <a:ea typeface="Microsoft YaHei" panose="020B0503020204020204" charset="-122"/>
              </a:defRPr>
            </a:lvl1pPr>
          </a:lstStyle>
          <a:p>
            <a:pPr algn="l" fontAlgn="base">
              <a:spcBef>
                <a:spcPct val="0"/>
              </a:spcBef>
              <a:spcAft>
                <a:spcPct val="0"/>
              </a:spcAft>
            </a:pPr>
            <a:r>
              <a:rPr lang="lv-LV" altLang="zh-CN" sz="2135" b="1" i="1" dirty="0">
                <a:solidFill>
                  <a:srgbClr val="5E988C"/>
                </a:solidFill>
                <a:latin typeface="Arial (Headings)" charset="0"/>
                <a:ea typeface="+mn-ea"/>
                <a:cs typeface="Arial (Headings)" charset="0"/>
                <a:sym typeface="+mn-lt"/>
              </a:rPr>
              <a:t>KLASISKAIS PERIODS</a:t>
            </a:r>
          </a:p>
        </p:txBody>
      </p:sp>
      <p:sp>
        <p:nvSpPr>
          <p:cNvPr id="32" name="Text Box 31"/>
          <p:cNvSpPr txBox="1"/>
          <p:nvPr/>
        </p:nvSpPr>
        <p:spPr>
          <a:xfrm>
            <a:off x="5070687" y="3631353"/>
            <a:ext cx="1661160" cy="2226310"/>
          </a:xfrm>
          <a:prstGeom prst="rect">
            <a:avLst/>
          </a:prstGeom>
          <a:noFill/>
        </p:spPr>
        <p:txBody>
          <a:bodyPr wrap="square" rtlCol="0">
            <a:spAutoFit/>
          </a:bodyPr>
          <a:lstStyle/>
          <a:p>
            <a:pPr indent="0">
              <a:buNone/>
            </a:pPr>
            <a:r>
              <a:rPr lang="lv-LV" altLang="en-US" sz="1865" b="1" i="1">
                <a:solidFill>
                  <a:schemeClr val="bg2">
                    <a:lumMod val="25000"/>
                  </a:schemeClr>
                </a:solidFill>
                <a:latin typeface="Arial (Headings)" charset="0"/>
                <a:cs typeface="Arial (Headings)" charset="0"/>
              </a:rPr>
              <a:t>Asuka</a:t>
            </a:r>
          </a:p>
          <a:p>
            <a:pPr indent="0">
              <a:buNone/>
            </a:pPr>
            <a:r>
              <a:rPr lang="lv-LV" altLang="en-US" sz="1335" i="1">
                <a:solidFill>
                  <a:schemeClr val="bg2">
                    <a:lumMod val="25000"/>
                  </a:schemeClr>
                </a:solidFill>
                <a:latin typeface="Arial (Headings)" charset="0"/>
                <a:cs typeface="Arial (Headings)" charset="0"/>
              </a:rPr>
              <a:t>538 - 710</a:t>
            </a:r>
            <a:r>
              <a:rPr lang="lv-LV" altLang="en-US" sz="1865" b="1" i="1">
                <a:solidFill>
                  <a:schemeClr val="bg2">
                    <a:lumMod val="25000"/>
                  </a:schemeClr>
                </a:solidFill>
                <a:latin typeface="Arial (Headings)" charset="0"/>
                <a:cs typeface="Arial (Headings)" charset="0"/>
              </a:rPr>
              <a:t> </a:t>
            </a:r>
          </a:p>
          <a:p>
            <a:pPr indent="0">
              <a:buNone/>
            </a:pPr>
            <a:endParaRPr lang="lv-LV" altLang="en-US" sz="1865" b="1" i="1">
              <a:solidFill>
                <a:schemeClr val="bg2">
                  <a:lumMod val="25000"/>
                </a:schemeClr>
              </a:solidFill>
              <a:latin typeface="Arial (Headings)" charset="0"/>
              <a:cs typeface="Arial (Headings)" charset="0"/>
            </a:endParaRPr>
          </a:p>
          <a:p>
            <a:pPr indent="0">
              <a:buNone/>
            </a:pPr>
            <a:r>
              <a:rPr lang="lv-LV" altLang="en-US" sz="1865" b="1" i="1">
                <a:solidFill>
                  <a:schemeClr val="bg2">
                    <a:lumMod val="25000"/>
                  </a:schemeClr>
                </a:solidFill>
                <a:latin typeface="Arial (Headings)" charset="0"/>
                <a:cs typeface="Arial (Headings)" charset="0"/>
              </a:rPr>
              <a:t>Nara</a:t>
            </a:r>
          </a:p>
          <a:p>
            <a:pPr indent="0">
              <a:buNone/>
            </a:pPr>
            <a:r>
              <a:rPr lang="lv-LV" altLang="en-US" sz="1335" i="1">
                <a:solidFill>
                  <a:schemeClr val="bg2">
                    <a:lumMod val="25000"/>
                  </a:schemeClr>
                </a:solidFill>
                <a:latin typeface="Arial (Headings)" charset="0"/>
                <a:cs typeface="Arial (Headings)" charset="0"/>
              </a:rPr>
              <a:t>710 - 794</a:t>
            </a:r>
            <a:endParaRPr lang="lv-LV" altLang="en-US" sz="1200" i="1">
              <a:solidFill>
                <a:schemeClr val="bg2">
                  <a:lumMod val="25000"/>
                </a:schemeClr>
              </a:solidFill>
              <a:latin typeface="Arial (Headings)" charset="0"/>
              <a:cs typeface="Arial (Headings)" charset="0"/>
            </a:endParaRPr>
          </a:p>
          <a:p>
            <a:pPr indent="0">
              <a:buNone/>
            </a:pPr>
            <a:endParaRPr lang="lv-LV" altLang="en-US" sz="1865" b="1" i="1">
              <a:solidFill>
                <a:schemeClr val="bg2">
                  <a:lumMod val="25000"/>
                </a:schemeClr>
              </a:solidFill>
              <a:latin typeface="Arial (Headings)" charset="0"/>
              <a:cs typeface="Arial (Headings)" charset="0"/>
            </a:endParaRPr>
          </a:p>
          <a:p>
            <a:pPr indent="0">
              <a:buNone/>
            </a:pPr>
            <a:r>
              <a:rPr lang="lv-LV" altLang="en-US" sz="1865" b="1" i="1">
                <a:solidFill>
                  <a:schemeClr val="bg2">
                    <a:lumMod val="25000"/>
                  </a:schemeClr>
                </a:solidFill>
                <a:latin typeface="Arial (Headings)" charset="0"/>
                <a:cs typeface="Arial (Headings)" charset="0"/>
              </a:rPr>
              <a:t>Heian</a:t>
            </a:r>
          </a:p>
          <a:p>
            <a:pPr indent="0">
              <a:buNone/>
            </a:pPr>
            <a:r>
              <a:rPr lang="lv-LV" altLang="en-US" sz="1335" i="1">
                <a:solidFill>
                  <a:schemeClr val="bg2">
                    <a:lumMod val="25000"/>
                  </a:schemeClr>
                </a:solidFill>
                <a:latin typeface="Arial (Headings)" charset="0"/>
                <a:cs typeface="Arial (Headings)" charset="0"/>
              </a:rPr>
              <a:t>794 - 1185</a:t>
            </a:r>
          </a:p>
        </p:txBody>
      </p:sp>
      <p:sp>
        <p:nvSpPr>
          <p:cNvPr id="33" name="Oval 12"/>
          <p:cNvSpPr/>
          <p:nvPr/>
        </p:nvSpPr>
        <p:spPr>
          <a:xfrm>
            <a:off x="7337573" y="3251860"/>
            <a:ext cx="256000" cy="192000"/>
          </a:xfrm>
          <a:prstGeom prst="triangle">
            <a:avLst/>
          </a:prstGeom>
          <a:solidFill>
            <a:srgbClr val="928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3735">
              <a:solidFill>
                <a:prstClr val="white"/>
              </a:solidFill>
              <a:cs typeface="+mn-ea"/>
              <a:sym typeface="+mn-lt"/>
            </a:endParaRPr>
          </a:p>
        </p:txBody>
      </p:sp>
      <p:cxnSp>
        <p:nvCxnSpPr>
          <p:cNvPr id="34" name="Straight Connector 33"/>
          <p:cNvCxnSpPr/>
          <p:nvPr/>
        </p:nvCxnSpPr>
        <p:spPr>
          <a:xfrm>
            <a:off x="7460827" y="920327"/>
            <a:ext cx="5080" cy="2263140"/>
          </a:xfrm>
          <a:prstGeom prst="line">
            <a:avLst/>
          </a:prstGeom>
          <a:ln w="3175">
            <a:solidFill>
              <a:srgbClr val="928599"/>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7222067" y="368300"/>
            <a:ext cx="481753" cy="481753"/>
          </a:xfrm>
          <a:prstGeom prst="ellipse">
            <a:avLst/>
          </a:prstGeom>
          <a:solidFill>
            <a:srgbClr val="928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TextBox 76"/>
          <p:cNvSpPr txBox="1"/>
          <p:nvPr/>
        </p:nvSpPr>
        <p:spPr>
          <a:xfrm>
            <a:off x="7705513" y="384387"/>
            <a:ext cx="3959013" cy="420370"/>
          </a:xfrm>
          <a:prstGeom prst="rect">
            <a:avLst/>
          </a:prstGeom>
          <a:noFill/>
        </p:spPr>
        <p:txBody>
          <a:bodyPr wrap="square" rtlCol="0">
            <a:spAutoFit/>
          </a:bodyPr>
          <a:lstStyle>
            <a:defPPr>
              <a:defRPr lang="zh-CN"/>
            </a:defPPr>
            <a:lvl1pPr algn="ctr">
              <a:defRPr>
                <a:latin typeface="Microsoft YaHei" panose="020B0503020204020204" charset="-122"/>
                <a:ea typeface="Microsoft YaHei" panose="020B0503020204020204" charset="-122"/>
              </a:defRPr>
            </a:lvl1pPr>
          </a:lstStyle>
          <a:p>
            <a:pPr algn="l" fontAlgn="base">
              <a:spcBef>
                <a:spcPct val="0"/>
              </a:spcBef>
              <a:spcAft>
                <a:spcPct val="0"/>
              </a:spcAft>
            </a:pPr>
            <a:r>
              <a:rPr lang="lv-LV" altLang="zh-CN" sz="2135" b="1" i="1" dirty="0">
                <a:solidFill>
                  <a:srgbClr val="928599"/>
                </a:solidFill>
                <a:latin typeface="Arial (Headings)" charset="0"/>
                <a:ea typeface="+mn-ea"/>
                <a:cs typeface="Arial (Headings)" charset="0"/>
                <a:sym typeface="+mn-lt"/>
              </a:rPr>
              <a:t>VIDUSLAIKU PERIODS</a:t>
            </a:r>
          </a:p>
        </p:txBody>
      </p:sp>
      <p:sp>
        <p:nvSpPr>
          <p:cNvPr id="39" name="Text Box 38"/>
          <p:cNvSpPr txBox="1"/>
          <p:nvPr/>
        </p:nvSpPr>
        <p:spPr>
          <a:xfrm>
            <a:off x="7647940" y="833120"/>
            <a:ext cx="2653453" cy="2576195"/>
          </a:xfrm>
          <a:prstGeom prst="rect">
            <a:avLst/>
          </a:prstGeom>
          <a:noFill/>
        </p:spPr>
        <p:txBody>
          <a:bodyPr wrap="square" rtlCol="0" anchor="t">
            <a:spAutoFit/>
          </a:bodyPr>
          <a:lstStyle/>
          <a:p>
            <a:pPr indent="0">
              <a:buNone/>
            </a:pPr>
            <a:r>
              <a:rPr lang="lv-LV" altLang="en-US" sz="1600" b="1" i="1">
                <a:solidFill>
                  <a:schemeClr val="bg2">
                    <a:lumMod val="25000"/>
                  </a:schemeClr>
                </a:solidFill>
                <a:latin typeface="Arial (Headings)" charset="0"/>
                <a:cs typeface="Arial (Headings)" charset="0"/>
              </a:rPr>
              <a:t>Kamakura</a:t>
            </a:r>
          </a:p>
          <a:p>
            <a:pPr indent="0">
              <a:buNone/>
            </a:pPr>
            <a:r>
              <a:rPr lang="lv-LV" altLang="en-US" sz="1335" i="1">
                <a:solidFill>
                  <a:schemeClr val="bg2">
                    <a:lumMod val="25000"/>
                  </a:schemeClr>
                </a:solidFill>
                <a:latin typeface="Arial (Headings)" charset="0"/>
                <a:cs typeface="Arial (Headings)" charset="0"/>
              </a:rPr>
              <a:t>1185 - 1333</a:t>
            </a:r>
          </a:p>
          <a:p>
            <a:pPr indent="0">
              <a:buNone/>
            </a:pPr>
            <a:endParaRPr lang="lv-LV" altLang="en-US" sz="1200" b="1" i="1">
              <a:solidFill>
                <a:schemeClr val="bg2">
                  <a:lumMod val="25000"/>
                </a:schemeClr>
              </a:solidFill>
              <a:latin typeface="Arial (Headings)" charset="0"/>
              <a:cs typeface="Arial (Headings)" charset="0"/>
            </a:endParaRPr>
          </a:p>
          <a:p>
            <a:pPr indent="0">
              <a:buNone/>
            </a:pPr>
            <a:r>
              <a:rPr lang="lv-LV" altLang="en-US" sz="1600" b="1" i="1">
                <a:solidFill>
                  <a:schemeClr val="bg2">
                    <a:lumMod val="25000"/>
                  </a:schemeClr>
                </a:solidFill>
                <a:latin typeface="Arial (Headings)" charset="0"/>
                <a:cs typeface="Arial (Headings)" charset="0"/>
              </a:rPr>
              <a:t>Kenmu atjaunošana</a:t>
            </a:r>
            <a:endParaRPr lang="lv-LV" altLang="en-US" sz="1865" b="1" i="1">
              <a:solidFill>
                <a:schemeClr val="bg2">
                  <a:lumMod val="25000"/>
                </a:schemeClr>
              </a:solidFill>
              <a:latin typeface="Arial (Headings)" charset="0"/>
              <a:cs typeface="Arial (Headings)" charset="0"/>
            </a:endParaRPr>
          </a:p>
          <a:p>
            <a:pPr indent="0">
              <a:buNone/>
            </a:pPr>
            <a:r>
              <a:rPr lang="lv-LV" altLang="en-US" sz="1335" i="1">
                <a:solidFill>
                  <a:schemeClr val="bg2">
                    <a:lumMod val="25000"/>
                  </a:schemeClr>
                </a:solidFill>
                <a:latin typeface="Arial (Headings)" charset="0"/>
                <a:cs typeface="Arial (Headings)" charset="0"/>
              </a:rPr>
              <a:t>1333-1336</a:t>
            </a:r>
          </a:p>
          <a:p>
            <a:pPr indent="0">
              <a:buNone/>
            </a:pPr>
            <a:endParaRPr lang="lv-LV" altLang="en-US" sz="1600" b="1" i="1">
              <a:solidFill>
                <a:schemeClr val="bg2">
                  <a:lumMod val="25000"/>
                </a:schemeClr>
              </a:solidFill>
              <a:latin typeface="Arial (Headings)" charset="0"/>
              <a:cs typeface="Arial (Headings)" charset="0"/>
            </a:endParaRPr>
          </a:p>
          <a:p>
            <a:pPr indent="0">
              <a:buNone/>
            </a:pPr>
            <a:r>
              <a:rPr lang="lv-LV" altLang="en-US" sz="1600" b="1" i="1">
                <a:solidFill>
                  <a:schemeClr val="bg2">
                    <a:lumMod val="25000"/>
                  </a:schemeClr>
                </a:solidFill>
                <a:latin typeface="Arial (Headings)" charset="0"/>
                <a:cs typeface="Arial (Headings)" charset="0"/>
              </a:rPr>
              <a:t>Muromači</a:t>
            </a:r>
          </a:p>
          <a:p>
            <a:pPr indent="0">
              <a:buNone/>
            </a:pPr>
            <a:r>
              <a:rPr lang="lv-LV" altLang="en-US" sz="1335" i="1">
                <a:solidFill>
                  <a:schemeClr val="bg2">
                    <a:lumMod val="25000"/>
                  </a:schemeClr>
                </a:solidFill>
                <a:latin typeface="Arial (Headings)" charset="0"/>
                <a:cs typeface="Arial (Headings)" charset="0"/>
              </a:rPr>
              <a:t>1336 - 1573</a:t>
            </a:r>
            <a:endParaRPr lang="lv-LV" altLang="en-US" sz="1600" b="1" i="1">
              <a:solidFill>
                <a:schemeClr val="bg2">
                  <a:lumMod val="25000"/>
                </a:schemeClr>
              </a:solidFill>
              <a:latin typeface="Arial (Headings)" charset="0"/>
              <a:cs typeface="Arial (Headings)" charset="0"/>
            </a:endParaRPr>
          </a:p>
          <a:p>
            <a:pPr indent="0">
              <a:buNone/>
            </a:pPr>
            <a:endParaRPr lang="lv-LV" altLang="en-US" sz="1600" b="1" i="1">
              <a:solidFill>
                <a:schemeClr val="bg2">
                  <a:lumMod val="25000"/>
                </a:schemeClr>
              </a:solidFill>
              <a:latin typeface="Arial (Headings)" charset="0"/>
              <a:cs typeface="Arial (Headings)" charset="0"/>
            </a:endParaRPr>
          </a:p>
          <a:p>
            <a:pPr indent="0">
              <a:buNone/>
            </a:pPr>
            <a:r>
              <a:rPr lang="lv-LV" altLang="en-US" sz="1600" b="1" i="1">
                <a:solidFill>
                  <a:schemeClr val="bg2">
                    <a:lumMod val="25000"/>
                  </a:schemeClr>
                </a:solidFill>
                <a:latin typeface="Arial (Headings)" charset="0"/>
                <a:cs typeface="Arial (Headings)" charset="0"/>
              </a:rPr>
              <a:t>Momojama</a:t>
            </a:r>
          </a:p>
          <a:p>
            <a:pPr indent="0">
              <a:buNone/>
            </a:pPr>
            <a:r>
              <a:rPr lang="lv-LV" altLang="en-US" sz="1335" i="1">
                <a:solidFill>
                  <a:schemeClr val="bg2">
                    <a:lumMod val="25000"/>
                  </a:schemeClr>
                </a:solidFill>
                <a:latin typeface="Arial (Headings)" charset="0"/>
                <a:cs typeface="Arial (Headings)" charset="0"/>
              </a:rPr>
              <a:t>1573 - 1603</a:t>
            </a:r>
            <a:endParaRPr lang="lv-LV" altLang="en-US" sz="1335" b="1" i="1">
              <a:solidFill>
                <a:schemeClr val="bg2">
                  <a:lumMod val="25000"/>
                </a:schemeClr>
              </a:solidFill>
              <a:latin typeface="Arial (Headings)" charset="0"/>
              <a:cs typeface="Arial (Headings)"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1909233" y="3444240"/>
            <a:ext cx="8772313" cy="2540"/>
          </a:xfrm>
          <a:prstGeom prst="line">
            <a:avLst/>
          </a:prstGeom>
          <a:ln w="12700" cap="flat">
            <a:solidFill>
              <a:schemeClr val="bg1">
                <a:lumMod val="75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56551" y="7685660"/>
            <a:ext cx="13953551" cy="0"/>
          </a:xfrm>
          <a:prstGeom prst="line">
            <a:avLst/>
          </a:prstGeom>
          <a:ln w="12700" cap="flat">
            <a:solidFill>
              <a:schemeClr val="bg1">
                <a:lumMod val="75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25884" y="7854993"/>
            <a:ext cx="13953551" cy="0"/>
          </a:xfrm>
          <a:prstGeom prst="line">
            <a:avLst/>
          </a:prstGeom>
          <a:ln w="12700" cap="flat">
            <a:solidFill>
              <a:schemeClr val="bg1">
                <a:lumMod val="75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8" name="Oval 12"/>
          <p:cNvSpPr/>
          <p:nvPr/>
        </p:nvSpPr>
        <p:spPr>
          <a:xfrm>
            <a:off x="1909593" y="3251860"/>
            <a:ext cx="256000" cy="192000"/>
          </a:xfrm>
          <a:prstGeom prst="triangle">
            <a:avLst/>
          </a:prstGeom>
          <a:solidFill>
            <a:srgbClr val="1A3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3735">
              <a:solidFill>
                <a:prstClr val="white"/>
              </a:solidFill>
              <a:cs typeface="+mn-ea"/>
              <a:sym typeface="+mn-lt"/>
            </a:endParaRPr>
          </a:p>
        </p:txBody>
      </p:sp>
      <p:cxnSp>
        <p:nvCxnSpPr>
          <p:cNvPr id="19" name="Straight Connector 18"/>
          <p:cNvCxnSpPr/>
          <p:nvPr/>
        </p:nvCxnSpPr>
        <p:spPr>
          <a:xfrm>
            <a:off x="2032847" y="1257300"/>
            <a:ext cx="7620" cy="1865207"/>
          </a:xfrm>
          <a:prstGeom prst="line">
            <a:avLst/>
          </a:prstGeom>
          <a:ln>
            <a:solidFill>
              <a:srgbClr val="1A356C"/>
            </a:solidFill>
          </a:ln>
        </p:spPr>
        <p:style>
          <a:lnRef idx="1">
            <a:schemeClr val="accent1"/>
          </a:lnRef>
          <a:fillRef idx="0">
            <a:schemeClr val="accent1"/>
          </a:fillRef>
          <a:effectRef idx="0">
            <a:schemeClr val="accent1"/>
          </a:effectRef>
          <a:fontRef idx="minor">
            <a:schemeClr val="tx1"/>
          </a:fontRef>
        </p:style>
      </p:cxnSp>
      <p:sp>
        <p:nvSpPr>
          <p:cNvPr id="22" name="Oval 12"/>
          <p:cNvSpPr/>
          <p:nvPr/>
        </p:nvSpPr>
        <p:spPr>
          <a:xfrm rot="10800000">
            <a:off x="4447053" y="3446593"/>
            <a:ext cx="256000" cy="192000"/>
          </a:xfrm>
          <a:prstGeom prst="triangle">
            <a:avLst/>
          </a:prstGeom>
          <a:solidFill>
            <a:srgbClr val="C16B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3735">
              <a:solidFill>
                <a:prstClr val="white"/>
              </a:solidFill>
              <a:cs typeface="+mn-ea"/>
              <a:sym typeface="+mn-lt"/>
            </a:endParaRPr>
          </a:p>
        </p:txBody>
      </p:sp>
      <p:cxnSp>
        <p:nvCxnSpPr>
          <p:cNvPr id="23" name="Straight Connector 22"/>
          <p:cNvCxnSpPr/>
          <p:nvPr/>
        </p:nvCxnSpPr>
        <p:spPr>
          <a:xfrm>
            <a:off x="4580467" y="3801533"/>
            <a:ext cx="27940" cy="2043853"/>
          </a:xfrm>
          <a:prstGeom prst="line">
            <a:avLst/>
          </a:prstGeom>
          <a:ln>
            <a:solidFill>
              <a:srgbClr val="C16B08"/>
            </a:solidFill>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796627" y="656167"/>
            <a:ext cx="481753" cy="481753"/>
          </a:xfrm>
          <a:prstGeom prst="ellipse">
            <a:avLst/>
          </a:prstGeom>
          <a:solidFill>
            <a:srgbClr val="1A3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4333240" y="6008793"/>
            <a:ext cx="481753" cy="481753"/>
          </a:xfrm>
          <a:prstGeom prst="ellipse">
            <a:avLst/>
          </a:prstGeom>
          <a:solidFill>
            <a:srgbClr val="C16B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9" name="TextBox 76"/>
          <p:cNvSpPr txBox="1"/>
          <p:nvPr/>
        </p:nvSpPr>
        <p:spPr>
          <a:xfrm>
            <a:off x="2278380" y="656167"/>
            <a:ext cx="2940473" cy="420370"/>
          </a:xfrm>
          <a:prstGeom prst="rect">
            <a:avLst/>
          </a:prstGeom>
          <a:noFill/>
        </p:spPr>
        <p:txBody>
          <a:bodyPr wrap="square" rtlCol="0">
            <a:spAutoFit/>
          </a:bodyPr>
          <a:lstStyle>
            <a:defPPr>
              <a:defRPr lang="zh-CN"/>
            </a:defPPr>
            <a:lvl1pPr algn="ctr">
              <a:defRPr>
                <a:latin typeface="Microsoft YaHei" panose="020B0503020204020204" charset="-122"/>
                <a:ea typeface="Microsoft YaHei" panose="020B0503020204020204" charset="-122"/>
              </a:defRPr>
            </a:lvl1pPr>
          </a:lstStyle>
          <a:p>
            <a:pPr algn="l" fontAlgn="base">
              <a:spcBef>
                <a:spcPct val="0"/>
              </a:spcBef>
              <a:spcAft>
                <a:spcPct val="0"/>
              </a:spcAft>
            </a:pPr>
            <a:r>
              <a:rPr lang="lv-LV" altLang="zh-CN" sz="2135" b="1" i="1" dirty="0">
                <a:solidFill>
                  <a:srgbClr val="1A356C"/>
                </a:solidFill>
                <a:latin typeface="Arial (Headings)" charset="0"/>
                <a:ea typeface="+mn-ea"/>
                <a:cs typeface="Arial (Headings)" charset="0"/>
                <a:sym typeface="+mn-lt"/>
              </a:rPr>
              <a:t>EDO PERIODS</a:t>
            </a:r>
          </a:p>
        </p:txBody>
      </p:sp>
      <p:sp>
        <p:nvSpPr>
          <p:cNvPr id="28" name="Text Box 27"/>
          <p:cNvSpPr txBox="1"/>
          <p:nvPr/>
        </p:nvSpPr>
        <p:spPr>
          <a:xfrm>
            <a:off x="2286847" y="1257300"/>
            <a:ext cx="2415540" cy="993775"/>
          </a:xfrm>
          <a:prstGeom prst="rect">
            <a:avLst/>
          </a:prstGeom>
          <a:noFill/>
        </p:spPr>
        <p:txBody>
          <a:bodyPr wrap="square" rtlCol="0">
            <a:spAutoFit/>
          </a:bodyPr>
          <a:lstStyle/>
          <a:p>
            <a:pPr indent="0">
              <a:buFont typeface="Arial" panose="020B0604020202020204" pitchFamily="34" charset="0"/>
              <a:buNone/>
            </a:pPr>
            <a:r>
              <a:rPr lang="lv-LV" altLang="en-US" sz="1865" b="1" i="1">
                <a:solidFill>
                  <a:schemeClr val="bg2">
                    <a:lumMod val="25000"/>
                  </a:schemeClr>
                </a:solidFill>
                <a:latin typeface="Arial (Headings)" charset="0"/>
                <a:cs typeface="Arial (Headings)" charset="0"/>
                <a:sym typeface="+mn-ea"/>
              </a:rPr>
              <a:t>Edo</a:t>
            </a:r>
          </a:p>
          <a:p>
            <a:pPr indent="0">
              <a:buFont typeface="Arial" panose="020B0604020202020204" pitchFamily="34" charset="0"/>
              <a:buNone/>
            </a:pPr>
            <a:r>
              <a:rPr lang="lv-LV" altLang="en-US" sz="1600" i="1">
                <a:solidFill>
                  <a:schemeClr val="bg2">
                    <a:lumMod val="25000"/>
                  </a:schemeClr>
                </a:solidFill>
                <a:latin typeface="Arial (Headings)" charset="0"/>
                <a:cs typeface="Arial (Headings)" charset="0"/>
                <a:sym typeface="+mn-ea"/>
              </a:rPr>
              <a:t>1603 - 1868</a:t>
            </a:r>
            <a:endParaRPr lang="lv-LV" altLang="en-US" sz="2400" b="1" i="1">
              <a:solidFill>
                <a:schemeClr val="bg2">
                  <a:lumMod val="25000"/>
                </a:schemeClr>
              </a:solidFill>
              <a:latin typeface="Arial (Headings)" charset="0"/>
              <a:cs typeface="Arial (Headings)" charset="0"/>
              <a:sym typeface="+mn-ea"/>
            </a:endParaRPr>
          </a:p>
          <a:p>
            <a:pPr indent="0">
              <a:buFont typeface="Arial" panose="020B0604020202020204" pitchFamily="34" charset="0"/>
              <a:buNone/>
            </a:pPr>
            <a:endParaRPr lang="lv-LV" altLang="en-US" sz="2400" b="1" i="1">
              <a:solidFill>
                <a:schemeClr val="bg2">
                  <a:lumMod val="25000"/>
                </a:schemeClr>
              </a:solidFill>
              <a:latin typeface="Arial (Headings)" charset="0"/>
              <a:cs typeface="Arial (Headings)" charset="0"/>
              <a:sym typeface="+mn-ea"/>
            </a:endParaRPr>
          </a:p>
        </p:txBody>
      </p:sp>
      <p:sp>
        <p:nvSpPr>
          <p:cNvPr id="31" name="TextBox 76"/>
          <p:cNvSpPr txBox="1"/>
          <p:nvPr/>
        </p:nvSpPr>
        <p:spPr>
          <a:xfrm>
            <a:off x="4814993" y="6040967"/>
            <a:ext cx="3567853" cy="420370"/>
          </a:xfrm>
          <a:prstGeom prst="rect">
            <a:avLst/>
          </a:prstGeom>
          <a:noFill/>
        </p:spPr>
        <p:txBody>
          <a:bodyPr wrap="square" rtlCol="0">
            <a:spAutoFit/>
          </a:bodyPr>
          <a:lstStyle>
            <a:defPPr>
              <a:defRPr lang="zh-CN"/>
            </a:defPPr>
            <a:lvl1pPr algn="ctr">
              <a:defRPr>
                <a:latin typeface="Microsoft YaHei" panose="020B0503020204020204" charset="-122"/>
                <a:ea typeface="Microsoft YaHei" panose="020B0503020204020204" charset="-122"/>
              </a:defRPr>
            </a:lvl1pPr>
          </a:lstStyle>
          <a:p>
            <a:pPr algn="l" fontAlgn="base">
              <a:spcBef>
                <a:spcPct val="0"/>
              </a:spcBef>
              <a:spcAft>
                <a:spcPct val="0"/>
              </a:spcAft>
            </a:pPr>
            <a:r>
              <a:rPr lang="lv-LV" altLang="zh-CN" sz="2135" b="1" i="1" dirty="0">
                <a:solidFill>
                  <a:srgbClr val="C16B08"/>
                </a:solidFill>
                <a:latin typeface="Arial (Headings)" charset="0"/>
                <a:ea typeface="+mn-ea"/>
                <a:cs typeface="Arial (Headings)" charset="0"/>
                <a:sym typeface="+mn-lt"/>
              </a:rPr>
              <a:t>PIRMS KARA PERIODS</a:t>
            </a:r>
          </a:p>
        </p:txBody>
      </p:sp>
      <p:sp>
        <p:nvSpPr>
          <p:cNvPr id="32" name="Text Box 31"/>
          <p:cNvSpPr txBox="1"/>
          <p:nvPr/>
        </p:nvSpPr>
        <p:spPr>
          <a:xfrm>
            <a:off x="4814993" y="3638973"/>
            <a:ext cx="1661160" cy="2677795"/>
          </a:xfrm>
          <a:prstGeom prst="rect">
            <a:avLst/>
          </a:prstGeom>
          <a:noFill/>
        </p:spPr>
        <p:txBody>
          <a:bodyPr wrap="square" rtlCol="0">
            <a:spAutoFit/>
          </a:bodyPr>
          <a:lstStyle/>
          <a:p>
            <a:pPr indent="0">
              <a:buNone/>
            </a:pPr>
            <a:r>
              <a:rPr lang="lv-LV" altLang="en-US" sz="1865" b="1" i="1">
                <a:solidFill>
                  <a:schemeClr val="bg2">
                    <a:lumMod val="25000"/>
                  </a:schemeClr>
                </a:solidFill>
                <a:latin typeface="Arial (Headings)" charset="0"/>
                <a:cs typeface="Arial (Headings)" charset="0"/>
              </a:rPr>
              <a:t>Meidži</a:t>
            </a:r>
          </a:p>
          <a:p>
            <a:pPr indent="0">
              <a:buNone/>
            </a:pPr>
            <a:r>
              <a:rPr lang="lv-LV" altLang="en-US" sz="1600" i="1">
                <a:solidFill>
                  <a:schemeClr val="bg2">
                    <a:lumMod val="25000"/>
                  </a:schemeClr>
                </a:solidFill>
                <a:latin typeface="Arial (Headings)" charset="0"/>
                <a:cs typeface="Arial (Headings)" charset="0"/>
              </a:rPr>
              <a:t>1868 - 1912</a:t>
            </a:r>
          </a:p>
          <a:p>
            <a:pPr indent="0">
              <a:buNone/>
            </a:pPr>
            <a:endParaRPr lang="lv-LV" altLang="en-US" sz="1865" b="1" i="1">
              <a:solidFill>
                <a:schemeClr val="bg2">
                  <a:lumMod val="25000"/>
                </a:schemeClr>
              </a:solidFill>
              <a:latin typeface="Arial (Headings)" charset="0"/>
              <a:cs typeface="Arial (Headings)" charset="0"/>
            </a:endParaRPr>
          </a:p>
          <a:p>
            <a:pPr indent="0">
              <a:buNone/>
            </a:pPr>
            <a:r>
              <a:rPr lang="lv-LV" altLang="en-US" sz="1865" b="1" i="1">
                <a:solidFill>
                  <a:schemeClr val="bg2">
                    <a:lumMod val="25000"/>
                  </a:schemeClr>
                </a:solidFill>
                <a:latin typeface="Arial (Headings)" charset="0"/>
                <a:cs typeface="Arial (Headings)" charset="0"/>
              </a:rPr>
              <a:t>Taišo</a:t>
            </a:r>
          </a:p>
          <a:p>
            <a:pPr indent="0">
              <a:buNone/>
            </a:pPr>
            <a:r>
              <a:rPr lang="lv-LV" altLang="en-US" sz="1600" i="1">
                <a:solidFill>
                  <a:schemeClr val="bg2">
                    <a:lumMod val="25000"/>
                  </a:schemeClr>
                </a:solidFill>
                <a:latin typeface="Arial (Headings)" charset="0"/>
                <a:cs typeface="Arial (Headings)" charset="0"/>
              </a:rPr>
              <a:t>1952 - 1989</a:t>
            </a:r>
          </a:p>
          <a:p>
            <a:pPr indent="0">
              <a:buNone/>
            </a:pPr>
            <a:endParaRPr lang="lv-LV" altLang="en-US" sz="1865" b="1" i="1">
              <a:solidFill>
                <a:schemeClr val="bg2">
                  <a:lumMod val="25000"/>
                </a:schemeClr>
              </a:solidFill>
              <a:latin typeface="Arial (Headings)" charset="0"/>
              <a:cs typeface="Arial (Headings)" charset="0"/>
            </a:endParaRPr>
          </a:p>
          <a:p>
            <a:pPr indent="0">
              <a:buNone/>
            </a:pPr>
            <a:r>
              <a:rPr lang="lv-LV" altLang="en-US" sz="1865" b="1" i="1">
                <a:solidFill>
                  <a:schemeClr val="bg2">
                    <a:lumMod val="25000"/>
                  </a:schemeClr>
                </a:solidFill>
                <a:latin typeface="Arial (Headings)" charset="0"/>
                <a:cs typeface="Arial (Headings)" charset="0"/>
              </a:rPr>
              <a:t>Šova</a:t>
            </a:r>
          </a:p>
          <a:p>
            <a:pPr indent="0">
              <a:buNone/>
            </a:pPr>
            <a:r>
              <a:rPr lang="lv-LV" altLang="en-US" sz="1600" i="1">
                <a:solidFill>
                  <a:schemeClr val="bg2">
                    <a:lumMod val="25000"/>
                  </a:schemeClr>
                </a:solidFill>
                <a:latin typeface="Arial (Headings)" charset="0"/>
                <a:cs typeface="Arial (Headings)" charset="0"/>
              </a:rPr>
              <a:t>1926 - 1945</a:t>
            </a:r>
            <a:endParaRPr lang="lv-LV" altLang="en-US" sz="1865" b="1" i="1">
              <a:solidFill>
                <a:schemeClr val="bg2">
                  <a:lumMod val="25000"/>
                </a:schemeClr>
              </a:solidFill>
              <a:latin typeface="Arial (Headings)" charset="0"/>
              <a:cs typeface="Arial (Headings)" charset="0"/>
            </a:endParaRPr>
          </a:p>
          <a:p>
            <a:pPr indent="0">
              <a:buNone/>
            </a:pPr>
            <a:endParaRPr lang="lv-LV" altLang="en-US" sz="1335" i="1">
              <a:solidFill>
                <a:schemeClr val="bg2">
                  <a:lumMod val="25000"/>
                </a:schemeClr>
              </a:solidFill>
              <a:latin typeface="Arial (Headings)" charset="0"/>
              <a:cs typeface="Arial (Headings)" charset="0"/>
            </a:endParaRPr>
          </a:p>
          <a:p>
            <a:pPr indent="0">
              <a:buNone/>
            </a:pPr>
            <a:endParaRPr lang="lv-LV" altLang="en-US" sz="1335" i="1">
              <a:solidFill>
                <a:schemeClr val="bg2">
                  <a:lumMod val="25000"/>
                </a:schemeClr>
              </a:solidFill>
              <a:latin typeface="Arial (Headings)" charset="0"/>
              <a:cs typeface="Arial (Headings)" charset="0"/>
            </a:endParaRPr>
          </a:p>
        </p:txBody>
      </p:sp>
      <p:sp>
        <p:nvSpPr>
          <p:cNvPr id="33" name="Oval 12"/>
          <p:cNvSpPr/>
          <p:nvPr/>
        </p:nvSpPr>
        <p:spPr>
          <a:xfrm>
            <a:off x="7337573" y="3251860"/>
            <a:ext cx="256000" cy="192000"/>
          </a:xfrm>
          <a:prstGeom prst="triangle">
            <a:avLst/>
          </a:prstGeom>
          <a:solidFill>
            <a:srgbClr val="1149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3735">
              <a:solidFill>
                <a:prstClr val="white"/>
              </a:solidFill>
              <a:cs typeface="+mn-ea"/>
              <a:sym typeface="+mn-lt"/>
            </a:endParaRPr>
          </a:p>
        </p:txBody>
      </p:sp>
      <p:cxnSp>
        <p:nvCxnSpPr>
          <p:cNvPr id="34" name="Straight Connector 33"/>
          <p:cNvCxnSpPr/>
          <p:nvPr/>
        </p:nvCxnSpPr>
        <p:spPr>
          <a:xfrm flipH="1">
            <a:off x="7457017" y="879898"/>
            <a:ext cx="16933" cy="2315633"/>
          </a:xfrm>
          <a:prstGeom prst="line">
            <a:avLst/>
          </a:prstGeom>
          <a:ln w="3175">
            <a:solidFill>
              <a:srgbClr val="11494A"/>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7224607" y="174413"/>
            <a:ext cx="481753" cy="481753"/>
          </a:xfrm>
          <a:prstGeom prst="ellipse">
            <a:avLst/>
          </a:prstGeom>
          <a:solidFill>
            <a:srgbClr val="1149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TextBox 76"/>
          <p:cNvSpPr txBox="1"/>
          <p:nvPr/>
        </p:nvSpPr>
        <p:spPr>
          <a:xfrm>
            <a:off x="7705513" y="190500"/>
            <a:ext cx="3224953" cy="420370"/>
          </a:xfrm>
          <a:prstGeom prst="rect">
            <a:avLst/>
          </a:prstGeom>
          <a:noFill/>
        </p:spPr>
        <p:txBody>
          <a:bodyPr wrap="square" rtlCol="0">
            <a:spAutoFit/>
          </a:bodyPr>
          <a:lstStyle>
            <a:defPPr>
              <a:defRPr lang="zh-CN"/>
            </a:defPPr>
            <a:lvl1pPr algn="ctr">
              <a:defRPr>
                <a:latin typeface="Microsoft YaHei" panose="020B0503020204020204" charset="-122"/>
                <a:ea typeface="Microsoft YaHei" panose="020B0503020204020204" charset="-122"/>
              </a:defRPr>
            </a:lvl1pPr>
          </a:lstStyle>
          <a:p>
            <a:pPr algn="l" fontAlgn="base">
              <a:spcBef>
                <a:spcPct val="0"/>
              </a:spcBef>
              <a:spcAft>
                <a:spcPct val="0"/>
              </a:spcAft>
            </a:pPr>
            <a:r>
              <a:rPr lang="lv-LV" altLang="zh-CN" sz="2135" b="1" i="1" dirty="0">
                <a:solidFill>
                  <a:srgbClr val="11494A"/>
                </a:solidFill>
                <a:latin typeface="Arial (Headings)" charset="0"/>
                <a:ea typeface="+mn-ea"/>
                <a:cs typeface="Arial (Headings)" charset="0"/>
                <a:sym typeface="+mn-lt"/>
              </a:rPr>
              <a:t>MŪSDIENU PERIODS</a:t>
            </a:r>
          </a:p>
        </p:txBody>
      </p:sp>
      <p:sp>
        <p:nvSpPr>
          <p:cNvPr id="39" name="Text Box 38"/>
          <p:cNvSpPr txBox="1"/>
          <p:nvPr/>
        </p:nvSpPr>
        <p:spPr>
          <a:xfrm>
            <a:off x="7705513" y="657860"/>
            <a:ext cx="2653453" cy="2760345"/>
          </a:xfrm>
          <a:prstGeom prst="rect">
            <a:avLst/>
          </a:prstGeom>
          <a:noFill/>
        </p:spPr>
        <p:txBody>
          <a:bodyPr wrap="square" rtlCol="0" anchor="t">
            <a:spAutoFit/>
          </a:bodyPr>
          <a:lstStyle/>
          <a:p>
            <a:pPr indent="0">
              <a:buNone/>
            </a:pPr>
            <a:r>
              <a:rPr lang="lv-LV" altLang="en-US" sz="1600" b="1" i="1">
                <a:solidFill>
                  <a:schemeClr val="bg2">
                    <a:lumMod val="25000"/>
                  </a:schemeClr>
                </a:solidFill>
                <a:latin typeface="Arial (Headings)" charset="0"/>
                <a:cs typeface="Arial (Headings)" charset="0"/>
              </a:rPr>
              <a:t>Okupācijas laiks</a:t>
            </a:r>
            <a:endParaRPr lang="lv-LV" altLang="en-US" sz="1865" b="1" i="1">
              <a:solidFill>
                <a:schemeClr val="bg2">
                  <a:lumMod val="25000"/>
                </a:schemeClr>
              </a:solidFill>
              <a:latin typeface="Arial (Headings)" charset="0"/>
              <a:cs typeface="Arial (Headings)" charset="0"/>
            </a:endParaRPr>
          </a:p>
          <a:p>
            <a:pPr indent="0">
              <a:buNone/>
            </a:pPr>
            <a:r>
              <a:rPr lang="lv-LV" altLang="en-US" sz="1335" i="1">
                <a:solidFill>
                  <a:schemeClr val="bg2">
                    <a:lumMod val="25000"/>
                  </a:schemeClr>
                </a:solidFill>
                <a:latin typeface="Arial (Headings)" charset="0"/>
                <a:cs typeface="Arial (Headings)" charset="0"/>
              </a:rPr>
              <a:t>1945 - 1952</a:t>
            </a:r>
            <a:endParaRPr lang="lv-LV" altLang="en-US" sz="1865" b="1" i="1">
              <a:solidFill>
                <a:schemeClr val="bg2">
                  <a:lumMod val="25000"/>
                </a:schemeClr>
              </a:solidFill>
              <a:latin typeface="Arial (Headings)" charset="0"/>
              <a:cs typeface="Arial (Headings)" charset="0"/>
            </a:endParaRPr>
          </a:p>
          <a:p>
            <a:pPr indent="0">
              <a:buNone/>
            </a:pPr>
            <a:endParaRPr lang="lv-LV" altLang="en-US" sz="1865" b="1" i="1">
              <a:solidFill>
                <a:schemeClr val="bg2">
                  <a:lumMod val="25000"/>
                </a:schemeClr>
              </a:solidFill>
              <a:latin typeface="Arial (Headings)" charset="0"/>
              <a:cs typeface="Arial (Headings)" charset="0"/>
            </a:endParaRPr>
          </a:p>
          <a:p>
            <a:pPr indent="0">
              <a:buNone/>
            </a:pPr>
            <a:r>
              <a:rPr lang="lv-LV" altLang="en-US" sz="1600" b="1" i="1">
                <a:solidFill>
                  <a:schemeClr val="bg2">
                    <a:lumMod val="25000"/>
                  </a:schemeClr>
                </a:solidFill>
                <a:latin typeface="Arial (Headings)" charset="0"/>
                <a:cs typeface="Arial (Headings)" charset="0"/>
              </a:rPr>
              <a:t>Pēc okupācijas laiks</a:t>
            </a:r>
            <a:endParaRPr lang="lv-LV" altLang="en-US" sz="1865" b="1" i="1">
              <a:solidFill>
                <a:schemeClr val="bg2">
                  <a:lumMod val="25000"/>
                </a:schemeClr>
              </a:solidFill>
              <a:latin typeface="Arial (Headings)" charset="0"/>
              <a:cs typeface="Arial (Headings)" charset="0"/>
            </a:endParaRPr>
          </a:p>
          <a:p>
            <a:pPr indent="0">
              <a:buNone/>
            </a:pPr>
            <a:r>
              <a:rPr lang="lv-LV" altLang="en-US" sz="1335" i="1">
                <a:solidFill>
                  <a:schemeClr val="bg2">
                    <a:lumMod val="25000"/>
                  </a:schemeClr>
                </a:solidFill>
                <a:latin typeface="Arial (Headings)" charset="0"/>
                <a:cs typeface="Arial (Headings)" charset="0"/>
              </a:rPr>
              <a:t>1952 - 1989 </a:t>
            </a:r>
            <a:endParaRPr lang="lv-LV" altLang="en-US" sz="1865" b="1" i="1">
              <a:solidFill>
                <a:schemeClr val="bg2">
                  <a:lumMod val="25000"/>
                </a:schemeClr>
              </a:solidFill>
              <a:latin typeface="Arial (Headings)" charset="0"/>
              <a:cs typeface="Arial (Headings)" charset="0"/>
            </a:endParaRPr>
          </a:p>
          <a:p>
            <a:pPr indent="0">
              <a:buNone/>
            </a:pPr>
            <a:endParaRPr lang="lv-LV" altLang="en-US" sz="1865" b="1" i="1">
              <a:solidFill>
                <a:schemeClr val="bg2">
                  <a:lumMod val="25000"/>
                </a:schemeClr>
              </a:solidFill>
              <a:latin typeface="Arial (Headings)" charset="0"/>
              <a:cs typeface="Arial (Headings)" charset="0"/>
            </a:endParaRPr>
          </a:p>
          <a:p>
            <a:pPr indent="0">
              <a:buNone/>
            </a:pPr>
            <a:r>
              <a:rPr lang="lv-LV" altLang="en-US" sz="1600" b="1" i="1">
                <a:solidFill>
                  <a:schemeClr val="bg2">
                    <a:lumMod val="25000"/>
                  </a:schemeClr>
                </a:solidFill>
                <a:latin typeface="Arial (Headings)" charset="0"/>
                <a:cs typeface="Arial (Headings)" charset="0"/>
              </a:rPr>
              <a:t>Heisei</a:t>
            </a:r>
            <a:endParaRPr lang="lv-LV" altLang="en-US" sz="1865" b="1" i="1">
              <a:solidFill>
                <a:schemeClr val="bg2">
                  <a:lumMod val="25000"/>
                </a:schemeClr>
              </a:solidFill>
              <a:latin typeface="Arial (Headings)" charset="0"/>
              <a:cs typeface="Arial (Headings)" charset="0"/>
            </a:endParaRPr>
          </a:p>
          <a:p>
            <a:pPr indent="0">
              <a:buNone/>
            </a:pPr>
            <a:r>
              <a:rPr lang="lv-LV" altLang="en-US" sz="1335" i="1">
                <a:solidFill>
                  <a:schemeClr val="bg2">
                    <a:lumMod val="25000"/>
                  </a:schemeClr>
                </a:solidFill>
                <a:latin typeface="Arial (Headings)" charset="0"/>
                <a:cs typeface="Arial (Headings)" charset="0"/>
              </a:rPr>
              <a:t>1989 - 2019</a:t>
            </a:r>
            <a:r>
              <a:rPr lang="lv-LV" altLang="en-US" sz="1600" b="1" i="1">
                <a:solidFill>
                  <a:schemeClr val="bg2">
                    <a:lumMod val="25000"/>
                  </a:schemeClr>
                </a:solidFill>
                <a:latin typeface="Arial (Headings)" charset="0"/>
                <a:cs typeface="Arial (Headings)" charset="0"/>
              </a:rPr>
              <a:t> </a:t>
            </a:r>
            <a:endParaRPr lang="lv-LV" altLang="en-US" sz="1865" b="1" i="1">
              <a:solidFill>
                <a:schemeClr val="bg2">
                  <a:lumMod val="25000"/>
                </a:schemeClr>
              </a:solidFill>
              <a:latin typeface="Arial (Headings)" charset="0"/>
              <a:cs typeface="Arial (Headings)" charset="0"/>
            </a:endParaRPr>
          </a:p>
          <a:p>
            <a:pPr indent="0">
              <a:buNone/>
            </a:pPr>
            <a:endParaRPr lang="lv-LV" altLang="en-US" sz="1600" b="1" i="1">
              <a:solidFill>
                <a:schemeClr val="bg2">
                  <a:lumMod val="25000"/>
                </a:schemeClr>
              </a:solidFill>
              <a:latin typeface="Arial (Headings)" charset="0"/>
              <a:cs typeface="Arial (Headings)" charset="0"/>
            </a:endParaRPr>
          </a:p>
          <a:p>
            <a:pPr indent="0">
              <a:buNone/>
            </a:pPr>
            <a:r>
              <a:rPr lang="lv-LV" altLang="en-US" sz="1600" b="1" i="1">
                <a:solidFill>
                  <a:schemeClr val="bg2">
                    <a:lumMod val="25000"/>
                  </a:schemeClr>
                </a:solidFill>
                <a:latin typeface="Arial (Headings)" charset="0"/>
                <a:cs typeface="Arial (Headings)" charset="0"/>
              </a:rPr>
              <a:t>Reiva</a:t>
            </a:r>
            <a:endParaRPr lang="lv-LV" altLang="en-US" sz="1335" b="1" i="1">
              <a:solidFill>
                <a:schemeClr val="bg2">
                  <a:lumMod val="25000"/>
                </a:schemeClr>
              </a:solidFill>
              <a:latin typeface="Arial (Headings)" charset="0"/>
              <a:cs typeface="Arial (Headings)" charset="0"/>
            </a:endParaRPr>
          </a:p>
          <a:p>
            <a:pPr indent="0">
              <a:buNone/>
            </a:pPr>
            <a:r>
              <a:rPr lang="lv-LV" altLang="en-US" sz="1335" i="1">
                <a:solidFill>
                  <a:schemeClr val="bg2">
                    <a:lumMod val="25000"/>
                  </a:schemeClr>
                </a:solidFill>
                <a:latin typeface="Arial (Headings)" charset="0"/>
                <a:cs typeface="Arial (Headings)" charset="0"/>
              </a:rPr>
              <a:t>2020 -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p:cNvCxnSpPr/>
          <p:nvPr/>
        </p:nvCxnSpPr>
        <p:spPr>
          <a:xfrm>
            <a:off x="2223347" y="3403600"/>
            <a:ext cx="9502140" cy="7620"/>
          </a:xfrm>
          <a:prstGeom prst="straightConnector1">
            <a:avLst/>
          </a:prstGeom>
          <a:ln w="2222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文本框 9"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354899" y="349111"/>
            <a:ext cx="5434852" cy="378460"/>
          </a:xfrm>
          <a:prstGeom prst="rect">
            <a:avLst/>
          </a:prstGeom>
          <a:noFill/>
        </p:spPr>
        <p:txBody>
          <a:bodyPr wrap="square" rtlCol="0">
            <a:spAutoFit/>
          </a:bodyPr>
          <a:lstStyle/>
          <a:p>
            <a:pPr algn="ctr"/>
            <a:r>
              <a:rPr lang="lv-LV" altLang="en-GB" sz="1865" i="1" dirty="0" smtClean="0">
                <a:solidFill>
                  <a:schemeClr val="tx1"/>
                </a:solidFill>
                <a:latin typeface="+mj-lt"/>
                <a:ea typeface="+mj-ea"/>
              </a:rPr>
              <a:t>Valdnieču un imperatoru valdīšanas laiks</a:t>
            </a:r>
          </a:p>
        </p:txBody>
      </p:sp>
      <p:sp>
        <p:nvSpPr>
          <p:cNvPr id="27" name="Oval 12"/>
          <p:cNvSpPr>
            <a:spLocks noChangeArrowheads="1"/>
          </p:cNvSpPr>
          <p:nvPr/>
        </p:nvSpPr>
        <p:spPr bwMode="auto">
          <a:xfrm>
            <a:off x="928859" y="2759280"/>
            <a:ext cx="1294415" cy="1296844"/>
          </a:xfrm>
          <a:prstGeom prst="ellipse">
            <a:avLst/>
          </a:prstGeom>
          <a:solidFill>
            <a:srgbClr val="153A2E"/>
          </a:solidFill>
          <a:ln w="20701">
            <a:noFill/>
            <a:round/>
          </a:ln>
        </p:spPr>
        <p:txBody>
          <a:bodyPr/>
          <a:lstStyle/>
          <a:p>
            <a:endParaRPr lang="zh-CN" altLang="en-US" sz="3200"/>
          </a:p>
        </p:txBody>
      </p:sp>
      <p:sp>
        <p:nvSpPr>
          <p:cNvPr id="29" name="Line 15"/>
          <p:cNvSpPr>
            <a:spLocks noChangeShapeType="1"/>
          </p:cNvSpPr>
          <p:nvPr/>
        </p:nvSpPr>
        <p:spPr bwMode="auto">
          <a:xfrm flipV="1">
            <a:off x="1576397" y="248228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0" name="Oval 16"/>
          <p:cNvSpPr>
            <a:spLocks noChangeArrowheads="1"/>
          </p:cNvSpPr>
          <p:nvPr/>
        </p:nvSpPr>
        <p:spPr bwMode="auto">
          <a:xfrm>
            <a:off x="2599476" y="2780447"/>
            <a:ext cx="1294415" cy="1296844"/>
          </a:xfrm>
          <a:prstGeom prst="ellipse">
            <a:avLst/>
          </a:prstGeom>
          <a:solidFill>
            <a:srgbClr val="153A2E"/>
          </a:solidFill>
          <a:ln w="20701">
            <a:noFill/>
            <a:round/>
          </a:ln>
        </p:spPr>
        <p:txBody>
          <a:bodyPr/>
          <a:lstStyle/>
          <a:p>
            <a:endParaRPr lang="zh-CN" altLang="en-US" sz="3200"/>
          </a:p>
        </p:txBody>
      </p:sp>
      <p:sp>
        <p:nvSpPr>
          <p:cNvPr id="32" name="Oval 20"/>
          <p:cNvSpPr>
            <a:spLocks noChangeArrowheads="1"/>
          </p:cNvSpPr>
          <p:nvPr/>
        </p:nvSpPr>
        <p:spPr bwMode="auto">
          <a:xfrm>
            <a:off x="4412843" y="2761820"/>
            <a:ext cx="1296443" cy="1296844"/>
          </a:xfrm>
          <a:prstGeom prst="ellipse">
            <a:avLst/>
          </a:prstGeom>
          <a:solidFill>
            <a:srgbClr val="153A2E"/>
          </a:solidFill>
          <a:ln w="20701">
            <a:noFill/>
            <a:round/>
          </a:ln>
        </p:spPr>
        <p:txBody>
          <a:bodyPr/>
          <a:lstStyle/>
          <a:p>
            <a:endParaRPr lang="zh-CN" altLang="en-US" sz="3200"/>
          </a:p>
        </p:txBody>
      </p:sp>
      <p:sp>
        <p:nvSpPr>
          <p:cNvPr id="34" name="Line 23"/>
          <p:cNvSpPr>
            <a:spLocks noChangeShapeType="1"/>
          </p:cNvSpPr>
          <p:nvPr/>
        </p:nvSpPr>
        <p:spPr bwMode="auto">
          <a:xfrm flipV="1">
            <a:off x="5060385" y="248228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5" name="Oval 24"/>
          <p:cNvSpPr>
            <a:spLocks noChangeArrowheads="1"/>
          </p:cNvSpPr>
          <p:nvPr/>
        </p:nvSpPr>
        <p:spPr bwMode="auto">
          <a:xfrm>
            <a:off x="6228575" y="2761143"/>
            <a:ext cx="1292387" cy="1296844"/>
          </a:xfrm>
          <a:prstGeom prst="ellipse">
            <a:avLst/>
          </a:prstGeom>
          <a:solidFill>
            <a:srgbClr val="153A2E"/>
          </a:solidFill>
          <a:ln w="20638">
            <a:noFill/>
            <a:round/>
          </a:ln>
        </p:spPr>
        <p:txBody>
          <a:bodyPr/>
          <a:lstStyle/>
          <a:p>
            <a:endParaRPr lang="zh-CN" altLang="en-US" sz="3200"/>
          </a:p>
        </p:txBody>
      </p:sp>
      <p:sp>
        <p:nvSpPr>
          <p:cNvPr id="69" name="矩形 68"/>
          <p:cNvSpPr/>
          <p:nvPr/>
        </p:nvSpPr>
        <p:spPr>
          <a:xfrm>
            <a:off x="55744" y="3182375"/>
            <a:ext cx="3039972" cy="420370"/>
          </a:xfrm>
          <a:prstGeom prst="rect">
            <a:avLst/>
          </a:prstGeom>
        </p:spPr>
        <p:txBody>
          <a:bodyPr wrap="square">
            <a:spAutoFit/>
          </a:bodyPr>
          <a:lstStyle/>
          <a:p>
            <a:pPr algn="ctr"/>
            <a:r>
              <a:rPr lang="lv-LV" altLang="en-US" sz="2135" b="1">
                <a:solidFill>
                  <a:schemeClr val="bg1"/>
                </a:solidFill>
                <a:latin typeface="+mj-lt"/>
                <a:ea typeface="+mj-ea"/>
                <a:sym typeface="+mn-lt"/>
              </a:rPr>
              <a:t>Himiko</a:t>
            </a:r>
          </a:p>
        </p:txBody>
      </p:sp>
      <p:sp>
        <p:nvSpPr>
          <p:cNvPr id="70" name="矩形 69"/>
          <p:cNvSpPr/>
          <p:nvPr/>
        </p:nvSpPr>
        <p:spPr>
          <a:xfrm>
            <a:off x="811107" y="1910080"/>
            <a:ext cx="1530773" cy="522605"/>
          </a:xfrm>
          <a:prstGeom prst="rect">
            <a:avLst/>
          </a:prstGeom>
        </p:spPr>
        <p:txBody>
          <a:bodyPr wrap="square">
            <a:spAutoFit/>
          </a:bodyPr>
          <a:lstStyle/>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189 - 248</a:t>
            </a:r>
          </a:p>
        </p:txBody>
      </p:sp>
      <p:sp>
        <p:nvSpPr>
          <p:cNvPr id="73" name="矩形 72"/>
          <p:cNvSpPr/>
          <p:nvPr/>
        </p:nvSpPr>
        <p:spPr>
          <a:xfrm>
            <a:off x="3540401" y="3204781"/>
            <a:ext cx="3039972" cy="420370"/>
          </a:xfrm>
          <a:prstGeom prst="rect">
            <a:avLst/>
          </a:prstGeom>
        </p:spPr>
        <p:txBody>
          <a:bodyPr wrap="square">
            <a:spAutoFit/>
          </a:bodyPr>
          <a:lstStyle/>
          <a:p>
            <a:pPr algn="ctr"/>
            <a:r>
              <a:rPr lang="lv-LV" altLang="en-US" sz="2135" b="1">
                <a:solidFill>
                  <a:schemeClr val="bg1"/>
                </a:solidFill>
                <a:latin typeface="+mj-lt"/>
                <a:ea typeface="+mj-ea"/>
                <a:sym typeface="+mn-lt"/>
              </a:rPr>
              <a:t>Suiko</a:t>
            </a:r>
          </a:p>
        </p:txBody>
      </p:sp>
      <p:sp>
        <p:nvSpPr>
          <p:cNvPr id="2" name="Line 15"/>
          <p:cNvSpPr>
            <a:spLocks noChangeShapeType="1"/>
          </p:cNvSpPr>
          <p:nvPr/>
        </p:nvSpPr>
        <p:spPr bwMode="auto">
          <a:xfrm rot="10800000" flipV="1">
            <a:off x="3165591" y="405708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 name="矩形 68"/>
          <p:cNvSpPr/>
          <p:nvPr/>
        </p:nvSpPr>
        <p:spPr>
          <a:xfrm>
            <a:off x="2501053" y="3203787"/>
            <a:ext cx="1490980" cy="420370"/>
          </a:xfrm>
          <a:prstGeom prst="rect">
            <a:avLst/>
          </a:prstGeom>
        </p:spPr>
        <p:txBody>
          <a:bodyPr wrap="square">
            <a:spAutoFit/>
          </a:bodyPr>
          <a:lstStyle/>
          <a:p>
            <a:pPr algn="ctr"/>
            <a:r>
              <a:rPr lang="lv-LV" altLang="en-US" sz="2135" b="1" dirty="0" err="1" smtClean="0">
                <a:solidFill>
                  <a:schemeClr val="bg1"/>
                </a:solidFill>
                <a:latin typeface="+mj-lt"/>
                <a:ea typeface="+mj-ea"/>
                <a:sym typeface="+mn-lt"/>
              </a:rPr>
              <a:t>Džingū</a:t>
            </a:r>
            <a:endParaRPr lang="lv-LV" altLang="en-US" sz="2135" b="1" dirty="0">
              <a:solidFill>
                <a:schemeClr val="bg1"/>
              </a:solidFill>
              <a:latin typeface="+mj-lt"/>
              <a:ea typeface="+mj-ea"/>
              <a:sym typeface="+mn-lt"/>
            </a:endParaRPr>
          </a:p>
        </p:txBody>
      </p:sp>
      <p:sp>
        <p:nvSpPr>
          <p:cNvPr id="4" name="矩形 69"/>
          <p:cNvSpPr/>
          <p:nvPr/>
        </p:nvSpPr>
        <p:spPr>
          <a:xfrm>
            <a:off x="2341880" y="4428067"/>
            <a:ext cx="1530773" cy="522605"/>
          </a:xfrm>
          <a:prstGeom prst="rect">
            <a:avLst/>
          </a:prstGeom>
        </p:spPr>
        <p:txBody>
          <a:bodyPr wrap="square">
            <a:spAutoFit/>
          </a:bodyPr>
          <a:lstStyle/>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201 - 269</a:t>
            </a:r>
          </a:p>
        </p:txBody>
      </p:sp>
      <p:sp>
        <p:nvSpPr>
          <p:cNvPr id="5" name="矩形 69"/>
          <p:cNvSpPr/>
          <p:nvPr/>
        </p:nvSpPr>
        <p:spPr>
          <a:xfrm>
            <a:off x="4295987" y="1910080"/>
            <a:ext cx="1530773" cy="522605"/>
          </a:xfrm>
          <a:prstGeom prst="rect">
            <a:avLst/>
          </a:prstGeom>
        </p:spPr>
        <p:txBody>
          <a:bodyPr wrap="square">
            <a:spAutoFit/>
          </a:bodyPr>
          <a:lstStyle/>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593 - 628</a:t>
            </a:r>
          </a:p>
        </p:txBody>
      </p:sp>
      <p:sp>
        <p:nvSpPr>
          <p:cNvPr id="6" name="Line 15"/>
          <p:cNvSpPr>
            <a:spLocks noChangeShapeType="1"/>
          </p:cNvSpPr>
          <p:nvPr/>
        </p:nvSpPr>
        <p:spPr bwMode="auto">
          <a:xfrm rot="10800000" flipV="1">
            <a:off x="6875684" y="405708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8" name="矩形 68"/>
          <p:cNvSpPr/>
          <p:nvPr/>
        </p:nvSpPr>
        <p:spPr>
          <a:xfrm>
            <a:off x="5848773" y="3059853"/>
            <a:ext cx="2053167" cy="665480"/>
          </a:xfrm>
          <a:prstGeom prst="rect">
            <a:avLst/>
          </a:prstGeom>
        </p:spPr>
        <p:txBody>
          <a:bodyPr wrap="square">
            <a:spAutoFit/>
          </a:bodyPr>
          <a:lstStyle/>
          <a:p>
            <a:pPr algn="ctr"/>
            <a:r>
              <a:rPr lang="lv-LV" altLang="en-US" sz="1865" b="1" dirty="0" err="1" smtClean="0">
                <a:solidFill>
                  <a:schemeClr val="bg1"/>
                </a:solidFill>
                <a:latin typeface="+mj-lt"/>
                <a:ea typeface="+mj-ea"/>
                <a:sym typeface="+mn-lt"/>
              </a:rPr>
              <a:t>Kogjoku</a:t>
            </a:r>
            <a:endParaRPr lang="lv-LV" altLang="en-US" sz="1865" b="1" dirty="0" smtClean="0">
              <a:solidFill>
                <a:schemeClr val="bg1"/>
              </a:solidFill>
              <a:latin typeface="+mj-lt"/>
              <a:ea typeface="+mj-ea"/>
              <a:sym typeface="+mn-lt"/>
            </a:endParaRPr>
          </a:p>
          <a:p>
            <a:pPr algn="ctr"/>
            <a:r>
              <a:rPr lang="lv-LV" altLang="en-US" sz="1865" b="1" dirty="0" smtClean="0">
                <a:solidFill>
                  <a:schemeClr val="bg1"/>
                </a:solidFill>
                <a:latin typeface="+mj-lt"/>
                <a:ea typeface="+mj-ea"/>
                <a:sym typeface="+mn-lt"/>
              </a:rPr>
              <a:t>Saimei</a:t>
            </a:r>
            <a:endParaRPr lang="lv-LV" altLang="en-US" sz="1865" b="1" dirty="0">
              <a:solidFill>
                <a:schemeClr val="bg1"/>
              </a:solidFill>
              <a:latin typeface="+mj-lt"/>
              <a:ea typeface="+mj-ea"/>
              <a:sym typeface="+mn-lt"/>
            </a:endParaRPr>
          </a:p>
        </p:txBody>
      </p:sp>
      <p:sp>
        <p:nvSpPr>
          <p:cNvPr id="9" name="Oval 16"/>
          <p:cNvSpPr>
            <a:spLocks noChangeArrowheads="1"/>
          </p:cNvSpPr>
          <p:nvPr/>
        </p:nvSpPr>
        <p:spPr bwMode="auto">
          <a:xfrm>
            <a:off x="8013063" y="2760127"/>
            <a:ext cx="1294415" cy="1296844"/>
          </a:xfrm>
          <a:prstGeom prst="ellipse">
            <a:avLst/>
          </a:prstGeom>
          <a:solidFill>
            <a:srgbClr val="153A2E"/>
          </a:solidFill>
          <a:ln w="20701">
            <a:noFill/>
            <a:round/>
          </a:ln>
        </p:spPr>
        <p:txBody>
          <a:bodyPr/>
          <a:lstStyle/>
          <a:p>
            <a:endParaRPr lang="zh-CN" altLang="en-US" sz="3200"/>
          </a:p>
        </p:txBody>
      </p:sp>
      <p:sp>
        <p:nvSpPr>
          <p:cNvPr id="13" name="矩形 68"/>
          <p:cNvSpPr/>
          <p:nvPr/>
        </p:nvSpPr>
        <p:spPr>
          <a:xfrm>
            <a:off x="8060267" y="3182620"/>
            <a:ext cx="1201420" cy="420370"/>
          </a:xfrm>
          <a:prstGeom prst="rect">
            <a:avLst/>
          </a:prstGeom>
        </p:spPr>
        <p:txBody>
          <a:bodyPr wrap="square">
            <a:spAutoFit/>
          </a:bodyPr>
          <a:lstStyle/>
          <a:p>
            <a:pPr algn="ctr"/>
            <a:r>
              <a:rPr lang="lv-LV" altLang="en-US" sz="2135" b="1" dirty="0" err="1" smtClean="0">
                <a:solidFill>
                  <a:schemeClr val="bg1"/>
                </a:solidFill>
                <a:latin typeface="+mj-lt"/>
                <a:ea typeface="+mj-ea"/>
                <a:sym typeface="+mn-lt"/>
              </a:rPr>
              <a:t>Džitō</a:t>
            </a:r>
            <a:endParaRPr lang="lv-LV" altLang="en-US" sz="2135" b="1" dirty="0">
              <a:solidFill>
                <a:schemeClr val="bg1"/>
              </a:solidFill>
              <a:latin typeface="+mj-lt"/>
              <a:ea typeface="+mj-ea"/>
              <a:sym typeface="+mn-lt"/>
            </a:endParaRPr>
          </a:p>
        </p:txBody>
      </p:sp>
      <p:sp>
        <p:nvSpPr>
          <p:cNvPr id="15" name="Line 23"/>
          <p:cNvSpPr>
            <a:spLocks noChangeShapeType="1"/>
          </p:cNvSpPr>
          <p:nvPr/>
        </p:nvSpPr>
        <p:spPr bwMode="auto">
          <a:xfrm flipV="1">
            <a:off x="8660412" y="246196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16" name="Oval 16"/>
          <p:cNvSpPr>
            <a:spLocks noChangeArrowheads="1"/>
          </p:cNvSpPr>
          <p:nvPr/>
        </p:nvSpPr>
        <p:spPr bwMode="auto">
          <a:xfrm>
            <a:off x="9947696" y="2780447"/>
            <a:ext cx="1294415" cy="1296844"/>
          </a:xfrm>
          <a:prstGeom prst="ellipse">
            <a:avLst/>
          </a:prstGeom>
          <a:solidFill>
            <a:srgbClr val="153A2E"/>
          </a:solidFill>
          <a:ln w="20701">
            <a:noFill/>
            <a:round/>
          </a:ln>
        </p:spPr>
        <p:txBody>
          <a:bodyPr/>
          <a:lstStyle/>
          <a:p>
            <a:endParaRPr lang="zh-CN" altLang="en-US" sz="3200"/>
          </a:p>
        </p:txBody>
      </p:sp>
      <p:sp>
        <p:nvSpPr>
          <p:cNvPr id="19" name="Line 23"/>
          <p:cNvSpPr>
            <a:spLocks noChangeShapeType="1"/>
          </p:cNvSpPr>
          <p:nvPr/>
        </p:nvSpPr>
        <p:spPr bwMode="auto">
          <a:xfrm rot="10800000" flipV="1">
            <a:off x="10594199" y="407740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20" name="矩形 68"/>
          <p:cNvSpPr/>
          <p:nvPr/>
        </p:nvSpPr>
        <p:spPr>
          <a:xfrm>
            <a:off x="9849273" y="3184313"/>
            <a:ext cx="1490980" cy="420370"/>
          </a:xfrm>
          <a:prstGeom prst="rect">
            <a:avLst/>
          </a:prstGeom>
        </p:spPr>
        <p:txBody>
          <a:bodyPr wrap="square">
            <a:spAutoFit/>
          </a:bodyPr>
          <a:lstStyle/>
          <a:p>
            <a:pPr algn="ctr"/>
            <a:r>
              <a:rPr lang="lv-LV" altLang="en-US" sz="2135" b="1">
                <a:solidFill>
                  <a:schemeClr val="bg1"/>
                </a:solidFill>
                <a:latin typeface="+mj-lt"/>
                <a:ea typeface="+mj-ea"/>
                <a:sym typeface="+mn-lt"/>
              </a:rPr>
              <a:t>Genmei</a:t>
            </a:r>
          </a:p>
        </p:txBody>
      </p:sp>
      <p:sp>
        <p:nvSpPr>
          <p:cNvPr id="7" name="矩形 69"/>
          <p:cNvSpPr/>
          <p:nvPr/>
        </p:nvSpPr>
        <p:spPr>
          <a:xfrm>
            <a:off x="7895167" y="1910080"/>
            <a:ext cx="1530773" cy="522605"/>
          </a:xfrm>
          <a:prstGeom prst="rect">
            <a:avLst/>
          </a:prstGeom>
        </p:spPr>
        <p:txBody>
          <a:bodyPr wrap="square">
            <a:spAutoFit/>
          </a:bodyPr>
          <a:lstStyle/>
          <a:p>
            <a:pPr algn="ctr">
              <a:lnSpc>
                <a:spcPct val="150000"/>
              </a:lnSpc>
              <a:buClr>
                <a:srgbClr val="E7E6E6">
                  <a:lumMod val="10000"/>
                </a:srgbClr>
              </a:buClr>
            </a:pPr>
            <a:r>
              <a:rPr lang="lv-LV" altLang="en-US" sz="1865" b="1" i="1" dirty="0">
                <a:solidFill>
                  <a:schemeClr val="tx1"/>
                </a:solidFill>
                <a:latin typeface="Arial" panose="020B0604020202020204" pitchFamily="34" charset="0"/>
                <a:cs typeface="Arial" panose="020B0604020202020204" pitchFamily="34" charset="0"/>
                <a:sym typeface="+mn-lt"/>
              </a:rPr>
              <a:t>686 - 697</a:t>
            </a:r>
          </a:p>
        </p:txBody>
      </p:sp>
      <p:sp>
        <p:nvSpPr>
          <p:cNvPr id="21" name="矩形 69"/>
          <p:cNvSpPr/>
          <p:nvPr/>
        </p:nvSpPr>
        <p:spPr>
          <a:xfrm>
            <a:off x="6109547" y="4428067"/>
            <a:ext cx="1530773" cy="954405"/>
          </a:xfrm>
          <a:prstGeom prst="rect">
            <a:avLst/>
          </a:prstGeom>
        </p:spPr>
        <p:txBody>
          <a:bodyPr wrap="square">
            <a:spAutoFit/>
          </a:bodyPr>
          <a:lstStyle/>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642 - 645</a:t>
            </a:r>
          </a:p>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655 - 661</a:t>
            </a:r>
          </a:p>
        </p:txBody>
      </p:sp>
      <p:sp>
        <p:nvSpPr>
          <p:cNvPr id="22" name="矩形 69"/>
          <p:cNvSpPr/>
          <p:nvPr/>
        </p:nvSpPr>
        <p:spPr>
          <a:xfrm>
            <a:off x="9828953" y="4428067"/>
            <a:ext cx="1530773" cy="522605"/>
          </a:xfrm>
          <a:prstGeom prst="rect">
            <a:avLst/>
          </a:prstGeom>
        </p:spPr>
        <p:txBody>
          <a:bodyPr wrap="square">
            <a:spAutoFit/>
          </a:bodyPr>
          <a:lstStyle/>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707 - 715</a:t>
            </a:r>
          </a:p>
        </p:txBody>
      </p:sp>
      <p:sp>
        <p:nvSpPr>
          <p:cNvPr id="12" name="等腰三角形 10"/>
          <p:cNvSpPr/>
          <p:nvPr/>
        </p:nvSpPr>
        <p:spPr>
          <a:xfrm rot="10800000">
            <a:off x="5748396" y="-11308"/>
            <a:ext cx="647856" cy="360419"/>
          </a:xfrm>
          <a:prstGeom prst="triangle">
            <a:avLst/>
          </a:prstGeom>
          <a:solidFill>
            <a:srgbClr val="153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a:stCxn id="27" idx="6"/>
          </p:cNvCxnSpPr>
          <p:nvPr/>
        </p:nvCxnSpPr>
        <p:spPr>
          <a:xfrm flipV="1">
            <a:off x="2801620" y="3400213"/>
            <a:ext cx="8892540" cy="5927"/>
          </a:xfrm>
          <a:prstGeom prst="straightConnector1">
            <a:avLst/>
          </a:prstGeom>
          <a:ln w="254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等腰三角形 10"/>
          <p:cNvSpPr/>
          <p:nvPr/>
        </p:nvSpPr>
        <p:spPr>
          <a:xfrm rot="10800000">
            <a:off x="5748396" y="-11308"/>
            <a:ext cx="647856" cy="360419"/>
          </a:xfrm>
          <a:prstGeom prst="triangle">
            <a:avLst/>
          </a:prstGeom>
          <a:solidFill>
            <a:srgbClr val="153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7" name="Oval 12"/>
          <p:cNvSpPr>
            <a:spLocks noChangeArrowheads="1"/>
          </p:cNvSpPr>
          <p:nvPr/>
        </p:nvSpPr>
        <p:spPr bwMode="auto">
          <a:xfrm>
            <a:off x="1507132" y="2757587"/>
            <a:ext cx="1294415" cy="1296844"/>
          </a:xfrm>
          <a:prstGeom prst="ellipse">
            <a:avLst/>
          </a:prstGeom>
          <a:solidFill>
            <a:srgbClr val="153A2E"/>
          </a:solidFill>
          <a:ln w="20701">
            <a:noFill/>
            <a:round/>
          </a:ln>
        </p:spPr>
        <p:txBody>
          <a:bodyPr/>
          <a:lstStyle/>
          <a:p>
            <a:endParaRPr lang="zh-CN" altLang="en-US" sz="3200"/>
          </a:p>
        </p:txBody>
      </p:sp>
      <p:sp>
        <p:nvSpPr>
          <p:cNvPr id="29" name="Line 15"/>
          <p:cNvSpPr>
            <a:spLocks noChangeShapeType="1"/>
          </p:cNvSpPr>
          <p:nvPr/>
        </p:nvSpPr>
        <p:spPr bwMode="auto">
          <a:xfrm flipV="1">
            <a:off x="2153824" y="245942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0" name="Oval 16"/>
          <p:cNvSpPr>
            <a:spLocks noChangeArrowheads="1"/>
          </p:cNvSpPr>
          <p:nvPr/>
        </p:nvSpPr>
        <p:spPr bwMode="auto">
          <a:xfrm>
            <a:off x="4360543" y="2757587"/>
            <a:ext cx="1294415" cy="1296844"/>
          </a:xfrm>
          <a:prstGeom prst="ellipse">
            <a:avLst/>
          </a:prstGeom>
          <a:solidFill>
            <a:srgbClr val="153A2E"/>
          </a:solidFill>
          <a:ln w="20701">
            <a:noFill/>
            <a:round/>
          </a:ln>
        </p:spPr>
        <p:txBody>
          <a:bodyPr/>
          <a:lstStyle/>
          <a:p>
            <a:endParaRPr lang="zh-CN" altLang="en-US" sz="3200"/>
          </a:p>
        </p:txBody>
      </p:sp>
      <p:sp>
        <p:nvSpPr>
          <p:cNvPr id="32" name="Oval 20"/>
          <p:cNvSpPr>
            <a:spLocks noChangeArrowheads="1"/>
          </p:cNvSpPr>
          <p:nvPr/>
        </p:nvSpPr>
        <p:spPr bwMode="auto">
          <a:xfrm>
            <a:off x="7095929" y="2780447"/>
            <a:ext cx="1296443" cy="1296844"/>
          </a:xfrm>
          <a:prstGeom prst="ellipse">
            <a:avLst/>
          </a:prstGeom>
          <a:solidFill>
            <a:srgbClr val="153A2E"/>
          </a:solidFill>
          <a:ln w="20701">
            <a:noFill/>
            <a:round/>
          </a:ln>
        </p:spPr>
        <p:txBody>
          <a:bodyPr/>
          <a:lstStyle/>
          <a:p>
            <a:endParaRPr lang="zh-CN" altLang="en-US" sz="3200"/>
          </a:p>
        </p:txBody>
      </p:sp>
      <p:sp>
        <p:nvSpPr>
          <p:cNvPr id="34" name="Line 23"/>
          <p:cNvSpPr>
            <a:spLocks noChangeShapeType="1"/>
          </p:cNvSpPr>
          <p:nvPr/>
        </p:nvSpPr>
        <p:spPr bwMode="auto">
          <a:xfrm rot="10620000" flipV="1">
            <a:off x="5007892" y="405454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5" name="Oval 24"/>
          <p:cNvSpPr>
            <a:spLocks noChangeArrowheads="1"/>
          </p:cNvSpPr>
          <p:nvPr/>
        </p:nvSpPr>
        <p:spPr bwMode="auto">
          <a:xfrm>
            <a:off x="9872628" y="2756909"/>
            <a:ext cx="1292387" cy="1296844"/>
          </a:xfrm>
          <a:prstGeom prst="ellipse">
            <a:avLst/>
          </a:prstGeom>
          <a:solidFill>
            <a:srgbClr val="153A2E"/>
          </a:solidFill>
          <a:ln w="20638">
            <a:noFill/>
            <a:round/>
          </a:ln>
        </p:spPr>
        <p:txBody>
          <a:bodyPr/>
          <a:lstStyle/>
          <a:p>
            <a:endParaRPr lang="zh-CN" altLang="en-US" sz="3200"/>
          </a:p>
        </p:txBody>
      </p:sp>
      <p:sp>
        <p:nvSpPr>
          <p:cNvPr id="69" name="矩形 68"/>
          <p:cNvSpPr/>
          <p:nvPr/>
        </p:nvSpPr>
        <p:spPr>
          <a:xfrm>
            <a:off x="634017" y="3181528"/>
            <a:ext cx="3039972" cy="420370"/>
          </a:xfrm>
          <a:prstGeom prst="rect">
            <a:avLst/>
          </a:prstGeom>
        </p:spPr>
        <p:txBody>
          <a:bodyPr wrap="square">
            <a:spAutoFit/>
          </a:bodyPr>
          <a:lstStyle/>
          <a:p>
            <a:pPr algn="ctr"/>
            <a:r>
              <a:rPr lang="lv-LV" altLang="en-US" sz="2135" b="1">
                <a:solidFill>
                  <a:schemeClr val="bg1"/>
                </a:solidFill>
                <a:latin typeface="+mj-lt"/>
                <a:ea typeface="+mj-ea"/>
                <a:sym typeface="+mn-lt"/>
              </a:rPr>
              <a:t>Genšo</a:t>
            </a:r>
          </a:p>
        </p:txBody>
      </p:sp>
      <p:sp>
        <p:nvSpPr>
          <p:cNvPr id="70" name="矩形 69"/>
          <p:cNvSpPr/>
          <p:nvPr/>
        </p:nvSpPr>
        <p:spPr>
          <a:xfrm>
            <a:off x="1389380" y="1930400"/>
            <a:ext cx="1530773" cy="522605"/>
          </a:xfrm>
          <a:prstGeom prst="rect">
            <a:avLst/>
          </a:prstGeom>
        </p:spPr>
        <p:txBody>
          <a:bodyPr wrap="square">
            <a:spAutoFit/>
          </a:bodyPr>
          <a:lstStyle/>
          <a:p>
            <a:pPr algn="ctr">
              <a:lnSpc>
                <a:spcPct val="150000"/>
              </a:lnSpc>
              <a:buClr>
                <a:srgbClr val="E7E6E6">
                  <a:lumMod val="10000"/>
                </a:srgbClr>
              </a:buClr>
            </a:pPr>
            <a:r>
              <a:rPr lang="lv-LV" altLang="en-US" sz="1865" b="1" i="1">
                <a:solidFill>
                  <a:schemeClr val="tx1"/>
                </a:solidFill>
                <a:latin typeface="Arial (Headings)" charset="0"/>
                <a:cs typeface="Arial (Headings)" charset="0"/>
                <a:sym typeface="+mn-lt"/>
              </a:rPr>
              <a:t>715 - 724</a:t>
            </a:r>
          </a:p>
        </p:txBody>
      </p:sp>
      <p:sp>
        <p:nvSpPr>
          <p:cNvPr id="73" name="矩形 72"/>
          <p:cNvSpPr/>
          <p:nvPr/>
        </p:nvSpPr>
        <p:spPr>
          <a:xfrm>
            <a:off x="6222641" y="3178535"/>
            <a:ext cx="3039972" cy="420370"/>
          </a:xfrm>
          <a:prstGeom prst="rect">
            <a:avLst/>
          </a:prstGeom>
        </p:spPr>
        <p:txBody>
          <a:bodyPr wrap="square">
            <a:spAutoFit/>
          </a:bodyPr>
          <a:lstStyle/>
          <a:p>
            <a:pPr algn="ctr"/>
            <a:r>
              <a:rPr lang="lv-LV" altLang="en-US" sz="2135" b="1" dirty="0" err="1" smtClean="0">
                <a:solidFill>
                  <a:schemeClr val="bg1"/>
                </a:solidFill>
                <a:latin typeface="+mj-lt"/>
                <a:ea typeface="+mj-ea"/>
                <a:sym typeface="+mn-lt"/>
              </a:rPr>
              <a:t>Meišo</a:t>
            </a:r>
            <a:endParaRPr lang="lv-LV" altLang="en-US" sz="2135" b="1" dirty="0">
              <a:solidFill>
                <a:schemeClr val="bg1"/>
              </a:solidFill>
              <a:latin typeface="+mj-lt"/>
              <a:ea typeface="+mj-ea"/>
              <a:sym typeface="+mn-lt"/>
            </a:endParaRPr>
          </a:p>
        </p:txBody>
      </p:sp>
      <p:sp>
        <p:nvSpPr>
          <p:cNvPr id="2" name="Line 15"/>
          <p:cNvSpPr>
            <a:spLocks noChangeShapeType="1"/>
          </p:cNvSpPr>
          <p:nvPr/>
        </p:nvSpPr>
        <p:spPr bwMode="auto">
          <a:xfrm flipV="1">
            <a:off x="7742671" y="2459421"/>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3" name="矩形 68"/>
          <p:cNvSpPr/>
          <p:nvPr/>
        </p:nvSpPr>
        <p:spPr>
          <a:xfrm>
            <a:off x="4257040" y="3039533"/>
            <a:ext cx="1490980" cy="749300"/>
          </a:xfrm>
          <a:prstGeom prst="rect">
            <a:avLst/>
          </a:prstGeom>
        </p:spPr>
        <p:txBody>
          <a:bodyPr wrap="square">
            <a:spAutoFit/>
          </a:bodyPr>
          <a:lstStyle/>
          <a:p>
            <a:pPr algn="ctr"/>
            <a:r>
              <a:rPr lang="lv-LV" altLang="en-US" sz="2135" b="1">
                <a:solidFill>
                  <a:schemeClr val="bg1"/>
                </a:solidFill>
                <a:latin typeface="+mj-lt"/>
                <a:ea typeface="+mj-ea"/>
                <a:sym typeface="+mn-lt"/>
              </a:rPr>
              <a:t>Koken</a:t>
            </a:r>
          </a:p>
          <a:p>
            <a:pPr algn="ctr"/>
            <a:r>
              <a:rPr lang="lv-LV" altLang="en-US" sz="2135" b="1">
                <a:solidFill>
                  <a:schemeClr val="bg1"/>
                </a:solidFill>
                <a:latin typeface="+mj-lt"/>
                <a:ea typeface="+mj-ea"/>
                <a:sym typeface="+mn-lt"/>
              </a:rPr>
              <a:t>Šotoku</a:t>
            </a:r>
          </a:p>
        </p:txBody>
      </p:sp>
      <p:sp>
        <p:nvSpPr>
          <p:cNvPr id="4" name="矩形 69"/>
          <p:cNvSpPr/>
          <p:nvPr/>
        </p:nvSpPr>
        <p:spPr>
          <a:xfrm>
            <a:off x="6977380" y="1907540"/>
            <a:ext cx="1530773" cy="522605"/>
          </a:xfrm>
          <a:prstGeom prst="rect">
            <a:avLst/>
          </a:prstGeom>
        </p:spPr>
        <p:txBody>
          <a:bodyPr wrap="square">
            <a:spAutoFit/>
          </a:bodyPr>
          <a:lstStyle/>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1629 - 1643</a:t>
            </a:r>
          </a:p>
        </p:txBody>
      </p:sp>
      <p:sp>
        <p:nvSpPr>
          <p:cNvPr id="5" name="矩形 69"/>
          <p:cNvSpPr/>
          <p:nvPr/>
        </p:nvSpPr>
        <p:spPr>
          <a:xfrm>
            <a:off x="4262120" y="4355253"/>
            <a:ext cx="1530773" cy="954405"/>
          </a:xfrm>
          <a:prstGeom prst="rect">
            <a:avLst/>
          </a:prstGeom>
        </p:spPr>
        <p:txBody>
          <a:bodyPr wrap="square">
            <a:spAutoFit/>
          </a:bodyPr>
          <a:lstStyle/>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749 - 758</a:t>
            </a:r>
          </a:p>
          <a:p>
            <a:pPr algn="ctr">
              <a:lnSpc>
                <a:spcPct val="150000"/>
              </a:lnSpc>
              <a:buClr>
                <a:srgbClr val="E7E6E6">
                  <a:lumMod val="10000"/>
                </a:srgbClr>
              </a:buClr>
            </a:pPr>
            <a:r>
              <a:rPr lang="lv-LV" altLang="en-US" sz="1865" b="1" i="1">
                <a:solidFill>
                  <a:schemeClr val="tx1"/>
                </a:solidFill>
                <a:latin typeface="Arial" panose="020B0604020202020204" pitchFamily="34" charset="0"/>
                <a:cs typeface="Arial" panose="020B0604020202020204" pitchFamily="34" charset="0"/>
                <a:sym typeface="+mn-lt"/>
              </a:rPr>
              <a:t>765 - 770</a:t>
            </a:r>
          </a:p>
        </p:txBody>
      </p:sp>
      <p:sp>
        <p:nvSpPr>
          <p:cNvPr id="6" name="Line 15"/>
          <p:cNvSpPr>
            <a:spLocks noChangeShapeType="1"/>
          </p:cNvSpPr>
          <p:nvPr/>
        </p:nvSpPr>
        <p:spPr bwMode="auto">
          <a:xfrm rot="10800000" flipV="1">
            <a:off x="10518891" y="4055388"/>
            <a:ext cx="0" cy="298335"/>
          </a:xfrm>
          <a:prstGeom prst="line">
            <a:avLst/>
          </a:prstGeom>
          <a:noFill/>
          <a:ln w="6350">
            <a:solidFill>
              <a:schemeClr val="tx1">
                <a:lumMod val="65000"/>
                <a:lumOff val="3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sz="3200"/>
          </a:p>
        </p:txBody>
      </p:sp>
      <p:sp>
        <p:nvSpPr>
          <p:cNvPr id="8" name="矩形 68"/>
          <p:cNvSpPr/>
          <p:nvPr/>
        </p:nvSpPr>
        <p:spPr>
          <a:xfrm>
            <a:off x="9492827" y="3081867"/>
            <a:ext cx="2053167" cy="665480"/>
          </a:xfrm>
          <a:prstGeom prst="rect">
            <a:avLst/>
          </a:prstGeom>
        </p:spPr>
        <p:txBody>
          <a:bodyPr wrap="square">
            <a:spAutoFit/>
          </a:bodyPr>
          <a:lstStyle/>
          <a:p>
            <a:pPr algn="ctr"/>
            <a:r>
              <a:rPr lang="lv-LV" altLang="en-US" sz="1865" b="1" dirty="0" err="1">
                <a:solidFill>
                  <a:schemeClr val="bg1"/>
                </a:solidFill>
                <a:latin typeface="+mj-lt"/>
                <a:ea typeface="+mj-ea"/>
                <a:sym typeface="+mn-lt"/>
              </a:rPr>
              <a:t>Go</a:t>
            </a:r>
            <a:r>
              <a:rPr lang="lv-LV" altLang="en-US" sz="1865" b="1" dirty="0">
                <a:solidFill>
                  <a:schemeClr val="bg1"/>
                </a:solidFill>
                <a:latin typeface="+mj-lt"/>
                <a:ea typeface="+mj-ea"/>
                <a:sym typeface="+mn-lt"/>
              </a:rPr>
              <a:t> </a:t>
            </a:r>
            <a:r>
              <a:rPr lang="lv-LV" altLang="en-US" sz="1865" b="1" dirty="0" err="1">
                <a:solidFill>
                  <a:schemeClr val="bg1"/>
                </a:solidFill>
                <a:latin typeface="+mj-lt"/>
                <a:ea typeface="+mj-ea"/>
                <a:sym typeface="+mn-lt"/>
              </a:rPr>
              <a:t>Sakura</a:t>
            </a:r>
            <a:endParaRPr lang="lv-LV" altLang="en-US" sz="1865" b="1" dirty="0">
              <a:solidFill>
                <a:schemeClr val="bg1"/>
              </a:solidFill>
              <a:latin typeface="+mj-lt"/>
              <a:ea typeface="+mj-ea"/>
              <a:sym typeface="+mn-lt"/>
            </a:endParaRPr>
          </a:p>
          <a:p>
            <a:pPr algn="ctr"/>
            <a:r>
              <a:rPr lang="lv-LV" altLang="en-US" sz="1865" b="1" dirty="0" smtClean="0">
                <a:solidFill>
                  <a:schemeClr val="bg1"/>
                </a:solidFill>
                <a:latin typeface="+mj-lt"/>
                <a:ea typeface="+mj-ea"/>
                <a:sym typeface="+mn-lt"/>
              </a:rPr>
              <a:t>mači</a:t>
            </a:r>
            <a:endParaRPr lang="lv-LV" altLang="en-US" sz="1865" b="1" dirty="0">
              <a:solidFill>
                <a:schemeClr val="bg1"/>
              </a:solidFill>
              <a:latin typeface="+mj-lt"/>
              <a:ea typeface="+mj-ea"/>
              <a:sym typeface="+mn-lt"/>
            </a:endParaRPr>
          </a:p>
        </p:txBody>
      </p:sp>
      <p:sp>
        <p:nvSpPr>
          <p:cNvPr id="21" name="矩形 69"/>
          <p:cNvSpPr/>
          <p:nvPr/>
        </p:nvSpPr>
        <p:spPr>
          <a:xfrm>
            <a:off x="9754447" y="4355253"/>
            <a:ext cx="1530773" cy="522605"/>
          </a:xfrm>
          <a:prstGeom prst="rect">
            <a:avLst/>
          </a:prstGeom>
        </p:spPr>
        <p:txBody>
          <a:bodyPr wrap="square">
            <a:spAutoFit/>
          </a:bodyPr>
          <a:lstStyle/>
          <a:p>
            <a:pPr algn="ctr">
              <a:lnSpc>
                <a:spcPct val="150000"/>
              </a:lnSpc>
              <a:buClr>
                <a:srgbClr val="E7E6E6">
                  <a:lumMod val="10000"/>
                </a:srgbClr>
              </a:buClr>
            </a:pPr>
            <a:r>
              <a:rPr lang="lv-LV" altLang="en-US" sz="1865" b="1">
                <a:solidFill>
                  <a:schemeClr val="tx1"/>
                </a:solidFill>
                <a:latin typeface="Arial" panose="020B0604020202020204" pitchFamily="34" charset="0"/>
                <a:cs typeface="Arial" panose="020B0604020202020204" pitchFamily="34" charset="0"/>
                <a:sym typeface="+mn-lt"/>
              </a:rPr>
              <a:t>1</a:t>
            </a:r>
            <a:r>
              <a:rPr lang="lv-LV" altLang="en-US" sz="1865" b="1" i="1">
                <a:solidFill>
                  <a:schemeClr val="tx1"/>
                </a:solidFill>
                <a:latin typeface="Arial" panose="020B0604020202020204" pitchFamily="34" charset="0"/>
                <a:cs typeface="Arial" panose="020B0604020202020204" pitchFamily="34" charset="0"/>
                <a:sym typeface="+mn-lt"/>
              </a:rPr>
              <a:t>762 - 1771</a:t>
            </a:r>
          </a:p>
        </p:txBody>
      </p:sp>
      <p:sp>
        <p:nvSpPr>
          <p:cNvPr id="9" name="文本框 9" descr="e7d195523061f1c09e9d68d7cf438b91ef959ecb14fc25d26BBA7F7DBC18E55DFF4014AF651F0BF2569D4B6C1DA7F1A4683A481403BD872FC687266AD13265C1DE7C373772FD8728ABDD69ADD03BFF5BE2862BC891DBB79E3B16A08475943759BB2969C9A8B8933B93B1D416369138DB543BF0A5D9B0DF9D46CD3C203D0D99B19A091CB8D35ADF909FC717284F9FD8B5743DE0E770D1E019"/>
          <p:cNvSpPr txBox="1"/>
          <p:nvPr/>
        </p:nvSpPr>
        <p:spPr>
          <a:xfrm>
            <a:off x="3354899" y="349111"/>
            <a:ext cx="5434852" cy="377190"/>
          </a:xfrm>
          <a:prstGeom prst="rect">
            <a:avLst/>
          </a:prstGeom>
          <a:noFill/>
        </p:spPr>
        <p:txBody>
          <a:bodyPr wrap="square" rtlCol="0">
            <a:spAutoFit/>
          </a:bodyPr>
          <a:lstStyle/>
          <a:p>
            <a:pPr algn="ctr"/>
            <a:r>
              <a:rPr lang="lv-LV" altLang="en-GB" sz="1860" i="1" dirty="0" smtClean="0">
                <a:latin typeface="+mj-lt"/>
                <a:ea typeface="+mj-ea"/>
                <a:sym typeface="+mn-ea"/>
              </a:rPr>
              <a:t>Valdnieču un imperatoru valdīšanas laiks</a:t>
            </a:r>
            <a:endParaRPr lang="lv-LV" altLang="en-US" sz="1865" i="1" dirty="0" smtClean="0">
              <a:solidFill>
                <a:schemeClr val="accent1">
                  <a:lumMod val="25000"/>
                  <a:lumOff val="75000"/>
                </a:schemeClr>
              </a:solidFill>
              <a:latin typeface="+mj-lt"/>
              <a:ea typeface="+mj-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H="1">
            <a:off x="6091555" y="821690"/>
            <a:ext cx="9525" cy="5565775"/>
          </a:xfrm>
          <a:prstGeom prst="straightConnector1">
            <a:avLst/>
          </a:prstGeom>
          <a:ln>
            <a:solidFill>
              <a:srgbClr val="12281C"/>
            </a:solidFill>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091555" y="1239520"/>
            <a:ext cx="1172845" cy="18415"/>
          </a:xfrm>
          <a:prstGeom prst="line">
            <a:avLst/>
          </a:prstGeom>
          <a:ln>
            <a:solidFill>
              <a:srgbClr val="12281C"/>
            </a:solidFill>
          </a:ln>
        </p:spPr>
        <p:style>
          <a:lnRef idx="1">
            <a:schemeClr val="accent1"/>
          </a:lnRef>
          <a:fillRef idx="0">
            <a:schemeClr val="accent1"/>
          </a:fillRef>
          <a:effectRef idx="0">
            <a:schemeClr val="accent1"/>
          </a:effectRef>
          <a:fontRef idx="minor">
            <a:schemeClr val="tx1"/>
          </a:fontRef>
        </p:style>
      </p:cxnSp>
      <p:sp>
        <p:nvSpPr>
          <p:cNvPr id="27" name="Oval 12"/>
          <p:cNvSpPr>
            <a:spLocks noChangeArrowheads="1"/>
          </p:cNvSpPr>
          <p:nvPr/>
        </p:nvSpPr>
        <p:spPr bwMode="auto">
          <a:xfrm>
            <a:off x="7273925" y="764540"/>
            <a:ext cx="965200" cy="969645"/>
          </a:xfrm>
          <a:prstGeom prst="ellipse">
            <a:avLst/>
          </a:prstGeom>
          <a:noFill/>
          <a:ln w="20701">
            <a:solidFill>
              <a:srgbClr val="12281C"/>
            </a:solidFill>
            <a:round/>
          </a:ln>
          <a:extLst>
            <a:ext uri="{909E8E84-426E-40DD-AFC4-6F175D3DCCD1}">
              <a14:hiddenFill xmlns:a14="http://schemas.microsoft.com/office/drawing/2010/main">
                <a:solidFill>
                  <a:srgbClr val="FFC000"/>
                </a:solidFill>
              </a14:hiddenFill>
            </a:ext>
          </a:extLst>
        </p:spPr>
        <p:txBody>
          <a:bodyPr/>
          <a:lstStyle/>
          <a:p>
            <a:endParaRPr lang="zh-CN" altLang="en-US" sz="3200"/>
          </a:p>
        </p:txBody>
      </p:sp>
      <p:sp>
        <p:nvSpPr>
          <p:cNvPr id="8" name="Text Box 7"/>
          <p:cNvSpPr txBox="1"/>
          <p:nvPr/>
        </p:nvSpPr>
        <p:spPr>
          <a:xfrm>
            <a:off x="4968240" y="1064260"/>
            <a:ext cx="972185" cy="368300"/>
          </a:xfrm>
          <a:prstGeom prst="rect">
            <a:avLst/>
          </a:prstGeom>
          <a:noFill/>
        </p:spPr>
        <p:txBody>
          <a:bodyPr wrap="square" rtlCol="0">
            <a:spAutoFit/>
          </a:bodyPr>
          <a:lstStyle/>
          <a:p>
            <a:pPr algn="r"/>
            <a:r>
              <a:rPr lang="lv-LV" altLang="en-US">
                <a:solidFill>
                  <a:srgbClr val="12281C"/>
                </a:solidFill>
                <a:latin typeface="Arial Black" panose="020B0A04020102020204" charset="0"/>
                <a:cs typeface="Arial Black" panose="020B0A04020102020204" charset="0"/>
              </a:rPr>
              <a:t>1184</a:t>
            </a:r>
          </a:p>
        </p:txBody>
      </p:sp>
      <p:sp>
        <p:nvSpPr>
          <p:cNvPr id="11" name="Text Box 10"/>
          <p:cNvSpPr txBox="1"/>
          <p:nvPr/>
        </p:nvSpPr>
        <p:spPr>
          <a:xfrm>
            <a:off x="6191885" y="1596390"/>
            <a:ext cx="972185" cy="368300"/>
          </a:xfrm>
          <a:prstGeom prst="rect">
            <a:avLst/>
          </a:prstGeom>
          <a:noFill/>
        </p:spPr>
        <p:txBody>
          <a:bodyPr wrap="square" rtlCol="0">
            <a:spAutoFit/>
          </a:bodyPr>
          <a:lstStyle/>
          <a:p>
            <a:pPr algn="l"/>
            <a:r>
              <a:rPr lang="lv-LV" altLang="en-US">
                <a:solidFill>
                  <a:srgbClr val="12281C"/>
                </a:solidFill>
                <a:latin typeface="Arial Black" panose="020B0A04020102020204" charset="0"/>
                <a:cs typeface="Arial Black" panose="020B0A04020102020204" charset="0"/>
              </a:rPr>
              <a:t>1201</a:t>
            </a:r>
          </a:p>
        </p:txBody>
      </p:sp>
      <p:sp>
        <p:nvSpPr>
          <p:cNvPr id="12" name="Text Box 11"/>
          <p:cNvSpPr txBox="1"/>
          <p:nvPr/>
        </p:nvSpPr>
        <p:spPr>
          <a:xfrm>
            <a:off x="7198360" y="927100"/>
            <a:ext cx="1116965" cy="645160"/>
          </a:xfrm>
          <a:prstGeom prst="rect">
            <a:avLst/>
          </a:prstGeom>
          <a:noFill/>
        </p:spPr>
        <p:txBody>
          <a:bodyPr wrap="square" rtlCol="0">
            <a:spAutoFit/>
          </a:bodyPr>
          <a:lstStyle/>
          <a:p>
            <a:pPr algn="ctr"/>
            <a:r>
              <a:rPr lang="lv-LV" altLang="en-US" b="1" i="1">
                <a:solidFill>
                  <a:srgbClr val="12281C"/>
                </a:solidFill>
                <a:latin typeface="Calibri Light" panose="020F0302020204030204" charset="0"/>
                <a:cs typeface="Calibri Light" panose="020F0302020204030204" charset="0"/>
              </a:rPr>
              <a:t>Tomoe kundze</a:t>
            </a:r>
          </a:p>
        </p:txBody>
      </p:sp>
      <p:sp>
        <p:nvSpPr>
          <p:cNvPr id="14" name="Text Box 13"/>
          <p:cNvSpPr txBox="1"/>
          <p:nvPr/>
        </p:nvSpPr>
        <p:spPr>
          <a:xfrm>
            <a:off x="3872230" y="1457960"/>
            <a:ext cx="1129030" cy="645160"/>
          </a:xfrm>
          <a:prstGeom prst="rect">
            <a:avLst/>
          </a:prstGeom>
          <a:noFill/>
        </p:spPr>
        <p:txBody>
          <a:bodyPr wrap="square" rtlCol="0">
            <a:spAutoFit/>
          </a:bodyPr>
          <a:lstStyle/>
          <a:p>
            <a:pPr algn="ctr"/>
            <a:r>
              <a:rPr lang="lv-LV" altLang="en-US" b="1" i="1">
                <a:solidFill>
                  <a:srgbClr val="12281C"/>
                </a:solidFill>
                <a:latin typeface="Calibri Light" panose="020F0302020204030204" charset="0"/>
                <a:cs typeface="Calibri Light" panose="020F0302020204030204" charset="0"/>
              </a:rPr>
              <a:t>Hangaku kundze</a:t>
            </a:r>
          </a:p>
        </p:txBody>
      </p:sp>
      <p:sp>
        <p:nvSpPr>
          <p:cNvPr id="16" name="Text Box 15"/>
          <p:cNvSpPr txBox="1"/>
          <p:nvPr/>
        </p:nvSpPr>
        <p:spPr>
          <a:xfrm>
            <a:off x="5019040" y="2763520"/>
            <a:ext cx="972185" cy="368300"/>
          </a:xfrm>
          <a:prstGeom prst="rect">
            <a:avLst/>
          </a:prstGeom>
          <a:noFill/>
        </p:spPr>
        <p:txBody>
          <a:bodyPr wrap="square" rtlCol="0">
            <a:spAutoFit/>
          </a:bodyPr>
          <a:lstStyle/>
          <a:p>
            <a:pPr algn="r"/>
            <a:r>
              <a:rPr lang="lv-LV" altLang="en-US">
                <a:solidFill>
                  <a:srgbClr val="12281C"/>
                </a:solidFill>
                <a:latin typeface="Arial Black" panose="020B0A04020102020204" charset="0"/>
                <a:cs typeface="Arial Black" panose="020B0A04020102020204" charset="0"/>
              </a:rPr>
              <a:t>1541</a:t>
            </a:r>
          </a:p>
        </p:txBody>
      </p:sp>
      <p:sp>
        <p:nvSpPr>
          <p:cNvPr id="18" name="Text Box 17"/>
          <p:cNvSpPr txBox="1"/>
          <p:nvPr/>
        </p:nvSpPr>
        <p:spPr>
          <a:xfrm>
            <a:off x="7263765" y="2794635"/>
            <a:ext cx="1108075" cy="337185"/>
          </a:xfrm>
          <a:prstGeom prst="rect">
            <a:avLst/>
          </a:prstGeom>
          <a:noFill/>
        </p:spPr>
        <p:txBody>
          <a:bodyPr wrap="square" rtlCol="0" anchor="t">
            <a:spAutoFit/>
          </a:bodyPr>
          <a:lstStyle/>
          <a:p>
            <a:r>
              <a:rPr lang="lv-LV" altLang="en-US" sz="1600" b="1" i="1">
                <a:solidFill>
                  <a:srgbClr val="12281C"/>
                </a:solidFill>
                <a:latin typeface="+mj-lt"/>
                <a:ea typeface="+mj-ea"/>
                <a:sym typeface="+mn-ea"/>
              </a:rPr>
              <a:t>C</a:t>
            </a:r>
            <a:r>
              <a:rPr lang="en-US" altLang="lv-LV" sz="1600" b="1" i="1">
                <a:solidFill>
                  <a:srgbClr val="12281C"/>
                </a:solidFill>
                <a:latin typeface="+mj-lt"/>
                <a:ea typeface="+mj-ea"/>
                <a:sym typeface="+mn-ea"/>
              </a:rPr>
              <a:t>uruhime </a:t>
            </a:r>
          </a:p>
        </p:txBody>
      </p:sp>
      <p:sp>
        <p:nvSpPr>
          <p:cNvPr id="19" name="Text Box 18"/>
          <p:cNvSpPr txBox="1"/>
          <p:nvPr/>
        </p:nvSpPr>
        <p:spPr>
          <a:xfrm>
            <a:off x="5028565" y="3926205"/>
            <a:ext cx="972185" cy="368300"/>
          </a:xfrm>
          <a:prstGeom prst="rect">
            <a:avLst/>
          </a:prstGeom>
          <a:noFill/>
        </p:spPr>
        <p:txBody>
          <a:bodyPr wrap="square" rtlCol="0">
            <a:spAutoFit/>
          </a:bodyPr>
          <a:lstStyle/>
          <a:p>
            <a:pPr algn="r"/>
            <a:r>
              <a:rPr lang="lv-LV" altLang="en-US">
                <a:solidFill>
                  <a:srgbClr val="12281C"/>
                </a:solidFill>
                <a:latin typeface="Arial Black" panose="020B0A04020102020204" charset="0"/>
                <a:cs typeface="Arial Black" panose="020B0A04020102020204" charset="0"/>
              </a:rPr>
              <a:t>1577</a:t>
            </a:r>
          </a:p>
        </p:txBody>
      </p:sp>
      <p:cxnSp>
        <p:nvCxnSpPr>
          <p:cNvPr id="22" name="Straight Connector 21"/>
          <p:cNvCxnSpPr/>
          <p:nvPr/>
        </p:nvCxnSpPr>
        <p:spPr>
          <a:xfrm>
            <a:off x="4942205" y="1758315"/>
            <a:ext cx="1172845" cy="18415"/>
          </a:xfrm>
          <a:prstGeom prst="line">
            <a:avLst/>
          </a:prstGeom>
          <a:ln>
            <a:solidFill>
              <a:srgbClr val="12281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101080" y="2938145"/>
            <a:ext cx="1172845" cy="18415"/>
          </a:xfrm>
          <a:prstGeom prst="line">
            <a:avLst/>
          </a:prstGeom>
          <a:ln>
            <a:solidFill>
              <a:srgbClr val="12281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928235" y="3433445"/>
            <a:ext cx="1172845" cy="18415"/>
          </a:xfrm>
          <a:prstGeom prst="line">
            <a:avLst/>
          </a:prstGeom>
          <a:ln>
            <a:solidFill>
              <a:srgbClr val="12281C"/>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091555" y="4083685"/>
            <a:ext cx="1172845" cy="18415"/>
          </a:xfrm>
          <a:prstGeom prst="line">
            <a:avLst/>
          </a:prstGeom>
          <a:ln>
            <a:solidFill>
              <a:srgbClr val="12281C"/>
            </a:solidFill>
          </a:ln>
        </p:spPr>
        <p:style>
          <a:lnRef idx="1">
            <a:schemeClr val="accent1"/>
          </a:lnRef>
          <a:fillRef idx="0">
            <a:schemeClr val="accent1"/>
          </a:fillRef>
          <a:effectRef idx="0">
            <a:schemeClr val="accent1"/>
          </a:effectRef>
          <a:fontRef idx="minor">
            <a:schemeClr val="tx1"/>
          </a:fontRef>
        </p:style>
      </p:cxnSp>
      <p:sp>
        <p:nvSpPr>
          <p:cNvPr id="28" name="Text Box 27"/>
          <p:cNvSpPr txBox="1"/>
          <p:nvPr/>
        </p:nvSpPr>
        <p:spPr>
          <a:xfrm>
            <a:off x="7091045" y="3769360"/>
            <a:ext cx="1311275" cy="583565"/>
          </a:xfrm>
          <a:prstGeom prst="rect">
            <a:avLst/>
          </a:prstGeom>
          <a:noFill/>
        </p:spPr>
        <p:txBody>
          <a:bodyPr wrap="square" rtlCol="0">
            <a:spAutoFit/>
          </a:bodyPr>
          <a:lstStyle/>
          <a:p>
            <a:pPr algn="ctr"/>
            <a:r>
              <a:rPr lang="lv-LV" altLang="en-US" sz="1600" b="1" i="1">
                <a:solidFill>
                  <a:srgbClr val="12281C"/>
                </a:solidFill>
                <a:latin typeface="Calibri Light" panose="020F0302020204030204" charset="0"/>
                <a:cs typeface="Calibri Light" panose="020F0302020204030204" charset="0"/>
              </a:rPr>
              <a:t>Ueno Curuhime</a:t>
            </a:r>
          </a:p>
        </p:txBody>
      </p:sp>
      <p:sp>
        <p:nvSpPr>
          <p:cNvPr id="29" name="Text Box 28"/>
          <p:cNvSpPr txBox="1"/>
          <p:nvPr/>
        </p:nvSpPr>
        <p:spPr>
          <a:xfrm>
            <a:off x="3899535" y="3131820"/>
            <a:ext cx="1129030" cy="645160"/>
          </a:xfrm>
          <a:prstGeom prst="rect">
            <a:avLst/>
          </a:prstGeom>
          <a:noFill/>
        </p:spPr>
        <p:txBody>
          <a:bodyPr wrap="square" rtlCol="0">
            <a:spAutoFit/>
          </a:bodyPr>
          <a:lstStyle/>
          <a:p>
            <a:pPr algn="ctr"/>
            <a:r>
              <a:rPr lang="lv-LV" altLang="en-US" b="1" i="1">
                <a:solidFill>
                  <a:srgbClr val="12281C"/>
                </a:solidFill>
                <a:latin typeface="Calibri Light" panose="020F0302020204030204" charset="0"/>
                <a:cs typeface="Calibri Light" panose="020F0302020204030204" charset="0"/>
              </a:rPr>
              <a:t>Keigin -  ni</a:t>
            </a:r>
          </a:p>
        </p:txBody>
      </p:sp>
      <p:sp>
        <p:nvSpPr>
          <p:cNvPr id="30" name="Text Box 29"/>
          <p:cNvSpPr txBox="1"/>
          <p:nvPr/>
        </p:nvSpPr>
        <p:spPr>
          <a:xfrm>
            <a:off x="6191885" y="4551680"/>
            <a:ext cx="972185" cy="368300"/>
          </a:xfrm>
          <a:prstGeom prst="rect">
            <a:avLst/>
          </a:prstGeom>
          <a:noFill/>
        </p:spPr>
        <p:txBody>
          <a:bodyPr wrap="square" rtlCol="0">
            <a:spAutoFit/>
          </a:bodyPr>
          <a:lstStyle/>
          <a:p>
            <a:pPr algn="l"/>
            <a:r>
              <a:rPr lang="lv-LV" altLang="en-US">
                <a:solidFill>
                  <a:srgbClr val="12281C"/>
                </a:solidFill>
                <a:latin typeface="Arial Black" panose="020B0A04020102020204" charset="0"/>
                <a:cs typeface="Arial Black" panose="020B0A04020102020204" charset="0"/>
              </a:rPr>
              <a:t>1586</a:t>
            </a:r>
          </a:p>
        </p:txBody>
      </p:sp>
      <p:cxnSp>
        <p:nvCxnSpPr>
          <p:cNvPr id="31" name="Straight Connector 30"/>
          <p:cNvCxnSpPr/>
          <p:nvPr/>
        </p:nvCxnSpPr>
        <p:spPr>
          <a:xfrm>
            <a:off x="4918710" y="4726940"/>
            <a:ext cx="1172845" cy="18415"/>
          </a:xfrm>
          <a:prstGeom prst="line">
            <a:avLst/>
          </a:prstGeom>
          <a:ln>
            <a:solidFill>
              <a:srgbClr val="12281C"/>
            </a:solidFill>
          </a:ln>
        </p:spPr>
        <p:style>
          <a:lnRef idx="1">
            <a:schemeClr val="accent1"/>
          </a:lnRef>
          <a:fillRef idx="0">
            <a:schemeClr val="accent1"/>
          </a:fillRef>
          <a:effectRef idx="0">
            <a:schemeClr val="accent1"/>
          </a:effectRef>
          <a:fontRef idx="minor">
            <a:schemeClr val="tx1"/>
          </a:fontRef>
        </p:style>
      </p:cxnSp>
      <p:sp>
        <p:nvSpPr>
          <p:cNvPr id="34" name="Text Box 33"/>
          <p:cNvSpPr txBox="1"/>
          <p:nvPr/>
        </p:nvSpPr>
        <p:spPr>
          <a:xfrm>
            <a:off x="3872230" y="4414520"/>
            <a:ext cx="1129030" cy="645160"/>
          </a:xfrm>
          <a:prstGeom prst="rect">
            <a:avLst/>
          </a:prstGeom>
          <a:noFill/>
        </p:spPr>
        <p:txBody>
          <a:bodyPr wrap="square" rtlCol="0">
            <a:spAutoFit/>
          </a:bodyPr>
          <a:lstStyle/>
          <a:p>
            <a:pPr algn="ctr"/>
            <a:r>
              <a:rPr lang="lv-LV" altLang="en-US" b="1" i="1">
                <a:solidFill>
                  <a:srgbClr val="12281C"/>
                </a:solidFill>
                <a:latin typeface="Calibri Light" panose="020F0302020204030204" charset="0"/>
                <a:cs typeface="Calibri Light" panose="020F0302020204030204" charset="0"/>
              </a:rPr>
              <a:t>Mjorin - ni</a:t>
            </a:r>
          </a:p>
        </p:txBody>
      </p:sp>
      <p:sp>
        <p:nvSpPr>
          <p:cNvPr id="35" name="Text Box 34"/>
          <p:cNvSpPr txBox="1"/>
          <p:nvPr/>
        </p:nvSpPr>
        <p:spPr>
          <a:xfrm>
            <a:off x="2899410" y="135255"/>
            <a:ext cx="6392545" cy="337185"/>
          </a:xfrm>
          <a:prstGeom prst="rect">
            <a:avLst/>
          </a:prstGeom>
          <a:noFill/>
        </p:spPr>
        <p:txBody>
          <a:bodyPr wrap="square" rtlCol="0">
            <a:spAutoFit/>
          </a:bodyPr>
          <a:lstStyle/>
          <a:p>
            <a:pPr algn="ctr"/>
            <a:r>
              <a:rPr lang="lv-LV" altLang="en-US" sz="1600" i="1"/>
              <a:t>sIeviešu - samuraju pazīstamāko kauju hronoloģija</a:t>
            </a:r>
          </a:p>
        </p:txBody>
      </p:sp>
      <p:sp>
        <p:nvSpPr>
          <p:cNvPr id="36" name="Text Box 35"/>
          <p:cNvSpPr txBox="1"/>
          <p:nvPr/>
        </p:nvSpPr>
        <p:spPr>
          <a:xfrm>
            <a:off x="6191885" y="3257550"/>
            <a:ext cx="972185" cy="368300"/>
          </a:xfrm>
          <a:prstGeom prst="rect">
            <a:avLst/>
          </a:prstGeom>
          <a:noFill/>
        </p:spPr>
        <p:txBody>
          <a:bodyPr wrap="square" rtlCol="0">
            <a:spAutoFit/>
          </a:bodyPr>
          <a:lstStyle/>
          <a:p>
            <a:pPr algn="l"/>
            <a:r>
              <a:rPr lang="lv-LV" altLang="en-US">
                <a:solidFill>
                  <a:srgbClr val="12281C"/>
                </a:solidFill>
                <a:latin typeface="Arial Black" panose="020B0A04020102020204" charset="0"/>
                <a:cs typeface="Arial Black" panose="020B0A04020102020204" charset="0"/>
              </a:rPr>
              <a:t>1570</a:t>
            </a:r>
          </a:p>
        </p:txBody>
      </p:sp>
      <p:sp>
        <p:nvSpPr>
          <p:cNvPr id="2" name="Oval 12"/>
          <p:cNvSpPr>
            <a:spLocks noChangeArrowheads="1"/>
          </p:cNvSpPr>
          <p:nvPr/>
        </p:nvSpPr>
        <p:spPr bwMode="auto">
          <a:xfrm>
            <a:off x="3963035" y="1295400"/>
            <a:ext cx="965200" cy="969645"/>
          </a:xfrm>
          <a:prstGeom prst="ellipse">
            <a:avLst/>
          </a:prstGeom>
          <a:noFill/>
          <a:ln w="20701">
            <a:solidFill>
              <a:srgbClr val="12281C"/>
            </a:solidFill>
            <a:round/>
          </a:ln>
          <a:extLst>
            <a:ext uri="{909E8E84-426E-40DD-AFC4-6F175D3DCCD1}">
              <a14:hiddenFill xmlns:a14="http://schemas.microsoft.com/office/drawing/2010/main">
                <a:solidFill>
                  <a:srgbClr val="FFC000"/>
                </a:solidFill>
              </a14:hiddenFill>
            </a:ext>
          </a:extLst>
        </p:spPr>
        <p:txBody>
          <a:bodyPr/>
          <a:lstStyle/>
          <a:p>
            <a:endParaRPr lang="zh-CN" altLang="en-US" sz="3200"/>
          </a:p>
        </p:txBody>
      </p:sp>
      <p:sp>
        <p:nvSpPr>
          <p:cNvPr id="4" name="Oval 12"/>
          <p:cNvSpPr>
            <a:spLocks noChangeArrowheads="1"/>
          </p:cNvSpPr>
          <p:nvPr/>
        </p:nvSpPr>
        <p:spPr bwMode="auto">
          <a:xfrm>
            <a:off x="7273925" y="2463800"/>
            <a:ext cx="965200" cy="969645"/>
          </a:xfrm>
          <a:prstGeom prst="ellipse">
            <a:avLst/>
          </a:prstGeom>
          <a:noFill/>
          <a:ln w="20701">
            <a:solidFill>
              <a:srgbClr val="12281C"/>
            </a:solidFill>
            <a:round/>
          </a:ln>
          <a:extLst>
            <a:ext uri="{909E8E84-426E-40DD-AFC4-6F175D3DCCD1}">
              <a14:hiddenFill xmlns:a14="http://schemas.microsoft.com/office/drawing/2010/main">
                <a:solidFill>
                  <a:srgbClr val="FFC000"/>
                </a:solidFill>
              </a14:hiddenFill>
            </a:ext>
          </a:extLst>
        </p:spPr>
        <p:txBody>
          <a:bodyPr/>
          <a:lstStyle/>
          <a:p>
            <a:endParaRPr lang="zh-CN" altLang="en-US" sz="3200"/>
          </a:p>
        </p:txBody>
      </p:sp>
      <p:sp>
        <p:nvSpPr>
          <p:cNvPr id="5" name="Oval 12"/>
          <p:cNvSpPr>
            <a:spLocks noChangeArrowheads="1"/>
          </p:cNvSpPr>
          <p:nvPr/>
        </p:nvSpPr>
        <p:spPr bwMode="auto">
          <a:xfrm>
            <a:off x="3963035" y="2956560"/>
            <a:ext cx="965200" cy="969645"/>
          </a:xfrm>
          <a:prstGeom prst="ellipse">
            <a:avLst/>
          </a:prstGeom>
          <a:noFill/>
          <a:ln w="20701">
            <a:solidFill>
              <a:srgbClr val="12281C"/>
            </a:solidFill>
            <a:round/>
          </a:ln>
          <a:extLst>
            <a:ext uri="{909E8E84-426E-40DD-AFC4-6F175D3DCCD1}">
              <a14:hiddenFill xmlns:a14="http://schemas.microsoft.com/office/drawing/2010/main">
                <a:solidFill>
                  <a:srgbClr val="FFC000"/>
                </a:solidFill>
              </a14:hiddenFill>
            </a:ext>
          </a:extLst>
        </p:spPr>
        <p:txBody>
          <a:bodyPr/>
          <a:lstStyle/>
          <a:p>
            <a:endParaRPr lang="zh-CN" altLang="en-US" sz="3200"/>
          </a:p>
        </p:txBody>
      </p:sp>
      <p:sp>
        <p:nvSpPr>
          <p:cNvPr id="7" name="Oval 12"/>
          <p:cNvSpPr>
            <a:spLocks noChangeArrowheads="1"/>
          </p:cNvSpPr>
          <p:nvPr/>
        </p:nvSpPr>
        <p:spPr bwMode="auto">
          <a:xfrm>
            <a:off x="7264400" y="3608070"/>
            <a:ext cx="965200" cy="969645"/>
          </a:xfrm>
          <a:prstGeom prst="ellipse">
            <a:avLst/>
          </a:prstGeom>
          <a:noFill/>
          <a:ln w="20701">
            <a:solidFill>
              <a:srgbClr val="12281C"/>
            </a:solidFill>
            <a:round/>
          </a:ln>
          <a:extLst>
            <a:ext uri="{909E8E84-426E-40DD-AFC4-6F175D3DCCD1}">
              <a14:hiddenFill xmlns:a14="http://schemas.microsoft.com/office/drawing/2010/main">
                <a:solidFill>
                  <a:srgbClr val="FFC000"/>
                </a:solidFill>
              </a14:hiddenFill>
            </a:ext>
          </a:extLst>
        </p:spPr>
        <p:txBody>
          <a:bodyPr/>
          <a:lstStyle/>
          <a:p>
            <a:endParaRPr lang="zh-CN" altLang="en-US" sz="3200"/>
          </a:p>
        </p:txBody>
      </p:sp>
      <p:sp>
        <p:nvSpPr>
          <p:cNvPr id="9" name="Oval 12"/>
          <p:cNvSpPr>
            <a:spLocks noChangeArrowheads="1"/>
          </p:cNvSpPr>
          <p:nvPr/>
        </p:nvSpPr>
        <p:spPr bwMode="auto">
          <a:xfrm>
            <a:off x="3963035" y="4251960"/>
            <a:ext cx="965200" cy="969645"/>
          </a:xfrm>
          <a:prstGeom prst="ellipse">
            <a:avLst/>
          </a:prstGeom>
          <a:noFill/>
          <a:ln w="20701">
            <a:solidFill>
              <a:srgbClr val="12281C"/>
            </a:solidFill>
            <a:round/>
          </a:ln>
          <a:extLst>
            <a:ext uri="{909E8E84-426E-40DD-AFC4-6F175D3DCCD1}">
              <a14:hiddenFill xmlns:a14="http://schemas.microsoft.com/office/drawing/2010/main">
                <a:solidFill>
                  <a:srgbClr val="FFC000"/>
                </a:solidFill>
              </a14:hiddenFill>
            </a:ext>
          </a:extLst>
        </p:spPr>
        <p:txBody>
          <a:bodyPr/>
          <a:lstStyle/>
          <a:p>
            <a:endParaRPr lang="zh-CN" altLang="en-US" sz="3200"/>
          </a:p>
        </p:txBody>
      </p:sp>
      <p:sp>
        <p:nvSpPr>
          <p:cNvPr id="13" name="Oval 12"/>
          <p:cNvSpPr>
            <a:spLocks noChangeArrowheads="1"/>
          </p:cNvSpPr>
          <p:nvPr/>
        </p:nvSpPr>
        <p:spPr bwMode="auto">
          <a:xfrm>
            <a:off x="7263765" y="5221605"/>
            <a:ext cx="965200" cy="969645"/>
          </a:xfrm>
          <a:prstGeom prst="ellipse">
            <a:avLst/>
          </a:prstGeom>
          <a:noFill/>
          <a:ln w="20701">
            <a:solidFill>
              <a:srgbClr val="12281C"/>
            </a:solidFill>
            <a:round/>
          </a:ln>
          <a:extLst>
            <a:ext uri="{909E8E84-426E-40DD-AFC4-6F175D3DCCD1}">
              <a14:hiddenFill xmlns:a14="http://schemas.microsoft.com/office/drawing/2010/main">
                <a:solidFill>
                  <a:srgbClr val="FFC000"/>
                </a:solidFill>
              </a14:hiddenFill>
            </a:ext>
          </a:extLst>
        </p:spPr>
        <p:txBody>
          <a:bodyPr/>
          <a:lstStyle/>
          <a:p>
            <a:endParaRPr lang="zh-CN" altLang="en-US" sz="3200"/>
          </a:p>
        </p:txBody>
      </p:sp>
      <p:cxnSp>
        <p:nvCxnSpPr>
          <p:cNvPr id="15" name="Straight Connector 14"/>
          <p:cNvCxnSpPr/>
          <p:nvPr/>
        </p:nvCxnSpPr>
        <p:spPr>
          <a:xfrm>
            <a:off x="6090920" y="5697220"/>
            <a:ext cx="1172845" cy="18415"/>
          </a:xfrm>
          <a:prstGeom prst="line">
            <a:avLst/>
          </a:prstGeom>
          <a:ln>
            <a:solidFill>
              <a:srgbClr val="12281C"/>
            </a:solidFill>
          </a:ln>
        </p:spPr>
        <p:style>
          <a:lnRef idx="1">
            <a:schemeClr val="accent1"/>
          </a:lnRef>
          <a:fillRef idx="0">
            <a:schemeClr val="accent1"/>
          </a:fillRef>
          <a:effectRef idx="0">
            <a:schemeClr val="accent1"/>
          </a:effectRef>
          <a:fontRef idx="minor">
            <a:schemeClr val="tx1"/>
          </a:fontRef>
        </p:style>
      </p:cxnSp>
      <p:sp>
        <p:nvSpPr>
          <p:cNvPr id="20" name="Text Box 19"/>
          <p:cNvSpPr txBox="1"/>
          <p:nvPr/>
        </p:nvSpPr>
        <p:spPr>
          <a:xfrm>
            <a:off x="3881120" y="5522595"/>
            <a:ext cx="2141855" cy="368300"/>
          </a:xfrm>
          <a:prstGeom prst="rect">
            <a:avLst/>
          </a:prstGeom>
          <a:noFill/>
        </p:spPr>
        <p:txBody>
          <a:bodyPr wrap="square" rtlCol="0">
            <a:spAutoFit/>
          </a:bodyPr>
          <a:lstStyle/>
          <a:p>
            <a:pPr algn="r"/>
            <a:r>
              <a:rPr lang="lv-LV" altLang="en-US">
                <a:solidFill>
                  <a:srgbClr val="12281C"/>
                </a:solidFill>
                <a:latin typeface="Arial Black" panose="020B0A04020102020204" charset="0"/>
                <a:cs typeface="Arial Black" panose="020B0A04020102020204" charset="0"/>
              </a:rPr>
              <a:t>1868</a:t>
            </a:r>
          </a:p>
        </p:txBody>
      </p:sp>
      <p:sp>
        <p:nvSpPr>
          <p:cNvPr id="33" name="Text Box 32"/>
          <p:cNvSpPr txBox="1"/>
          <p:nvPr/>
        </p:nvSpPr>
        <p:spPr>
          <a:xfrm>
            <a:off x="7090410" y="5414645"/>
            <a:ext cx="1311275" cy="583565"/>
          </a:xfrm>
          <a:prstGeom prst="rect">
            <a:avLst/>
          </a:prstGeom>
          <a:noFill/>
        </p:spPr>
        <p:txBody>
          <a:bodyPr wrap="square" rtlCol="0">
            <a:spAutoFit/>
          </a:bodyPr>
          <a:lstStyle/>
          <a:p>
            <a:pPr algn="ctr"/>
            <a:r>
              <a:rPr lang="lv-LV" altLang="en-US" sz="1600" b="1" i="1">
                <a:solidFill>
                  <a:srgbClr val="12281C"/>
                </a:solidFill>
                <a:latin typeface="Calibri Light" panose="020F0302020204030204" charset="0"/>
                <a:cs typeface="Calibri Light" panose="020F0302020204030204" charset="0"/>
              </a:rPr>
              <a:t>Nakano</a:t>
            </a:r>
          </a:p>
          <a:p>
            <a:pPr algn="ctr"/>
            <a:r>
              <a:rPr lang="lv-LV" altLang="en-US" sz="1600" b="1" i="1">
                <a:solidFill>
                  <a:srgbClr val="12281C"/>
                </a:solidFill>
                <a:latin typeface="Calibri Light" panose="020F0302020204030204" charset="0"/>
                <a:cs typeface="Calibri Light" panose="020F0302020204030204" charset="0"/>
              </a:rPr>
              <a:t>Takeko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102360" y="2235200"/>
            <a:ext cx="9987915"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lgn="l">
              <a:lnSpc>
                <a:spcPct val="150000"/>
              </a:lnSpc>
            </a:pPr>
            <a:r>
              <a:rPr lang="lv-LV" sz="3900" b="1" dirty="0">
                <a:solidFill>
                  <a:schemeClr val="tx1"/>
                </a:solidFill>
                <a:latin typeface="Arial (Headings)" charset="0"/>
                <a:cs typeface="Arial (Headings)" charset="0"/>
              </a:rPr>
              <a:t>Japānas vēsture</a:t>
            </a:r>
            <a:endParaRPr lang="lv-LV" sz="2800" b="1" i="1" dirty="0">
              <a:solidFill>
                <a:schemeClr val="tx1"/>
              </a:solidFill>
              <a:latin typeface="Arial (Headings)" charset="0"/>
              <a:cs typeface="Arial (Headings)" charset="0"/>
            </a:endParaRPr>
          </a:p>
          <a:p>
            <a:pPr indent="0" algn="l">
              <a:lnSpc>
                <a:spcPct val="150000"/>
              </a:lnSpc>
            </a:pPr>
            <a:r>
              <a:rPr lang="lv-LV" sz="1800" i="1" dirty="0">
                <a:solidFill>
                  <a:schemeClr val="tx1"/>
                </a:solidFill>
                <a:latin typeface="Georgia" panose="02040502050405020303" charset="0"/>
                <a:cs typeface="Georgia" panose="02040502050405020303" charset="0"/>
              </a:rPr>
              <a:t>Laika periodu raksturojums</a:t>
            </a:r>
          </a:p>
          <a:p>
            <a:pPr indent="0" algn="l">
              <a:lnSpc>
                <a:spcPct val="150000"/>
              </a:lnSpc>
            </a:pPr>
            <a:r>
              <a:rPr lang="lv-LV" sz="1800" i="1" dirty="0">
                <a:solidFill>
                  <a:schemeClr val="tx1"/>
                </a:solidFill>
                <a:latin typeface="Georgia" panose="02040502050405020303" charset="0"/>
                <a:cs typeface="Georgia" panose="02040502050405020303" charset="0"/>
              </a:rPr>
              <a:t>Sieviešu vēsturiskais stāvoklis</a:t>
            </a:r>
            <a:endParaRPr lang="lv-LV" sz="1800" b="1" i="1" dirty="0">
              <a:solidFill>
                <a:schemeClr val="tx1"/>
              </a:solidFill>
              <a:latin typeface="Georgia" panose="02040502050405020303" charset="0"/>
              <a:cs typeface="Georgia" panose="02040502050405020303" charset="0"/>
            </a:endParaRPr>
          </a:p>
        </p:txBody>
      </p:sp>
      <p:sp>
        <p:nvSpPr>
          <p:cNvPr id="6" name="Left Bracket 5"/>
          <p:cNvSpPr/>
          <p:nvPr/>
        </p:nvSpPr>
        <p:spPr>
          <a:xfrm>
            <a:off x="931545" y="1747520"/>
            <a:ext cx="170815" cy="3362960"/>
          </a:xfrm>
          <a:prstGeom prst="leftBracket">
            <a:avLst/>
          </a:prstGeom>
          <a:noFill/>
          <a:ln>
            <a:solidFill>
              <a:srgbClr val="12281C"/>
            </a:solidFill>
          </a:ln>
          <a:extLst>
            <a:ext uri="{909E8E84-426E-40DD-AFC4-6F175D3DCCD1}">
              <a14:hiddenFill xmlns:a14="http://schemas.microsoft.com/office/drawing/2010/main">
                <a:solidFill>
                  <a:srgbClr val="12281C"/>
                </a:solidFill>
              </a14:hiddenFill>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1454</Words>
  <Application>Microsoft Office PowerPoint</Application>
  <PresentationFormat>Custom</PresentationFormat>
  <Paragraphs>283</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Sieviešu personības Japānā valdnieces un kareives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Sieviešu personības Japānā valdnieces un kareives</dc:title>
  <dc:creator/>
  <cp:lastModifiedBy>userw</cp:lastModifiedBy>
  <cp:revision>719</cp:revision>
  <dcterms:created xsi:type="dcterms:W3CDTF">2020-05-26T20:19:00Z</dcterms:created>
  <dcterms:modified xsi:type="dcterms:W3CDTF">2020-06-19T08:46:36Z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1033-11.2.0.8970</vt:lpwstr>
  </property>
</Properties>
</file>