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72" r:id="rId3"/>
    <p:sldId id="267" r:id="rId4"/>
    <p:sldId id="269" r:id="rId5"/>
    <p:sldId id="270" r:id="rId6"/>
    <p:sldId id="271" r:id="rId7"/>
    <p:sldId id="335" r:id="rId8"/>
    <p:sldId id="286" r:id="rId9"/>
    <p:sldId id="287" r:id="rId10"/>
    <p:sldId id="288" r:id="rId11"/>
    <p:sldId id="289" r:id="rId12"/>
    <p:sldId id="290" r:id="rId13"/>
    <p:sldId id="292" r:id="rId14"/>
    <p:sldId id="293" r:id="rId15"/>
    <p:sldId id="294" r:id="rId16"/>
    <p:sldId id="338" r:id="rId17"/>
    <p:sldId id="266" r:id="rId18"/>
    <p:sldId id="272" r:id="rId19"/>
    <p:sldId id="275" r:id="rId20"/>
    <p:sldId id="276" r:id="rId21"/>
    <p:sldId id="277" r:id="rId22"/>
    <p:sldId id="278" r:id="rId23"/>
    <p:sldId id="339" r:id="rId24"/>
    <p:sldId id="295" r:id="rId25"/>
    <p:sldId id="297" r:id="rId26"/>
    <p:sldId id="296" r:id="rId27"/>
    <p:sldId id="298" r:id="rId28"/>
    <p:sldId id="299" r:id="rId29"/>
    <p:sldId id="300" r:id="rId30"/>
    <p:sldId id="341" r:id="rId31"/>
    <p:sldId id="301" r:id="rId32"/>
    <p:sldId id="304" r:id="rId33"/>
    <p:sldId id="303" r:id="rId34"/>
    <p:sldId id="305" r:id="rId35"/>
    <p:sldId id="340" r:id="rId36"/>
    <p:sldId id="306" r:id="rId37"/>
    <p:sldId id="307" r:id="rId38"/>
    <p:sldId id="308" r:id="rId39"/>
    <p:sldId id="311" r:id="rId40"/>
    <p:sldId id="312" r:id="rId41"/>
    <p:sldId id="313" r:id="rId42"/>
    <p:sldId id="342" r:id="rId43"/>
    <p:sldId id="268" r:id="rId44"/>
    <p:sldId id="279" r:id="rId45"/>
    <p:sldId id="282" r:id="rId46"/>
    <p:sldId id="283" r:id="rId47"/>
    <p:sldId id="284" r:id="rId48"/>
    <p:sldId id="280" r:id="rId49"/>
    <p:sldId id="281" r:id="rId50"/>
    <p:sldId id="343" r:id="rId51"/>
    <p:sldId id="314" r:id="rId52"/>
    <p:sldId id="318" r:id="rId53"/>
    <p:sldId id="315" r:id="rId54"/>
    <p:sldId id="316" r:id="rId55"/>
    <p:sldId id="319" r:id="rId56"/>
    <p:sldId id="320" r:id="rId57"/>
    <p:sldId id="321" r:id="rId58"/>
    <p:sldId id="322" r:id="rId59"/>
    <p:sldId id="323" r:id="rId60"/>
    <p:sldId id="325" r:id="rId61"/>
    <p:sldId id="324" r:id="rId62"/>
    <p:sldId id="344" r:id="rId63"/>
    <p:sldId id="359" r:id="rId64"/>
    <p:sldId id="360" r:id="rId65"/>
    <p:sldId id="361" r:id="rId66"/>
    <p:sldId id="362" r:id="rId67"/>
    <p:sldId id="364" r:id="rId68"/>
    <p:sldId id="363" r:id="rId69"/>
    <p:sldId id="348" r:id="rId70"/>
    <p:sldId id="346" r:id="rId71"/>
    <p:sldId id="347" r:id="rId72"/>
    <p:sldId id="349" r:id="rId73"/>
    <p:sldId id="351" r:id="rId74"/>
    <p:sldId id="350" r:id="rId75"/>
    <p:sldId id="327" r:id="rId76"/>
    <p:sldId id="328" r:id="rId77"/>
    <p:sldId id="329" r:id="rId78"/>
    <p:sldId id="330" r:id="rId79"/>
    <p:sldId id="331" r:id="rId80"/>
    <p:sldId id="333" r:id="rId81"/>
    <p:sldId id="334" r:id="rId82"/>
    <p:sldId id="332" r:id="rId83"/>
    <p:sldId id="352" r:id="rId84"/>
    <p:sldId id="353" r:id="rId85"/>
    <p:sldId id="355" r:id="rId86"/>
    <p:sldId id="354" r:id="rId87"/>
    <p:sldId id="357" r:id="rId88"/>
    <p:sldId id="358" r:id="rId89"/>
    <p:sldId id="356" r:id="rId90"/>
    <p:sldId id="366" r:id="rId91"/>
    <p:sldId id="367" r:id="rId92"/>
    <p:sldId id="369" r:id="rId93"/>
    <p:sldId id="370" r:id="rId94"/>
    <p:sldId id="371" r:id="rId95"/>
    <p:sldId id="368" r:id="rId96"/>
    <p:sldId id="274" r:id="rId97"/>
    <p:sldId id="291" r:id="rId98"/>
    <p:sldId id="309" r:id="rId99"/>
    <p:sldId id="285" r:id="rId100"/>
    <p:sldId id="317" r:id="rId101"/>
    <p:sldId id="345" r:id="rId102"/>
    <p:sldId id="365"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ja Panfilova" initials="DP" lastIdx="1" clrIdx="0">
    <p:extLst>
      <p:ext uri="{19B8F6BF-5375-455C-9EA6-DF929625EA0E}">
        <p15:presenceInfo xmlns:p15="http://schemas.microsoft.com/office/powerpoint/2012/main" userId="S::dp12090@365.lu.lv::6cd83bcb-c2bf-49f6-94d2-78b76dd1b8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4660"/>
  </p:normalViewPr>
  <p:slideViewPr>
    <p:cSldViewPr snapToGrid="0">
      <p:cViewPr varScale="1">
        <p:scale>
          <a:sx n="86" d="100"/>
          <a:sy n="86" d="100"/>
        </p:scale>
        <p:origin x="76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E8B0719-D814-4F67-89FE-71A13CA8F47A}" type="datetimeFigureOut">
              <a:rPr lang="en-GB" smtClean="0"/>
              <a:t>07/06/2020</a:t>
            </a:fld>
            <a:endParaRPr lang="en-GB"/>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GB"/>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632D89B-8A8C-47A1-86DE-DC073CBA11E0}" type="slidenum">
              <a:rPr lang="en-GB" smtClean="0"/>
              <a:t>‹#›</a:t>
            </a:fld>
            <a:endParaRPr lang="en-GB"/>
          </a:p>
        </p:txBody>
      </p:sp>
    </p:spTree>
    <p:extLst>
      <p:ext uri="{BB962C8B-B14F-4D97-AF65-F5344CB8AC3E}">
        <p14:creationId xmlns:p14="http://schemas.microsoft.com/office/powerpoint/2010/main" val="28634633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E8B0719-D814-4F67-89FE-71A13CA8F47A}"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32D89B-8A8C-47A1-86DE-DC073CBA11E0}" type="slidenum">
              <a:rPr lang="en-GB" smtClean="0"/>
              <a:t>‹#›</a:t>
            </a:fld>
            <a:endParaRPr lang="en-GB"/>
          </a:p>
        </p:txBody>
      </p:sp>
    </p:spTree>
    <p:extLst>
      <p:ext uri="{BB962C8B-B14F-4D97-AF65-F5344CB8AC3E}">
        <p14:creationId xmlns:p14="http://schemas.microsoft.com/office/powerpoint/2010/main" val="362517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E8B0719-D814-4F67-89FE-71A13CA8F47A}"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32D89B-8A8C-47A1-86DE-DC073CBA11E0}" type="slidenum">
              <a:rPr lang="en-GB" smtClean="0"/>
              <a:t>‹#›</a:t>
            </a:fld>
            <a:endParaRPr lang="en-GB"/>
          </a:p>
        </p:txBody>
      </p:sp>
    </p:spTree>
    <p:extLst>
      <p:ext uri="{BB962C8B-B14F-4D97-AF65-F5344CB8AC3E}">
        <p14:creationId xmlns:p14="http://schemas.microsoft.com/office/powerpoint/2010/main" val="4189221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E8B0719-D814-4F67-89FE-71A13CA8F47A}" type="datetimeFigureOut">
              <a:rPr lang="en-GB" smtClean="0"/>
              <a:t>07/06/2020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32D89B-8A8C-47A1-86DE-DC073CBA11E0}" type="slidenum">
              <a:rPr lang="en-GB" smtClean="0"/>
              <a:t>‹#›</a:t>
            </a:fld>
            <a:endParaRPr lang="en-GB"/>
          </a:p>
        </p:txBody>
      </p:sp>
    </p:spTree>
    <p:extLst>
      <p:ext uri="{BB962C8B-B14F-4D97-AF65-F5344CB8AC3E}">
        <p14:creationId xmlns:p14="http://schemas.microsoft.com/office/powerpoint/2010/main" val="348957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E8B0719-D814-4F67-89FE-71A13CA8F47A}" type="datetimeFigureOut">
              <a:rPr lang="en-GB" smtClean="0"/>
              <a:t>07/06/2020</a:t>
            </a:fld>
            <a:endParaRPr lang="en-GB"/>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GB"/>
          </a:p>
        </p:txBody>
      </p:sp>
      <p:sp>
        <p:nvSpPr>
          <p:cNvPr id="6" name="Slide Number Placeholder 5"/>
          <p:cNvSpPr>
            <a:spLocks noGrp="1"/>
          </p:cNvSpPr>
          <p:nvPr>
            <p:ph type="sldNum" sz="quarter" idx="12"/>
          </p:nvPr>
        </p:nvSpPr>
        <p:spPr>
          <a:xfrm>
            <a:off x="8604504" y="5211060"/>
            <a:ext cx="2112264" cy="228600"/>
          </a:xfrm>
        </p:spPr>
        <p:txBody>
          <a:bodyPr/>
          <a:lstStyle/>
          <a:p>
            <a:fld id="{D632D89B-8A8C-47A1-86DE-DC073CBA11E0}" type="slidenum">
              <a:rPr lang="en-GB" smtClean="0"/>
              <a:t>‹#›</a:t>
            </a:fld>
            <a:endParaRPr lang="en-GB"/>
          </a:p>
        </p:txBody>
      </p:sp>
    </p:spTree>
    <p:extLst>
      <p:ext uri="{BB962C8B-B14F-4D97-AF65-F5344CB8AC3E}">
        <p14:creationId xmlns:p14="http://schemas.microsoft.com/office/powerpoint/2010/main" val="255136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E8B0719-D814-4F67-89FE-71A13CA8F47A}"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32D89B-8A8C-47A1-86DE-DC073CBA11E0}" type="slidenum">
              <a:rPr lang="en-GB" smtClean="0"/>
              <a:t>‹#›</a:t>
            </a:fld>
            <a:endParaRPr lang="en-GB"/>
          </a:p>
        </p:txBody>
      </p:sp>
    </p:spTree>
    <p:extLst>
      <p:ext uri="{BB962C8B-B14F-4D97-AF65-F5344CB8AC3E}">
        <p14:creationId xmlns:p14="http://schemas.microsoft.com/office/powerpoint/2010/main" val="199741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E8B0719-D814-4F67-89FE-71A13CA8F47A}" type="datetimeFigureOut">
              <a:rPr lang="en-GB" smtClean="0"/>
              <a:t>07/06/2020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32D89B-8A8C-47A1-86DE-DC073CBA11E0}" type="slidenum">
              <a:rPr lang="en-GB" smtClean="0"/>
              <a:t>‹#›</a:t>
            </a:fld>
            <a:endParaRPr lang="en-GB"/>
          </a:p>
        </p:txBody>
      </p:sp>
    </p:spTree>
    <p:extLst>
      <p:ext uri="{BB962C8B-B14F-4D97-AF65-F5344CB8AC3E}">
        <p14:creationId xmlns:p14="http://schemas.microsoft.com/office/powerpoint/2010/main" val="183002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E8B0719-D814-4F67-89FE-71A13CA8F47A}" type="datetimeFigureOut">
              <a:rPr lang="en-GB" smtClean="0"/>
              <a:t>07/06/2020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32D89B-8A8C-47A1-86DE-DC073CBA11E0}" type="slidenum">
              <a:rPr lang="en-GB" smtClean="0"/>
              <a:t>‹#›</a:t>
            </a:fld>
            <a:endParaRPr lang="en-GB"/>
          </a:p>
        </p:txBody>
      </p:sp>
    </p:spTree>
    <p:extLst>
      <p:ext uri="{BB962C8B-B14F-4D97-AF65-F5344CB8AC3E}">
        <p14:creationId xmlns:p14="http://schemas.microsoft.com/office/powerpoint/2010/main" val="2731298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B0719-D814-4F67-89FE-71A13CA8F47A}" type="datetimeFigureOut">
              <a:rPr lang="en-GB" smtClean="0"/>
              <a:t>07/06/2020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32D89B-8A8C-47A1-86DE-DC073CBA11E0}" type="slidenum">
              <a:rPr lang="en-GB" smtClean="0"/>
              <a:t>‹#›</a:t>
            </a:fld>
            <a:endParaRPr lang="en-GB"/>
          </a:p>
        </p:txBody>
      </p:sp>
    </p:spTree>
    <p:extLst>
      <p:ext uri="{BB962C8B-B14F-4D97-AF65-F5344CB8AC3E}">
        <p14:creationId xmlns:p14="http://schemas.microsoft.com/office/powerpoint/2010/main" val="269467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AE8B0719-D814-4F67-89FE-71A13CA8F47A}" type="datetimeFigureOut">
              <a:rPr lang="en-GB" smtClean="0"/>
              <a:t>07/06/2020</a:t>
            </a:fld>
            <a:endParaRPr lang="en-GB"/>
          </a:p>
        </p:txBody>
      </p:sp>
      <p:sp>
        <p:nvSpPr>
          <p:cNvPr id="9" name="Footer Placeholder 8"/>
          <p:cNvSpPr>
            <a:spLocks noGrp="1"/>
          </p:cNvSpPr>
          <p:nvPr>
            <p:ph type="ftr" sz="quarter" idx="11"/>
          </p:nvPr>
        </p:nvSpPr>
        <p:spPr/>
        <p:txBody>
          <a:bodyPr/>
          <a:lstStyle>
            <a:lvl1pPr algn="r">
              <a:defRPr/>
            </a:lvl1pPr>
          </a:lstStyle>
          <a:p>
            <a:endParaRPr lang="en-GB"/>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632D89B-8A8C-47A1-86DE-DC073CBA11E0}" type="slidenum">
              <a:rPr lang="en-GB" smtClean="0"/>
              <a:t>‹#›</a:t>
            </a:fld>
            <a:endParaRPr lang="en-GB"/>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8425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E8B0719-D814-4F67-89FE-71A13CA8F47A}" type="datetimeFigureOut">
              <a:rPr lang="en-GB" smtClean="0"/>
              <a:t>07/06/2020</a:t>
            </a:fld>
            <a:endParaRPr lang="en-GB"/>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GB"/>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632D89B-8A8C-47A1-86DE-DC073CBA11E0}" type="slidenum">
              <a:rPr lang="en-GB" smtClean="0"/>
              <a:t>‹#›</a:t>
            </a:fld>
            <a:endParaRPr lang="en-GB"/>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6180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E8B0719-D814-4F67-89FE-71A13CA8F47A}" type="datetimeFigureOut">
              <a:rPr lang="en-GB" smtClean="0"/>
              <a:t>07/06/2020</a:t>
            </a:fld>
            <a:endParaRPr lang="en-GB"/>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GB"/>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632D89B-8A8C-47A1-86DE-DC073CBA11E0}" type="slidenum">
              <a:rPr lang="en-GB" smtClean="0"/>
              <a:t>‹#›</a:t>
            </a:fld>
            <a:endParaRPr lang="en-GB"/>
          </a:p>
        </p:txBody>
      </p:sp>
    </p:spTree>
    <p:extLst>
      <p:ext uri="{BB962C8B-B14F-4D97-AF65-F5344CB8AC3E}">
        <p14:creationId xmlns:p14="http://schemas.microsoft.com/office/powerpoint/2010/main" val="3538289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hyperlink" Target="https://ja.wikipedia.org/wiki/%E3%83%95%E3%82%A1%E3%82%A4%E3%83%AB:5000_Yenes_(2004)_(Anverso).jpg" TargetMode="External"/><Relationship Id="rId7" Type="http://schemas.openxmlformats.org/officeDocument/2006/relationships/hyperlink" Target="https://www.culture.city.taito.lg.jp/en/reports/9052" TargetMode="External"/><Relationship Id="rId2" Type="http://schemas.openxmlformats.org/officeDocument/2006/relationships/hyperlink" Target="https://nippaku.wordpress.com/2015/10/24/money-matters-2/" TargetMode="External"/><Relationship Id="rId1" Type="http://schemas.openxmlformats.org/officeDocument/2006/relationships/slideLayout" Target="../slideLayouts/slideLayout2.xml"/><Relationship Id="rId6" Type="http://schemas.openxmlformats.org/officeDocument/2006/relationships/hyperlink" Target="https://www.barnesandnoble.com/w/in-the-shade-of-spring-leaves-robert-lyons-danly/1117249582" TargetMode="External"/><Relationship Id="rId5" Type="http://schemas.openxmlformats.org/officeDocument/2006/relationships/hyperlink" Target="https://en.wikipedia.org/wiki/Takekurabe_(1955_film)#/media/File:Takekurabe_poster.jpg" TargetMode="External"/><Relationship Id="rId4" Type="http://schemas.openxmlformats.org/officeDocument/2006/relationships/hyperlink" Target="https://www.amazon.com/Otsugomori-Wakaremichi-Japanese-Higuchi-Ichiyo-ebook/dp/B00IW8T8IC"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ja.wikipedia.org/wiki/%E4%B8%AD%E5%B3%B6%E6%B9%98%E7%85%99#/media/%E3%83%95%E3%82%A1%E3%82%A4%E3%83%AB:Nakajima_Sh%C5%8Den.jpg" TargetMode="External"/><Relationship Id="rId3" Type="http://schemas.openxmlformats.org/officeDocument/2006/relationships/hyperlink" Target="https://japaneseclass.jp/img/%E9%95%B7%E8%B0%B7%E5%B7%9D%E6%99%82%E9%9B%A8" TargetMode="External"/><Relationship Id="rId7" Type="http://schemas.openxmlformats.org/officeDocument/2006/relationships/hyperlink" Target="https://ja.wikipedia.org/wiki/%E4%B8%AD%E5%B3%B6%E6%B9%98%E7%85%99#/media/%E3%83%95%E3%82%A1%E3%82%A4%E3%83%AB:Nakajima_(Kishida)_Toshiko.jpg" TargetMode="External"/><Relationship Id="rId2" Type="http://schemas.openxmlformats.org/officeDocument/2006/relationships/hyperlink" Target="https://ja.wikipedia.org/wiki/%E9%95%B7%E8%B0%B7%E5%B7%9D%E6%99%82%E9%9B%A8#/media/%E3%83%95%E3%82%A1%E3%82%A4%E3%83%AB:Shigure_Hasegawa.jpg" TargetMode="External"/><Relationship Id="rId1" Type="http://schemas.openxmlformats.org/officeDocument/2006/relationships/slideLayout" Target="../slideLayouts/slideLayout2.xml"/><Relationship Id="rId6" Type="http://schemas.openxmlformats.org/officeDocument/2006/relationships/hyperlink" Target="https://ja.wikipedia.org/wiki/%E5%A5%B3%E4%BA%BA%E8%8A%B8%E8%A1%93#/media/%E3%83%95%E3%82%A1%E3%82%A4%E3%83%AB:Nyonin_Geijutsu_first_issue.jpg" TargetMode="External"/><Relationship Id="rId5" Type="http://schemas.openxmlformats.org/officeDocument/2006/relationships/hyperlink" Target="http://kajiyahiroshi.com/news/katana-deki.html" TargetMode="External"/><Relationship Id="rId4" Type="http://schemas.openxmlformats.org/officeDocument/2006/relationships/hyperlink" Target="https://www.hyogo-c.ed.jp/~rekihaku-bo/historystation/rekihaku-meet/seminar/bugu-kacchuu/tk_intro3.html" TargetMode="External"/><Relationship Id="rId9" Type="http://schemas.openxmlformats.org/officeDocument/2006/relationships/hyperlink" Target="https://d2l930y2yx77uc.cloudfront.net/production/uploads/images/4319920/796913099a5b72bbeb66004f8ddd8d3c.jpg"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s://en.wikipedia.org/wiki/Hiratsuka_Raich%C5%8D#/media/File:HIRATSUKA_Raicho.jpg" TargetMode="External"/><Relationship Id="rId3" Type="http://schemas.openxmlformats.org/officeDocument/2006/relationships/hyperlink" Target="http://core.ecu.edu/hist/tuckerjo/taishowomen.htm" TargetMode="External"/><Relationship Id="rId7" Type="http://schemas.openxmlformats.org/officeDocument/2006/relationships/hyperlink" Target="https://en.wikipedia.org/wiki/Bluestocking_(magazine)#/media/File:The_First_Issue_of_Seito_-_September_1911.jpg" TargetMode="External"/><Relationship Id="rId2" Type="http://schemas.openxmlformats.org/officeDocument/2006/relationships/hyperlink" Target="https://en.wikipedia.org/wiki/Fukuda_Hideko#/media/File:Hideko_Fukuda_cropped.jpg" TargetMode="External"/><Relationship Id="rId1" Type="http://schemas.openxmlformats.org/officeDocument/2006/relationships/slideLayout" Target="../slideLayouts/slideLayout2.xml"/><Relationship Id="rId6" Type="http://schemas.openxmlformats.org/officeDocument/2006/relationships/hyperlink" Target="https://en.wikipedia.org/wiki/Hiratsuka_Raich%C5%8D#/media/File:Raicho_Hiratsuka.jpg" TargetMode="External"/><Relationship Id="rId5" Type="http://schemas.openxmlformats.org/officeDocument/2006/relationships/hyperlink" Target="http://merimaa88.hatenablog.com/entry/Raiteu_Hiratsuka" TargetMode="External"/><Relationship Id="rId10" Type="http://schemas.openxmlformats.org/officeDocument/2006/relationships/hyperlink" Target="https://de.wikipedia.org/wiki/Jogaku_Zasshi#/media/Datei:Jogaku_zasshi.jpg" TargetMode="External"/><Relationship Id="rId4" Type="http://schemas.openxmlformats.org/officeDocument/2006/relationships/hyperlink" Target="https://upload.wikimedia.org/wikipedia/commons/9/9e/Fukuda_Hideko.jpg" TargetMode="External"/><Relationship Id="rId9" Type="http://schemas.openxmlformats.org/officeDocument/2006/relationships/hyperlink" Target="https://jinbutsukan.net/person/3i04.html?lst0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webp"/><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ancient.eu/Amaterasu/" TargetMode="External"/><Relationship Id="rId2" Type="http://schemas.openxmlformats.org/officeDocument/2006/relationships/hyperlink" Target="https://www.ancient.eu/Izanami_and_Izanagi/" TargetMode="External"/><Relationship Id="rId1" Type="http://schemas.openxmlformats.org/officeDocument/2006/relationships/slideLayout" Target="../slideLayouts/slideLayout2.xml"/><Relationship Id="rId5" Type="http://schemas.openxmlformats.org/officeDocument/2006/relationships/hyperlink" Target="https://www.isejingu.or.jp/en/" TargetMode="External"/><Relationship Id="rId4" Type="http://schemas.openxmlformats.org/officeDocument/2006/relationships/hyperlink" Target="https://www.britannica.com/topic/Bente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www.britannica.com/event/Heian-period"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s://www.britannica.com/biography/Shikibu-Murasak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britannica.com/biography/Sei-Shonagon" TargetMode="External"/><Relationship Id="rId2" Type="http://schemas.openxmlformats.org/officeDocument/2006/relationships/hyperlink" Target="https://medium.com/@Zelda_Kasahara/most-japanese-people-can-recite-the-famous-opening-lines-of-the-pillow-book-by-sei-shonagon-b205552e01e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tofugu.com/japan/ono-no-komachi/" TargetMode="External"/><Relationship Id="rId2" Type="http://schemas.openxmlformats.org/officeDocument/2006/relationships/hyperlink" Target="https://www.ancient.eu/Ono_no_Komachi/" TargetMode="External"/><Relationship Id="rId1" Type="http://schemas.openxmlformats.org/officeDocument/2006/relationships/slideLayout" Target="../slideLayouts/slideLayout2.xml"/><Relationship Id="rId5" Type="http://schemas.openxmlformats.org/officeDocument/2006/relationships/hyperlink" Target="http://www.wakapoetry.net/poets/early-heian-poets/ono-no-komachi/" TargetMode="External"/><Relationship Id="rId4" Type="http://schemas.openxmlformats.org/officeDocument/2006/relationships/hyperlink" Target="http://www.wakapoetry.net/poems/anthologies/kokinsh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inquiriesjournal.com/articles/1369/women-in-meiji-japan-exploring-the-underclass-of-japanese-industrialization"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tat7.party/uploads/Separate%20Ways.pdf" TargetMode="External"/><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hyperlink" Target="https://www.britannica.com/biography/Higuchi-Ichiyo" TargetMode="External"/><Relationship Id="rId2" Type="http://schemas.openxmlformats.org/officeDocument/2006/relationships/hyperlink" Target="https://www.tofugu.com/japan/higuchi-ichiyo/" TargetMode="External"/><Relationship Id="rId1" Type="http://schemas.openxmlformats.org/officeDocument/2006/relationships/slideLayout" Target="../slideLayouts/slideLayout2.xml"/><Relationship Id="rId5" Type="http://schemas.openxmlformats.org/officeDocument/2006/relationships/hyperlink" Target="https://www.culture.city.taito.lg.jp/en/reports/9052" TargetMode="External"/><Relationship Id="rId4" Type="http://schemas.openxmlformats.org/officeDocument/2006/relationships/hyperlink" Target="https://shinsengumi-archives.github.io/japanese-wiki-corpus/person/Ichiyo%20HIGUCHI.html"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hyperlink" Target="https://peoplepill.com/people/hasegawa-shigure/"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isejingu.or.jp/en/" TargetMode="External"/><Relationship Id="rId2" Type="http://schemas.openxmlformats.org/officeDocument/2006/relationships/hyperlink" Target="https://www.onmarkproductions.com/html/shinto-priesthood.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womeninworldhistory.com/WR-04.html" TargetMode="External"/><Relationship Id="rId2" Type="http://schemas.openxmlformats.org/officeDocument/2006/relationships/hyperlink" Target="http://scholarworks.smith.edu/hst_facpubs/3/" TargetMode="External"/><Relationship Id="rId1" Type="http://schemas.openxmlformats.org/officeDocument/2006/relationships/slideLayout" Target="../slideLayouts/slideLayout2.xml"/><Relationship Id="rId5" Type="http://schemas.openxmlformats.org/officeDocument/2006/relationships/hyperlink" Target="https://digitalcommons.conncoll.edu/cgi/viewcontent.cgi?referer=https://www.google.com/&amp;httpsredir=1&amp;article=1009&amp;context=eastasianhp" TargetMode="External"/><Relationship Id="rId4" Type="http://schemas.openxmlformats.org/officeDocument/2006/relationships/hyperlink" Target="https://www.encyclopedia.com/women/encyclopedias-almanacs-transcripts-and-maps/kishida-toshiko-1863-1901"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encyclopedia.com/women/encyclopedias-almanacs-transcripts-and-maps/fukuda-hideko-1865-1927"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hyperlink" Target="https://unseenjapan.com/hiratsuka-raich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https://en.wikipedia.org/wiki/Imperial_Regalia_of_Japan" TargetMode="External"/><Relationship Id="rId3" Type="http://schemas.openxmlformats.org/officeDocument/2006/relationships/hyperlink" Target="https://kazu2000.muragon.com/entry/416.html" TargetMode="External"/><Relationship Id="rId7" Type="http://schemas.openxmlformats.org/officeDocument/2006/relationships/hyperlink" Target="https://commons.wikimedia.org/wiki/File:Amaterasu_cave_edit2.jpg" TargetMode="External"/><Relationship Id="rId2" Type="http://schemas.openxmlformats.org/officeDocument/2006/relationships/hyperlink" Target="https://mythopedia.com/japanese-mythology/gods/izanagi/" TargetMode="External"/><Relationship Id="rId1" Type="http://schemas.openxmlformats.org/officeDocument/2006/relationships/slideLayout" Target="../slideLayouts/slideLayout2.xml"/><Relationship Id="rId6" Type="http://schemas.openxmlformats.org/officeDocument/2006/relationships/hyperlink" Target="https://en.wikipedia.org/wiki/Kamiumi#Purification_of_Izanagi" TargetMode="External"/><Relationship Id="rId11" Type="http://schemas.openxmlformats.org/officeDocument/2006/relationships/hyperlink" Target="https://twitter.com/t_e_m_p_e_s_t__/status/697998670143164416" TargetMode="External"/><Relationship Id="rId5" Type="http://schemas.openxmlformats.org/officeDocument/2006/relationships/hyperlink" Target="https://ja.wikipedia.org/wiki/%E3%82%A4%E3%82%B6%E3%83%8A%E3%83%9F" TargetMode="External"/><Relationship Id="rId10" Type="http://schemas.openxmlformats.org/officeDocument/2006/relationships/hyperlink" Target="https://gods-goddess.fandom.com/wiki/Benzaiten" TargetMode="External"/><Relationship Id="rId4" Type="http://schemas.openxmlformats.org/officeDocument/2006/relationships/hyperlink" Target="https://www.pbase.com/light_works/image/107133323&amp;exif=Y" TargetMode="External"/><Relationship Id="rId9" Type="http://schemas.openxmlformats.org/officeDocument/2006/relationships/hyperlink" Target="https://www.pinterest.com/pin/566890671837708602/"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www.oricon.co.jp/news/2055929/photo/4/" TargetMode="External"/><Relationship Id="rId3" Type="http://schemas.openxmlformats.org/officeDocument/2006/relationships/hyperlink" Target="https://digital.library.upenn.edu/women/omori/court/court.html#ix" TargetMode="External"/><Relationship Id="rId7" Type="http://schemas.openxmlformats.org/officeDocument/2006/relationships/hyperlink" Target="https://www.oricon.co.jp/news/2055929/photo/3/" TargetMode="External"/><Relationship Id="rId2" Type="http://schemas.openxmlformats.org/officeDocument/2006/relationships/hyperlink" Target="http://inoues.net/museum2/heian_souseikan.html" TargetMode="External"/><Relationship Id="rId1" Type="http://schemas.openxmlformats.org/officeDocument/2006/relationships/slideLayout" Target="../slideLayouts/slideLayout2.xml"/><Relationship Id="rId6" Type="http://schemas.openxmlformats.org/officeDocument/2006/relationships/hyperlink" Target="https://kanmuri.com/gp/blog/jyuunihitoe/" TargetMode="External"/><Relationship Id="rId5" Type="http://schemas.openxmlformats.org/officeDocument/2006/relationships/hyperlink" Target="https://mtislet.com/chie/history/heian-woman.html" TargetMode="External"/><Relationship Id="rId10" Type="http://schemas.openxmlformats.org/officeDocument/2006/relationships/hyperlink" Target="https://www.pinterest.com/pin/378020962467042655/" TargetMode="External"/><Relationship Id="rId4" Type="http://schemas.openxmlformats.org/officeDocument/2006/relationships/hyperlink" Target="https://www.nippon.com/cn/japan-topics/g00690/" TargetMode="External"/><Relationship Id="rId9" Type="http://schemas.openxmlformats.org/officeDocument/2006/relationships/hyperlink" Target="https://www.pinterest.com/pin/378161699934878170/"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www.buddhachannel.tv/portail/spip.php?article3260" TargetMode="External"/><Relationship Id="rId3" Type="http://schemas.openxmlformats.org/officeDocument/2006/relationships/hyperlink" Target="https://www.books.com.tw/products/0010743447" TargetMode="External"/><Relationship Id="rId7" Type="http://schemas.openxmlformats.org/officeDocument/2006/relationships/hyperlink" Target="http://www.harvard.com/book/the_pillow_book_of_sei_shonagon_the_diary_of_a_courtesan_in_tenth_century_j/" TargetMode="External"/><Relationship Id="rId2" Type="http://schemas.openxmlformats.org/officeDocument/2006/relationships/hyperlink" Target="https://www.epochtimes.com/gb/19/4/15/n11188323.htm" TargetMode="External"/><Relationship Id="rId1" Type="http://schemas.openxmlformats.org/officeDocument/2006/relationships/slideLayout" Target="../slideLayouts/slideLayout2.xml"/><Relationship Id="rId6" Type="http://schemas.openxmlformats.org/officeDocument/2006/relationships/hyperlink" Target="https://www.laphamsquarterly.org/contributors/sei-shonagon" TargetMode="External"/><Relationship Id="rId5" Type="http://schemas.openxmlformats.org/officeDocument/2006/relationships/hyperlink" Target="https://en.wikipedia.org/wiki/Sei_Sh%C5%8Dnagon#/media/File:Hyakuninisshu_062.jpg" TargetMode="External"/><Relationship Id="rId4" Type="http://schemas.openxmlformats.org/officeDocument/2006/relationships/hyperlink" Target="https://www.sandersofoxford.com/shop/product/yugiri-genji-monogatari-chapter-39-evening-mist-the-tale-of-genji/" TargetMode="External"/><Relationship Id="rId9" Type="http://schemas.openxmlformats.org/officeDocument/2006/relationships/hyperlink" Target="https://www.artic.edu/artworks/20825/the-poetess-ono-no-komachi"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piritualpilgrim.net/03_The-World-since-1900/01_The-Last-Days-of-the-Gilded-Age/01a_Darwinism+Dominance-2.htm" TargetMode="External"/><Relationship Id="rId3" Type="http://schemas.openxmlformats.org/officeDocument/2006/relationships/hyperlink" Target="https://hakama-bijin.com/teacher/knowledge02/" TargetMode="External"/><Relationship Id="rId7" Type="http://schemas.openxmlformats.org/officeDocument/2006/relationships/hyperlink" Target="https://www.oldphotosjapan.com/photos/306/bamboo-basket-factory" TargetMode="External"/><Relationship Id="rId2" Type="http://schemas.openxmlformats.org/officeDocument/2006/relationships/hyperlink" Target="https://commons.wikimedia.org/wiki/File:Emperor_Meiji_and_his_family.jpg" TargetMode="External"/><Relationship Id="rId1" Type="http://schemas.openxmlformats.org/officeDocument/2006/relationships/slideLayout" Target="../slideLayouts/slideLayout2.xml"/><Relationship Id="rId6" Type="http://schemas.openxmlformats.org/officeDocument/2006/relationships/hyperlink" Target="https://www.oldphotosjapan.com/photos/316/school-girls-eating-bento" TargetMode="External"/><Relationship Id="rId11" Type="http://schemas.openxmlformats.org/officeDocument/2006/relationships/hyperlink" Target="https://ja.wikipedia.org/wiki/%E6%A8%8B%E5%8F%A3%E4%B8%80%E8%91%89#/media/%E3%83%95%E3%82%A1%E3%82%A4%E3%83%AB:Higuchi_Ichiyou.png" TargetMode="External"/><Relationship Id="rId5" Type="http://schemas.openxmlformats.org/officeDocument/2006/relationships/hyperlink" Target="http://ladylibrarian123.blogspot.com/2014/02/east-meets-west-meijipunk-fashions-in.html" TargetMode="External"/><Relationship Id="rId10" Type="http://schemas.openxmlformats.org/officeDocument/2006/relationships/hyperlink" Target="https://www.oldphotosjapan.com/photos/271/yoshiwara-prostitutes-3" TargetMode="External"/><Relationship Id="rId4" Type="http://schemas.openxmlformats.org/officeDocument/2006/relationships/hyperlink" Target="https://www.oldphotosjapan.com/photos/307/girl-with-baby" TargetMode="External"/><Relationship Id="rId9" Type="http://schemas.openxmlformats.org/officeDocument/2006/relationships/hyperlink" Target="https://www.oldphotosjapan.com/photos/420/prostitutes-in-c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68F966-286D-4D14-8B65-AAEF1E61930E}"/>
              </a:ext>
            </a:extLst>
          </p:cNvPr>
          <p:cNvSpPr>
            <a:spLocks noGrp="1"/>
          </p:cNvSpPr>
          <p:nvPr>
            <p:ph type="ctrTitle"/>
          </p:nvPr>
        </p:nvSpPr>
        <p:spPr/>
        <p:txBody>
          <a:bodyPr/>
          <a:lstStyle/>
          <a:p>
            <a:r>
              <a:rPr lang="lv-LV" sz="4800" dirty="0"/>
              <a:t>Izcilākās sieviešu personības Japānā</a:t>
            </a:r>
            <a:r>
              <a:rPr lang="en-GB" sz="4800" dirty="0"/>
              <a:t>: </a:t>
            </a:r>
            <a:r>
              <a:rPr lang="lv-LV" sz="4800" dirty="0" err="1"/>
              <a:t>sintoisma</a:t>
            </a:r>
            <a:r>
              <a:rPr lang="lv-LV" sz="4800" dirty="0"/>
              <a:t> dievietes</a:t>
            </a:r>
            <a:r>
              <a:rPr lang="en-GB" sz="4800" dirty="0"/>
              <a:t>, </a:t>
            </a:r>
            <a:r>
              <a:rPr lang="lv-LV" sz="4800" dirty="0"/>
              <a:t>rakstnieces un sabiedriskās darbinieces.</a:t>
            </a:r>
            <a:endParaRPr lang="en-GB" sz="4800" dirty="0"/>
          </a:p>
        </p:txBody>
      </p:sp>
      <p:sp>
        <p:nvSpPr>
          <p:cNvPr id="3" name="Подзаголовок 2">
            <a:extLst>
              <a:ext uri="{FF2B5EF4-FFF2-40B4-BE49-F238E27FC236}">
                <a16:creationId xmlns:a16="http://schemas.microsoft.com/office/drawing/2014/main" id="{44370F59-C14A-40BD-93C0-73575616DA03}"/>
              </a:ext>
            </a:extLst>
          </p:cNvPr>
          <p:cNvSpPr>
            <a:spLocks noGrp="1"/>
          </p:cNvSpPr>
          <p:nvPr>
            <p:ph type="subTitle" idx="1"/>
          </p:nvPr>
        </p:nvSpPr>
        <p:spPr>
          <a:xfrm>
            <a:off x="1561708" y="4878005"/>
            <a:ext cx="9070848" cy="457201"/>
          </a:xfrm>
        </p:spPr>
        <p:txBody>
          <a:bodyPr>
            <a:normAutofit fontScale="92500" lnSpcReduction="20000"/>
          </a:bodyPr>
          <a:lstStyle/>
          <a:p>
            <a:r>
              <a:rPr lang="en-GB" dirty="0"/>
              <a:t>Darja Panfilova</a:t>
            </a:r>
          </a:p>
          <a:p>
            <a:r>
              <a:rPr lang="lv-LV" dirty="0"/>
              <a:t>Orientālistika, 1. kurss</a:t>
            </a:r>
            <a:endParaRPr lang="en-GB" dirty="0"/>
          </a:p>
        </p:txBody>
      </p:sp>
    </p:spTree>
    <p:extLst>
      <p:ext uri="{BB962C8B-B14F-4D97-AF65-F5344CB8AC3E}">
        <p14:creationId xmlns:p14="http://schemas.microsoft.com/office/powerpoint/2010/main" val="105443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89E13B-F27F-4420-B808-4B06648F92F7}"/>
              </a:ext>
            </a:extLst>
          </p:cNvPr>
          <p:cNvSpPr>
            <a:spLocks noGrp="1"/>
          </p:cNvSpPr>
          <p:nvPr>
            <p:ph type="title"/>
          </p:nvPr>
        </p:nvSpPr>
        <p:spPr>
          <a:xfrm>
            <a:off x="1066800" y="250708"/>
            <a:ext cx="10058400" cy="850304"/>
          </a:xfrm>
        </p:spPr>
        <p:txBody>
          <a:bodyPr>
            <a:normAutofit fontScale="90000"/>
          </a:bodyPr>
          <a:lstStyle/>
          <a:p>
            <a:r>
              <a:rPr lang="lv-LV" dirty="0"/>
              <a:t>Idzanami un </a:t>
            </a:r>
            <a:r>
              <a:rPr lang="lv-LV" dirty="0" err="1"/>
              <a:t>Idzanagi</a:t>
            </a:r>
            <a:r>
              <a:rPr lang="lv-LV" dirty="0"/>
              <a:t> radītie </a:t>
            </a:r>
            <a:r>
              <a:rPr lang="lv-LV" i="1" dirty="0" err="1"/>
              <a:t>kami</a:t>
            </a:r>
            <a:endParaRPr lang="en-GB" i="1" dirty="0"/>
          </a:p>
        </p:txBody>
      </p:sp>
      <p:pic>
        <p:nvPicPr>
          <p:cNvPr id="11" name="Объект 10" descr="Изображение выглядит как снимок экрана&#10;&#10;Автоматически созданное описание">
            <a:extLst>
              <a:ext uri="{FF2B5EF4-FFF2-40B4-BE49-F238E27FC236}">
                <a16:creationId xmlns:a16="http://schemas.microsoft.com/office/drawing/2014/main" id="{96FBC243-A7FF-468F-BD76-6FABFDCEBF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4268" y="1101012"/>
            <a:ext cx="2114063" cy="4954837"/>
          </a:xfrm>
        </p:spPr>
      </p:pic>
      <p:pic>
        <p:nvPicPr>
          <p:cNvPr id="13" name="Рисунок 12" descr="Изображение выглядит как снимок экрана&#10;&#10;Автоматически созданное описание">
            <a:extLst>
              <a:ext uri="{FF2B5EF4-FFF2-40B4-BE49-F238E27FC236}">
                <a16:creationId xmlns:a16="http://schemas.microsoft.com/office/drawing/2014/main" id="{C06A0D45-EE6A-4CA8-8974-DD7CFC5FD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45" y="1101012"/>
            <a:ext cx="3657600" cy="4960620"/>
          </a:xfrm>
          <a:prstGeom prst="rect">
            <a:avLst/>
          </a:prstGeom>
        </p:spPr>
      </p:pic>
      <p:pic>
        <p:nvPicPr>
          <p:cNvPr id="15" name="Рисунок 14" descr="Изображение выглядит как снимок экрана&#10;&#10;Автоматически созданное описание">
            <a:extLst>
              <a:ext uri="{FF2B5EF4-FFF2-40B4-BE49-F238E27FC236}">
                <a16:creationId xmlns:a16="http://schemas.microsoft.com/office/drawing/2014/main" id="{3B240478-9759-42B7-A89C-1B7E50B9F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5954" y="1101012"/>
            <a:ext cx="1651612" cy="4954837"/>
          </a:xfrm>
          <a:prstGeom prst="rect">
            <a:avLst/>
          </a:prstGeom>
        </p:spPr>
      </p:pic>
      <p:sp>
        <p:nvSpPr>
          <p:cNvPr id="3" name="TextBox 2">
            <a:extLst>
              <a:ext uri="{FF2B5EF4-FFF2-40B4-BE49-F238E27FC236}">
                <a16:creationId xmlns:a16="http://schemas.microsoft.com/office/drawing/2014/main" id="{93536E15-BF51-489D-9937-8E9A68730BA9}"/>
              </a:ext>
            </a:extLst>
          </p:cNvPr>
          <p:cNvSpPr txBox="1"/>
          <p:nvPr/>
        </p:nvSpPr>
        <p:spPr>
          <a:xfrm>
            <a:off x="989045" y="5960961"/>
            <a:ext cx="3657600" cy="652862"/>
          </a:xfrm>
          <a:prstGeom prst="rect">
            <a:avLst/>
          </a:prstGeom>
          <a:noFill/>
        </p:spPr>
        <p:txBody>
          <a:bodyPr wrap="square" rtlCol="0">
            <a:spAutoFit/>
          </a:bodyPr>
          <a:lstStyle/>
          <a:p>
            <a:pPr algn="ctr"/>
            <a:r>
              <a:rPr lang="lv-LV" i="1" dirty="0" err="1"/>
              <a:t>Kami</a:t>
            </a:r>
            <a:r>
              <a:rPr lang="lv-LV" dirty="0"/>
              <a:t>, kas tika radīti pirms Idzanami nāves</a:t>
            </a:r>
            <a:endParaRPr lang="en-GB" dirty="0"/>
          </a:p>
        </p:txBody>
      </p:sp>
      <p:sp>
        <p:nvSpPr>
          <p:cNvPr id="4" name="TextBox 3">
            <a:extLst>
              <a:ext uri="{FF2B5EF4-FFF2-40B4-BE49-F238E27FC236}">
                <a16:creationId xmlns:a16="http://schemas.microsoft.com/office/drawing/2014/main" id="{A3643922-3DF9-4272-A772-3B02A2B1F467}"/>
              </a:ext>
            </a:extLst>
          </p:cNvPr>
          <p:cNvSpPr txBox="1"/>
          <p:nvPr/>
        </p:nvSpPr>
        <p:spPr>
          <a:xfrm>
            <a:off x="5322674" y="5960961"/>
            <a:ext cx="3337249" cy="646331"/>
          </a:xfrm>
          <a:prstGeom prst="rect">
            <a:avLst/>
          </a:prstGeom>
          <a:noFill/>
        </p:spPr>
        <p:txBody>
          <a:bodyPr wrap="square" rtlCol="0">
            <a:spAutoFit/>
          </a:bodyPr>
          <a:lstStyle/>
          <a:p>
            <a:pPr algn="ctr"/>
            <a:r>
              <a:rPr lang="lv-LV" i="1" dirty="0" err="1"/>
              <a:t>Kami</a:t>
            </a:r>
            <a:r>
              <a:rPr lang="lv-LV" dirty="0"/>
              <a:t>, kas tika radīti Idzanami ciešanu laikā</a:t>
            </a:r>
            <a:endParaRPr lang="en-GB" i="1" dirty="0"/>
          </a:p>
        </p:txBody>
      </p:sp>
      <p:sp>
        <p:nvSpPr>
          <p:cNvPr id="5" name="TextBox 4">
            <a:extLst>
              <a:ext uri="{FF2B5EF4-FFF2-40B4-BE49-F238E27FC236}">
                <a16:creationId xmlns:a16="http://schemas.microsoft.com/office/drawing/2014/main" id="{7D520950-B9E3-4001-9DD4-46EEBED737DB}"/>
              </a:ext>
            </a:extLst>
          </p:cNvPr>
          <p:cNvSpPr txBox="1"/>
          <p:nvPr/>
        </p:nvSpPr>
        <p:spPr>
          <a:xfrm>
            <a:off x="8509518" y="5960960"/>
            <a:ext cx="3452326" cy="646331"/>
          </a:xfrm>
          <a:prstGeom prst="rect">
            <a:avLst/>
          </a:prstGeom>
          <a:noFill/>
        </p:spPr>
        <p:txBody>
          <a:bodyPr wrap="square" rtlCol="0">
            <a:spAutoFit/>
          </a:bodyPr>
          <a:lstStyle/>
          <a:p>
            <a:pPr algn="ctr"/>
            <a:r>
              <a:rPr lang="lv-LV" i="1" dirty="0" err="1"/>
              <a:t>Kami</a:t>
            </a:r>
            <a:r>
              <a:rPr lang="lv-LV" i="1" dirty="0"/>
              <a:t>, </a:t>
            </a:r>
            <a:r>
              <a:rPr lang="lv-LV" dirty="0"/>
              <a:t>kas tika radīti </a:t>
            </a:r>
            <a:r>
              <a:rPr lang="lv-LV" dirty="0" err="1"/>
              <a:t>Idzanagi</a:t>
            </a:r>
            <a:r>
              <a:rPr lang="lv-LV" dirty="0"/>
              <a:t> tīrīšanas rituāla laikā </a:t>
            </a:r>
            <a:endParaRPr lang="en-GB" i="1" dirty="0"/>
          </a:p>
        </p:txBody>
      </p:sp>
    </p:spTree>
    <p:extLst>
      <p:ext uri="{BB962C8B-B14F-4D97-AF65-F5344CB8AC3E}">
        <p14:creationId xmlns:p14="http://schemas.microsoft.com/office/powerpoint/2010/main" val="15684922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7079FF-1349-49A6-87BD-CD1BF92BAEFF}"/>
              </a:ext>
            </a:extLst>
          </p:cNvPr>
          <p:cNvSpPr>
            <a:spLocks noGrp="1"/>
          </p:cNvSpPr>
          <p:nvPr>
            <p:ph type="title"/>
          </p:nvPr>
        </p:nvSpPr>
        <p:spPr>
          <a:xfrm>
            <a:off x="1066800" y="250708"/>
            <a:ext cx="10058400" cy="915618"/>
          </a:xfrm>
        </p:spPr>
        <p:txBody>
          <a:bodyPr/>
          <a:lstStyle/>
          <a:p>
            <a:r>
              <a:rPr lang="lv-LV" dirty="0"/>
              <a:t>Attēli:</a:t>
            </a:r>
            <a:endParaRPr lang="en-GB" dirty="0"/>
          </a:p>
        </p:txBody>
      </p:sp>
      <p:sp>
        <p:nvSpPr>
          <p:cNvPr id="3" name="Объект 2">
            <a:extLst>
              <a:ext uri="{FF2B5EF4-FFF2-40B4-BE49-F238E27FC236}">
                <a16:creationId xmlns:a16="http://schemas.microsoft.com/office/drawing/2014/main" id="{F5FB3CFA-704F-4481-8904-AAF14036F919}"/>
              </a:ext>
            </a:extLst>
          </p:cNvPr>
          <p:cNvSpPr>
            <a:spLocks noGrp="1"/>
          </p:cNvSpPr>
          <p:nvPr>
            <p:ph idx="1"/>
          </p:nvPr>
        </p:nvSpPr>
        <p:spPr>
          <a:xfrm>
            <a:off x="1066800" y="1166326"/>
            <a:ext cx="10058400" cy="4868714"/>
          </a:xfrm>
        </p:spPr>
        <p:txBody>
          <a:bodyPr>
            <a:normAutofit fontScale="62500" lnSpcReduction="20000"/>
          </a:bodyPr>
          <a:lstStyle/>
          <a:p>
            <a:pPr marL="0" indent="0">
              <a:buNone/>
            </a:pPr>
            <a:r>
              <a:rPr lang="en-GB" dirty="0"/>
              <a:t>5</a:t>
            </a:r>
            <a:r>
              <a:rPr lang="lv-LV" dirty="0"/>
              <a:t>2</a:t>
            </a:r>
            <a:r>
              <a:rPr lang="en-GB" dirty="0"/>
              <a:t>. </a:t>
            </a:r>
            <a:r>
              <a:rPr lang="lv-LV" dirty="0"/>
              <a:t>Slaids</a:t>
            </a:r>
          </a:p>
          <a:p>
            <a:r>
              <a:rPr lang="lv-LV" i="1" dirty="0" err="1"/>
              <a:t>Haginojas</a:t>
            </a:r>
            <a:r>
              <a:rPr lang="lv-LV" i="1" dirty="0"/>
              <a:t> skolas skolnieces</a:t>
            </a:r>
            <a:r>
              <a:rPr lang="lv-LV" dirty="0"/>
              <a:t>; pieejams: </a:t>
            </a:r>
            <a:r>
              <a:rPr lang="lv-LV" dirty="0">
                <a:hlinkClick r:id="rId2"/>
              </a:rPr>
              <a:t>https://nippaku.wordpress.com/2015/10/24/money-matters-2/</a:t>
            </a:r>
            <a:r>
              <a:rPr lang="lv-LV" dirty="0"/>
              <a:t> [skatīts: 02.04.2020.]</a:t>
            </a:r>
          </a:p>
          <a:p>
            <a:pPr marL="0" indent="0">
              <a:buNone/>
            </a:pPr>
            <a:r>
              <a:rPr lang="en-GB" dirty="0"/>
              <a:t>5</a:t>
            </a:r>
            <a:r>
              <a:rPr lang="lv-LV" dirty="0"/>
              <a:t>3. Slaids</a:t>
            </a:r>
          </a:p>
          <a:p>
            <a:r>
              <a:rPr lang="lv-LV" i="1" dirty="0" err="1"/>
              <a:t>Higuči</a:t>
            </a:r>
            <a:r>
              <a:rPr lang="lv-LV" i="1" dirty="0"/>
              <a:t> </a:t>
            </a:r>
            <a:r>
              <a:rPr lang="lv-LV" i="1" dirty="0" err="1"/>
              <a:t>Ičijō</a:t>
            </a:r>
            <a:r>
              <a:rPr lang="lv-LV" i="1" dirty="0"/>
              <a:t> ģimene</a:t>
            </a:r>
            <a:r>
              <a:rPr lang="lv-LV" dirty="0"/>
              <a:t>; pieejams: </a:t>
            </a:r>
            <a:r>
              <a:rPr lang="lv-LV" dirty="0">
                <a:hlinkClick r:id="rId2"/>
              </a:rPr>
              <a:t>https://nippaku.wordpress.com/2015/10/24/money-matters-2/</a:t>
            </a:r>
            <a:r>
              <a:rPr lang="lv-LV" dirty="0"/>
              <a:t> [skatīts: 02.04.2020.]</a:t>
            </a:r>
            <a:endParaRPr lang="lv-LV" i="1" dirty="0"/>
          </a:p>
          <a:p>
            <a:pPr marL="0" indent="0">
              <a:buNone/>
            </a:pPr>
            <a:r>
              <a:rPr lang="en-GB" dirty="0"/>
              <a:t>5</a:t>
            </a:r>
            <a:r>
              <a:rPr lang="lv-LV" dirty="0"/>
              <a:t>4. slaids</a:t>
            </a:r>
          </a:p>
          <a:p>
            <a:r>
              <a:rPr lang="lv-LV" i="1" dirty="0"/>
              <a:t>5000 jenu banknote</a:t>
            </a:r>
            <a:r>
              <a:rPr lang="lv-LV" dirty="0"/>
              <a:t>; pieejams: </a:t>
            </a:r>
            <a:r>
              <a:rPr lang="lv-LV" dirty="0">
                <a:hlinkClick r:id="rId3"/>
              </a:rPr>
              <a:t>https://ja.wikipedia.org/wiki/%E3%83%95%E3%82%A1%E3%82%A4%E3%83%AB:5000_Yenes_(2004)_(Anverso).jpg</a:t>
            </a:r>
            <a:r>
              <a:rPr lang="lv-LV" dirty="0"/>
              <a:t> [skatīts: 02.04.2020.]</a:t>
            </a:r>
          </a:p>
          <a:p>
            <a:pPr marL="0" indent="0">
              <a:buNone/>
            </a:pPr>
            <a:r>
              <a:rPr lang="en-GB" dirty="0"/>
              <a:t>5</a:t>
            </a:r>
            <a:r>
              <a:rPr lang="lv-LV" dirty="0"/>
              <a:t>7. slaids</a:t>
            </a:r>
          </a:p>
          <a:p>
            <a:r>
              <a:rPr lang="lv-LV" i="1" dirty="0" err="1"/>
              <a:t>Higuči</a:t>
            </a:r>
            <a:r>
              <a:rPr lang="lv-LV" i="1" dirty="0"/>
              <a:t> </a:t>
            </a:r>
            <a:r>
              <a:rPr lang="lv-LV" i="1" dirty="0" err="1"/>
              <a:t>Ičijō</a:t>
            </a:r>
            <a:r>
              <a:rPr lang="lv-LV" i="1" dirty="0"/>
              <a:t> grāmata</a:t>
            </a:r>
            <a:r>
              <a:rPr lang="lv-LV" dirty="0"/>
              <a:t>; pieejams: </a:t>
            </a:r>
            <a:r>
              <a:rPr lang="lv-LV" dirty="0">
                <a:hlinkClick r:id="rId4"/>
              </a:rPr>
              <a:t>https://www.amazon.com/Otsugomori-Wakaremichi-Japanese-Higuchi-Ichiyo-ebook/dp/B00IW8T8IC</a:t>
            </a:r>
            <a:r>
              <a:rPr lang="lv-LV" dirty="0"/>
              <a:t> [skatīts: 16.04.2020.]</a:t>
            </a:r>
          </a:p>
          <a:p>
            <a:pPr marL="0" indent="0">
              <a:buNone/>
            </a:pPr>
            <a:r>
              <a:rPr lang="lv-LV" dirty="0"/>
              <a:t>58. slaids</a:t>
            </a:r>
          </a:p>
          <a:p>
            <a:r>
              <a:rPr lang="lv-LV" i="1" dirty="0"/>
              <a:t>Filma «</a:t>
            </a:r>
            <a:r>
              <a:rPr lang="lv-LV" i="1" dirty="0" err="1"/>
              <a:t>Takekurabe</a:t>
            </a:r>
            <a:r>
              <a:rPr lang="lv-LV" i="1" dirty="0"/>
              <a:t>»</a:t>
            </a:r>
            <a:r>
              <a:rPr lang="lv-LV" dirty="0"/>
              <a:t>; pieejams: </a:t>
            </a:r>
            <a:r>
              <a:rPr lang="lv-LV" dirty="0">
                <a:hlinkClick r:id="rId5"/>
              </a:rPr>
              <a:t>https://en.wikipedia.org/wiki/Takekurabe_(1955_film)#/media/File:Takekurabe_poster.jpg</a:t>
            </a:r>
            <a:r>
              <a:rPr lang="lv-LV" dirty="0"/>
              <a:t> [skatīts: 16.04.2020.]</a:t>
            </a:r>
          </a:p>
          <a:p>
            <a:pPr marL="0" indent="0">
              <a:buNone/>
            </a:pPr>
            <a:r>
              <a:rPr lang="lv-LV" dirty="0"/>
              <a:t>60. Slaids</a:t>
            </a:r>
          </a:p>
          <a:p>
            <a:r>
              <a:rPr lang="lv-LV" i="1" dirty="0"/>
              <a:t>Grāmata «</a:t>
            </a:r>
            <a:r>
              <a:rPr lang="lv-LV" i="1" dirty="0" err="1"/>
              <a:t>In</a:t>
            </a:r>
            <a:r>
              <a:rPr lang="lv-LV" i="1" dirty="0"/>
              <a:t> </a:t>
            </a:r>
            <a:r>
              <a:rPr lang="lv-LV" i="1" dirty="0" err="1"/>
              <a:t>the</a:t>
            </a:r>
            <a:r>
              <a:rPr lang="lv-LV" i="1" dirty="0"/>
              <a:t> </a:t>
            </a:r>
            <a:r>
              <a:rPr lang="lv-LV" i="1" dirty="0" err="1"/>
              <a:t>Shade</a:t>
            </a:r>
            <a:r>
              <a:rPr lang="lv-LV" i="1" dirty="0"/>
              <a:t> </a:t>
            </a:r>
            <a:r>
              <a:rPr lang="lv-LV" i="1" dirty="0" err="1"/>
              <a:t>of</a:t>
            </a:r>
            <a:r>
              <a:rPr lang="lv-LV" i="1" dirty="0"/>
              <a:t> </a:t>
            </a:r>
            <a:r>
              <a:rPr lang="lv-LV" i="1" dirty="0" err="1"/>
              <a:t>spring</a:t>
            </a:r>
            <a:r>
              <a:rPr lang="lv-LV" i="1" dirty="0"/>
              <a:t> </a:t>
            </a:r>
            <a:r>
              <a:rPr lang="lv-LV" i="1" dirty="0" err="1"/>
              <a:t>Leaves</a:t>
            </a:r>
            <a:r>
              <a:rPr lang="lv-LV" i="1" dirty="0"/>
              <a:t>»</a:t>
            </a:r>
            <a:r>
              <a:rPr lang="lv-LV" dirty="0"/>
              <a:t>; pieejams: </a:t>
            </a:r>
            <a:r>
              <a:rPr lang="lv-LV" dirty="0">
                <a:hlinkClick r:id="rId6"/>
              </a:rPr>
              <a:t>https://www.barnesandnoble.com/w/in-the-shade-of-spring-leaves-robert-lyons-danly/1117249582</a:t>
            </a:r>
            <a:r>
              <a:rPr lang="lv-LV" dirty="0"/>
              <a:t> [skatīts: 16.04.2020.]</a:t>
            </a:r>
          </a:p>
          <a:p>
            <a:pPr marL="0" indent="0">
              <a:buNone/>
            </a:pPr>
            <a:r>
              <a:rPr lang="en-GB" dirty="0"/>
              <a:t>6</a:t>
            </a:r>
            <a:r>
              <a:rPr lang="lv-LV" dirty="0"/>
              <a:t>1. Slaids</a:t>
            </a:r>
          </a:p>
          <a:p>
            <a:r>
              <a:rPr lang="lv-LV" i="1" dirty="0" err="1"/>
              <a:t>Higuči</a:t>
            </a:r>
            <a:r>
              <a:rPr lang="lv-LV" i="1" dirty="0"/>
              <a:t> </a:t>
            </a:r>
            <a:r>
              <a:rPr lang="lv-LV" i="1" dirty="0" err="1"/>
              <a:t>Ičijō</a:t>
            </a:r>
            <a:r>
              <a:rPr lang="lv-LV" i="1" dirty="0"/>
              <a:t> muzejs</a:t>
            </a:r>
            <a:r>
              <a:rPr lang="lv-LV" dirty="0"/>
              <a:t>; pieejams: </a:t>
            </a:r>
            <a:r>
              <a:rPr lang="lv-LV" dirty="0">
                <a:hlinkClick r:id="rId7"/>
              </a:rPr>
              <a:t>https://www.culture.city.taito.lg.jp/en/reports/9052</a:t>
            </a:r>
            <a:r>
              <a:rPr lang="lv-LV" dirty="0"/>
              <a:t> [skatīts: 16.04.2020.]</a:t>
            </a:r>
          </a:p>
          <a:p>
            <a:r>
              <a:rPr lang="lv-LV" i="1" dirty="0" err="1"/>
              <a:t>Higuči</a:t>
            </a:r>
            <a:r>
              <a:rPr lang="lv-LV" i="1" dirty="0"/>
              <a:t> </a:t>
            </a:r>
            <a:r>
              <a:rPr lang="lv-LV" i="1" dirty="0" err="1"/>
              <a:t>Ičijō</a:t>
            </a:r>
            <a:r>
              <a:rPr lang="lv-LV" i="1" dirty="0"/>
              <a:t> vēstule draudzenei</a:t>
            </a:r>
            <a:r>
              <a:rPr lang="lv-LV" dirty="0"/>
              <a:t>; pieejams: </a:t>
            </a:r>
            <a:r>
              <a:rPr lang="lv-LV" dirty="0">
                <a:hlinkClick r:id="rId7"/>
              </a:rPr>
              <a:t>https://www.culture.city.taito.lg.jp/en/reports/9052</a:t>
            </a:r>
            <a:r>
              <a:rPr lang="lv-LV" dirty="0"/>
              <a:t> [skatīts: 16.04.2020.]</a:t>
            </a:r>
          </a:p>
          <a:p>
            <a:r>
              <a:rPr lang="lv-LV" i="1" dirty="0" err="1"/>
              <a:t>Higuči</a:t>
            </a:r>
            <a:r>
              <a:rPr lang="lv-LV" i="1" dirty="0"/>
              <a:t> </a:t>
            </a:r>
            <a:r>
              <a:rPr lang="lv-LV" i="1" dirty="0" err="1"/>
              <a:t>Ičijō</a:t>
            </a:r>
            <a:r>
              <a:rPr lang="lv-LV" i="1" dirty="0"/>
              <a:t> kimono</a:t>
            </a:r>
            <a:r>
              <a:rPr lang="lv-LV" dirty="0"/>
              <a:t>; pieejams: </a:t>
            </a:r>
            <a:r>
              <a:rPr lang="lv-LV" dirty="0">
                <a:hlinkClick r:id="rId7"/>
              </a:rPr>
              <a:t>https://www.culture.city.taito.lg.jp/en/reports/9052</a:t>
            </a:r>
            <a:r>
              <a:rPr lang="lv-LV" dirty="0"/>
              <a:t> [skatīts: 16.04.2020.]</a:t>
            </a:r>
          </a:p>
          <a:p>
            <a:r>
              <a:rPr lang="lv-LV" i="1" dirty="0" err="1"/>
              <a:t>Higuči</a:t>
            </a:r>
            <a:r>
              <a:rPr lang="lv-LV" i="1" dirty="0"/>
              <a:t> </a:t>
            </a:r>
            <a:r>
              <a:rPr lang="lv-LV" i="1" dirty="0" err="1"/>
              <a:t>Ičijo</a:t>
            </a:r>
            <a:r>
              <a:rPr lang="lv-LV" i="1" dirty="0"/>
              <a:t> ģimenes veikala makets</a:t>
            </a:r>
            <a:r>
              <a:rPr lang="lv-LV" dirty="0"/>
              <a:t>; pieejams: </a:t>
            </a:r>
            <a:r>
              <a:rPr lang="lv-LV" dirty="0">
                <a:hlinkClick r:id="rId7"/>
              </a:rPr>
              <a:t>https://www.culture.city.taito.lg.jp/en/reports/9052</a:t>
            </a:r>
            <a:r>
              <a:rPr lang="lv-LV" dirty="0"/>
              <a:t> [skatīts: 16.04.2020.]</a:t>
            </a:r>
          </a:p>
          <a:p>
            <a:r>
              <a:rPr lang="lv-LV" i="1" dirty="0" err="1"/>
              <a:t>Higuči</a:t>
            </a:r>
            <a:r>
              <a:rPr lang="lv-LV" i="1" dirty="0"/>
              <a:t> </a:t>
            </a:r>
            <a:r>
              <a:rPr lang="lv-LV" i="1" dirty="0" err="1"/>
              <a:t>Ičijō</a:t>
            </a:r>
            <a:r>
              <a:rPr lang="lv-LV" i="1" dirty="0"/>
              <a:t> </a:t>
            </a:r>
            <a:r>
              <a:rPr lang="lv-LV" i="1" dirty="0" err="1"/>
              <a:t>mūzeja</a:t>
            </a:r>
            <a:r>
              <a:rPr lang="lv-LV" i="1" dirty="0"/>
              <a:t> ekspozīcija</a:t>
            </a:r>
            <a:r>
              <a:rPr lang="lv-LV" dirty="0"/>
              <a:t>; pieejams: </a:t>
            </a:r>
            <a:r>
              <a:rPr lang="lv-LV" dirty="0">
                <a:hlinkClick r:id="rId7"/>
              </a:rPr>
              <a:t>https://www.culture.city.taito.lg.jp/en/reports/9052</a:t>
            </a:r>
            <a:r>
              <a:rPr lang="lv-LV" dirty="0"/>
              <a:t> [skatīts: 16.04.2020.]</a:t>
            </a:r>
            <a:endParaRPr lang="lv-LV" i="1" dirty="0"/>
          </a:p>
          <a:p>
            <a:pPr marL="0" indent="0">
              <a:buNone/>
            </a:pPr>
            <a:endParaRPr lang="lv-LV" i="1" dirty="0"/>
          </a:p>
          <a:p>
            <a:endParaRPr lang="lv-LV" i="1" dirty="0"/>
          </a:p>
          <a:p>
            <a:endParaRPr lang="en-GB" i="1" dirty="0"/>
          </a:p>
        </p:txBody>
      </p:sp>
    </p:spTree>
    <p:extLst>
      <p:ext uri="{BB962C8B-B14F-4D97-AF65-F5344CB8AC3E}">
        <p14:creationId xmlns:p14="http://schemas.microsoft.com/office/powerpoint/2010/main" val="283096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7079FF-1349-49A6-87BD-CD1BF92BAEFF}"/>
              </a:ext>
            </a:extLst>
          </p:cNvPr>
          <p:cNvSpPr>
            <a:spLocks noGrp="1"/>
          </p:cNvSpPr>
          <p:nvPr>
            <p:ph type="title"/>
          </p:nvPr>
        </p:nvSpPr>
        <p:spPr>
          <a:xfrm>
            <a:off x="1066800" y="250708"/>
            <a:ext cx="10058400" cy="915618"/>
          </a:xfrm>
        </p:spPr>
        <p:txBody>
          <a:bodyPr/>
          <a:lstStyle/>
          <a:p>
            <a:r>
              <a:rPr lang="lv-LV" dirty="0"/>
              <a:t>Attēli:</a:t>
            </a:r>
            <a:endParaRPr lang="en-GB" dirty="0"/>
          </a:p>
        </p:txBody>
      </p:sp>
      <p:sp>
        <p:nvSpPr>
          <p:cNvPr id="3" name="Объект 2">
            <a:extLst>
              <a:ext uri="{FF2B5EF4-FFF2-40B4-BE49-F238E27FC236}">
                <a16:creationId xmlns:a16="http://schemas.microsoft.com/office/drawing/2014/main" id="{F5FB3CFA-704F-4481-8904-AAF14036F919}"/>
              </a:ext>
            </a:extLst>
          </p:cNvPr>
          <p:cNvSpPr>
            <a:spLocks noGrp="1"/>
          </p:cNvSpPr>
          <p:nvPr>
            <p:ph idx="1"/>
          </p:nvPr>
        </p:nvSpPr>
        <p:spPr>
          <a:xfrm>
            <a:off x="1066800" y="998376"/>
            <a:ext cx="10058400" cy="5523722"/>
          </a:xfrm>
        </p:spPr>
        <p:txBody>
          <a:bodyPr>
            <a:normAutofit/>
          </a:bodyPr>
          <a:lstStyle/>
          <a:p>
            <a:pPr marL="0" indent="0">
              <a:buNone/>
            </a:pPr>
            <a:r>
              <a:rPr lang="lv-LV" sz="1000" dirty="0"/>
              <a:t>63. slaids:</a:t>
            </a:r>
          </a:p>
          <a:p>
            <a:r>
              <a:rPr lang="lv-LV" sz="1000" i="1" dirty="0" err="1"/>
              <a:t>Hasegava</a:t>
            </a:r>
            <a:r>
              <a:rPr lang="lv-LV" sz="1000" i="1" dirty="0"/>
              <a:t> </a:t>
            </a:r>
            <a:r>
              <a:rPr lang="lv-LV" sz="1000" i="1" dirty="0" err="1"/>
              <a:t>Šigure</a:t>
            </a:r>
            <a:r>
              <a:rPr lang="lv-LV" sz="1000" dirty="0"/>
              <a:t>; pieejams: </a:t>
            </a:r>
            <a:r>
              <a:rPr lang="lv-LV" sz="1000" dirty="0">
                <a:hlinkClick r:id="rId2"/>
              </a:rPr>
              <a:t>https://ja.wikipedia.org/wiki/%E9%95%B7%E8%B0%B7%E5%B7%9D%E6%99%82%E9%9B%A8#/media/%E3%83%95%E3%82%A1%E3%82%A4%E3%83%AB:Shigure_Hasegawa.jpg</a:t>
            </a:r>
            <a:r>
              <a:rPr lang="lv-LV" sz="1000" dirty="0"/>
              <a:t> [skatīts: 14.05.2020.]</a:t>
            </a:r>
          </a:p>
          <a:p>
            <a:pPr marL="0" indent="0">
              <a:buNone/>
            </a:pPr>
            <a:r>
              <a:rPr lang="lv-LV" sz="1000" dirty="0"/>
              <a:t>64. slaids:</a:t>
            </a:r>
          </a:p>
          <a:p>
            <a:r>
              <a:rPr lang="lv-LV" sz="1000" i="1" dirty="0" err="1"/>
              <a:t>Hasegava</a:t>
            </a:r>
            <a:r>
              <a:rPr lang="lv-LV" sz="1000" i="1" dirty="0"/>
              <a:t> </a:t>
            </a:r>
            <a:r>
              <a:rPr lang="lv-LV" sz="1000" i="1" dirty="0" err="1"/>
              <a:t>Šigure</a:t>
            </a:r>
            <a:r>
              <a:rPr lang="lv-LV" sz="1000" dirty="0"/>
              <a:t>; pieejams: </a:t>
            </a:r>
            <a:r>
              <a:rPr lang="lv-LV" sz="1000" dirty="0">
                <a:hlinkClick r:id="rId3"/>
              </a:rPr>
              <a:t>https://japaneseclass.jp/img/%E9%95%B7%E8%B0%B7%E5%B7%9D%E6%99%82%E9%9B%A8</a:t>
            </a:r>
            <a:r>
              <a:rPr lang="lv-LV" sz="1000" dirty="0"/>
              <a:t> [skatīts: 14.05.2020.]</a:t>
            </a:r>
          </a:p>
          <a:p>
            <a:pPr marL="0" indent="0">
              <a:buNone/>
            </a:pPr>
            <a:r>
              <a:rPr lang="lv-LV" sz="1000" dirty="0"/>
              <a:t>66. slaids:</a:t>
            </a:r>
          </a:p>
          <a:p>
            <a:r>
              <a:rPr lang="lv-LV" sz="1000" i="1" dirty="0"/>
              <a:t>Asmens ornamentu veidi</a:t>
            </a:r>
            <a:r>
              <a:rPr lang="lv-LV" sz="1000" dirty="0"/>
              <a:t>; pieejams: </a:t>
            </a:r>
            <a:r>
              <a:rPr lang="lv-LV" sz="1000" dirty="0">
                <a:hlinkClick r:id="rId4"/>
              </a:rPr>
              <a:t>https://www.hyogo-c.ed.jp/~rekihaku-bo/historystation/rekihaku-meet/seminar/bugu-kacchuu/tk_intro3.html</a:t>
            </a:r>
            <a:r>
              <a:rPr lang="lv-LV" sz="1000" dirty="0"/>
              <a:t> [skatīts: 14.05.2020.]</a:t>
            </a:r>
            <a:endParaRPr lang="lv-LV" sz="1000" i="1" dirty="0"/>
          </a:p>
          <a:p>
            <a:r>
              <a:rPr lang="lv-LV" sz="1000" i="1" dirty="0" err="1"/>
              <a:t>Čōdži</a:t>
            </a:r>
            <a:r>
              <a:rPr lang="lv-LV" sz="1000" i="1" dirty="0"/>
              <a:t> </a:t>
            </a:r>
            <a:r>
              <a:rPr lang="lv-LV" sz="1000" i="1" dirty="0" err="1"/>
              <a:t>midare</a:t>
            </a:r>
            <a:r>
              <a:rPr lang="lv-LV" sz="1000" i="1" dirty="0"/>
              <a:t> zīmējums</a:t>
            </a:r>
            <a:r>
              <a:rPr lang="lv-LV" sz="1000" dirty="0"/>
              <a:t>; pieejams: </a:t>
            </a:r>
            <a:r>
              <a:rPr lang="lv-LV" sz="1000" dirty="0">
                <a:hlinkClick r:id="rId5"/>
              </a:rPr>
              <a:t>http://kajiyahiroshi.com/news/katana-deki.html</a:t>
            </a:r>
            <a:r>
              <a:rPr lang="lv-LV" sz="1000" dirty="0"/>
              <a:t> [skatīts: 14.05.2020.]</a:t>
            </a:r>
            <a:endParaRPr lang="lv-LV" sz="1000" i="1" dirty="0"/>
          </a:p>
          <a:p>
            <a:pPr marL="0" indent="0">
              <a:buNone/>
            </a:pPr>
            <a:r>
              <a:rPr lang="lv-LV" sz="1000" dirty="0"/>
              <a:t>67. slaids:</a:t>
            </a:r>
          </a:p>
          <a:p>
            <a:r>
              <a:rPr lang="lv-LV" sz="1000" i="1" dirty="0"/>
              <a:t>Žurnāls «</a:t>
            </a:r>
            <a:r>
              <a:rPr lang="en-US" sz="1000" i="1" dirty="0" err="1"/>
              <a:t>Njonin</a:t>
            </a:r>
            <a:r>
              <a:rPr lang="en-US" sz="1000" i="1" dirty="0"/>
              <a:t> </a:t>
            </a:r>
            <a:r>
              <a:rPr lang="en-US" sz="1000" i="1" dirty="0" err="1"/>
              <a:t>geidžutsu</a:t>
            </a:r>
            <a:r>
              <a:rPr lang="lv-LV" sz="1000" i="1" dirty="0"/>
              <a:t>»</a:t>
            </a:r>
            <a:r>
              <a:rPr lang="lv-LV" sz="1000" dirty="0"/>
              <a:t>; pieejams: </a:t>
            </a:r>
            <a:r>
              <a:rPr lang="lv-LV" sz="1000" dirty="0">
                <a:hlinkClick r:id="rId6"/>
              </a:rPr>
              <a:t>https://ja.wikipedia.org/wiki/%E5%A5%B3%E4%BA%BA%E8%8A%B8%E8%A1%93#/media/%E3%83%95%E3%82%A1%E3%82%A4%E3%83%AB:Nyonin_Geijutsu_first_issue.jpg</a:t>
            </a:r>
            <a:r>
              <a:rPr lang="lv-LV" sz="1000" dirty="0"/>
              <a:t> [skatīts: 14.05.2020.]</a:t>
            </a:r>
          </a:p>
          <a:p>
            <a:pPr marL="0" indent="0">
              <a:buNone/>
            </a:pPr>
            <a:r>
              <a:rPr lang="lv-LV" sz="1000" dirty="0"/>
              <a:t>69. slaids:</a:t>
            </a:r>
          </a:p>
          <a:p>
            <a:r>
              <a:rPr lang="lv-LV" sz="1000" i="1" dirty="0" err="1"/>
              <a:t>Kišida</a:t>
            </a:r>
            <a:r>
              <a:rPr lang="lv-LV" sz="1000" i="1" dirty="0"/>
              <a:t> </a:t>
            </a:r>
            <a:r>
              <a:rPr lang="lv-LV" sz="1000" i="1" dirty="0" err="1"/>
              <a:t>Tošiko</a:t>
            </a:r>
            <a:r>
              <a:rPr lang="lv-LV" sz="1000" dirty="0"/>
              <a:t>; pieejams: </a:t>
            </a:r>
            <a:r>
              <a:rPr lang="lv-LV" sz="1000" dirty="0">
                <a:hlinkClick r:id="rId7"/>
              </a:rPr>
              <a:t>https://ja.wikipedia.org/wiki/%E4%B8%AD%E5%B3%B6%E6%B9%98%E7%85%99#/media/%E3%83%95%E3%82%A1%E3%82%A4%E3%83%AB:Nakajima_(Kishida)_Toshiko.jpg</a:t>
            </a:r>
            <a:r>
              <a:rPr lang="lv-LV" sz="1000" dirty="0"/>
              <a:t> [skatīts: 30.04.2020.]</a:t>
            </a:r>
          </a:p>
          <a:p>
            <a:pPr marL="0" indent="0">
              <a:buNone/>
            </a:pPr>
            <a:r>
              <a:rPr lang="lv-LV" sz="1000" dirty="0"/>
              <a:t>70. slaids:</a:t>
            </a:r>
          </a:p>
          <a:p>
            <a:r>
              <a:rPr lang="lv-LV" sz="1000" i="1" dirty="0" err="1"/>
              <a:t>Kišida</a:t>
            </a:r>
            <a:r>
              <a:rPr lang="lv-LV" sz="1000" i="1" dirty="0"/>
              <a:t> </a:t>
            </a:r>
            <a:r>
              <a:rPr lang="lv-LV" sz="1000" i="1" dirty="0" err="1"/>
              <a:t>Tošiko</a:t>
            </a:r>
            <a:r>
              <a:rPr lang="lv-LV" sz="1000" dirty="0"/>
              <a:t>; pieejams: </a:t>
            </a:r>
            <a:r>
              <a:rPr lang="lv-LV" sz="1000" dirty="0">
                <a:hlinkClick r:id="rId8"/>
              </a:rPr>
              <a:t>https://ja.wikipedia.org/wiki/%E4%B8%AD%E5%B3%B6%E6%B9%98%E7%85%99#/media/%E3%83%95%E3%82%A1%E3%82%A4%E3%83%AB:Nakajima_Sh%C5%8Den.jpg</a:t>
            </a:r>
            <a:r>
              <a:rPr lang="lv-LV" sz="1000" dirty="0"/>
              <a:t> [skatīts: 30.04.2020.]</a:t>
            </a:r>
          </a:p>
          <a:p>
            <a:pPr marL="0" indent="0">
              <a:buNone/>
            </a:pPr>
            <a:r>
              <a:rPr lang="lv-LV" sz="1000" dirty="0"/>
              <a:t>72. slaids:</a:t>
            </a:r>
          </a:p>
          <a:p>
            <a:r>
              <a:rPr lang="lv-LV" sz="1000" i="1" dirty="0" err="1"/>
              <a:t>Kišida</a:t>
            </a:r>
            <a:r>
              <a:rPr lang="lv-LV" sz="1000" i="1" dirty="0"/>
              <a:t> </a:t>
            </a:r>
            <a:r>
              <a:rPr lang="lv-LV" sz="1000" i="1" dirty="0" err="1"/>
              <a:t>Tošiko</a:t>
            </a:r>
            <a:r>
              <a:rPr lang="lv-LV" sz="1000" dirty="0"/>
              <a:t>; pieejams: </a:t>
            </a:r>
            <a:r>
              <a:rPr lang="lv-LV" sz="1000" dirty="0">
                <a:hlinkClick r:id="rId9"/>
              </a:rPr>
              <a:t>https://d2l930y2yx77uc.cloudfront.net/production/uploads/images/4319920/796913099a5b72bbeb66004f8ddd8d3c.jpg</a:t>
            </a:r>
            <a:r>
              <a:rPr lang="lv-LV" sz="1000" dirty="0"/>
              <a:t> [skatīts: 30.04.2020.]</a:t>
            </a:r>
          </a:p>
        </p:txBody>
      </p:sp>
    </p:spTree>
    <p:extLst>
      <p:ext uri="{BB962C8B-B14F-4D97-AF65-F5344CB8AC3E}">
        <p14:creationId xmlns:p14="http://schemas.microsoft.com/office/powerpoint/2010/main" val="17628190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D31C68-EBA6-46FA-BE17-B70F9B2313D1}"/>
              </a:ext>
            </a:extLst>
          </p:cNvPr>
          <p:cNvSpPr>
            <a:spLocks noGrp="1"/>
          </p:cNvSpPr>
          <p:nvPr>
            <p:ph type="title"/>
          </p:nvPr>
        </p:nvSpPr>
        <p:spPr>
          <a:xfrm>
            <a:off x="1066800" y="250709"/>
            <a:ext cx="10058400" cy="915618"/>
          </a:xfrm>
        </p:spPr>
        <p:txBody>
          <a:bodyPr/>
          <a:lstStyle/>
          <a:p>
            <a:r>
              <a:rPr lang="lv-LV" dirty="0"/>
              <a:t>Attēli:</a:t>
            </a:r>
            <a:endParaRPr lang="en-GB" dirty="0"/>
          </a:p>
        </p:txBody>
      </p:sp>
      <p:sp>
        <p:nvSpPr>
          <p:cNvPr id="3" name="Объект 2">
            <a:extLst>
              <a:ext uri="{FF2B5EF4-FFF2-40B4-BE49-F238E27FC236}">
                <a16:creationId xmlns:a16="http://schemas.microsoft.com/office/drawing/2014/main" id="{E3E2B4DA-E1DA-4326-AB7D-FD19F35D141D}"/>
              </a:ext>
            </a:extLst>
          </p:cNvPr>
          <p:cNvSpPr>
            <a:spLocks noGrp="1"/>
          </p:cNvSpPr>
          <p:nvPr>
            <p:ph idx="1"/>
          </p:nvPr>
        </p:nvSpPr>
        <p:spPr>
          <a:xfrm>
            <a:off x="1066800" y="1166327"/>
            <a:ext cx="10058400" cy="5262465"/>
          </a:xfrm>
        </p:spPr>
        <p:txBody>
          <a:bodyPr>
            <a:normAutofit fontScale="92500" lnSpcReduction="10000"/>
          </a:bodyPr>
          <a:lstStyle/>
          <a:p>
            <a:pPr marL="0" indent="0">
              <a:buNone/>
            </a:pPr>
            <a:r>
              <a:rPr lang="lv-LV" sz="1200" dirty="0"/>
              <a:t>75. slaids:</a:t>
            </a:r>
          </a:p>
          <a:p>
            <a:r>
              <a:rPr lang="lv-LV" sz="1200" i="1" dirty="0" err="1"/>
              <a:t>Fukuda</a:t>
            </a:r>
            <a:r>
              <a:rPr lang="lv-LV" sz="1200" i="1" dirty="0"/>
              <a:t> </a:t>
            </a:r>
            <a:r>
              <a:rPr lang="lv-LV" sz="1200" i="1" dirty="0" err="1"/>
              <a:t>Hideko</a:t>
            </a:r>
            <a:r>
              <a:rPr lang="lv-LV" sz="1200" dirty="0"/>
              <a:t>; pieejams: </a:t>
            </a:r>
            <a:r>
              <a:rPr lang="lv-LV" sz="1200" dirty="0">
                <a:hlinkClick r:id="rId2"/>
              </a:rPr>
              <a:t>https://en.wikipedia.org/wiki/Fukuda_Hideko#/media/File:Hideko_Fukuda_cropped.jpg</a:t>
            </a:r>
            <a:r>
              <a:rPr lang="lv-LV" sz="1200" dirty="0"/>
              <a:t> [skatīts: 22.04.2020.]</a:t>
            </a:r>
            <a:endParaRPr lang="lv-LV" sz="1200" i="1" dirty="0"/>
          </a:p>
          <a:p>
            <a:pPr marL="0" indent="0">
              <a:buNone/>
            </a:pPr>
            <a:r>
              <a:rPr lang="lv-LV" sz="1200" dirty="0"/>
              <a:t>77. slaids:</a:t>
            </a:r>
          </a:p>
          <a:p>
            <a:r>
              <a:rPr lang="lv-LV" sz="1200" i="1" dirty="0" err="1"/>
              <a:t>Fukuda</a:t>
            </a:r>
            <a:r>
              <a:rPr lang="lv-LV" sz="1200" i="1" dirty="0"/>
              <a:t> </a:t>
            </a:r>
            <a:r>
              <a:rPr lang="lv-LV" sz="1200" i="1" dirty="0" err="1"/>
              <a:t>Hideko</a:t>
            </a:r>
            <a:r>
              <a:rPr lang="lv-LV" sz="1200" dirty="0"/>
              <a:t>; pieejams: </a:t>
            </a:r>
            <a:r>
              <a:rPr lang="lv-LV" sz="1200" dirty="0">
                <a:hlinkClick r:id="rId3"/>
              </a:rPr>
              <a:t>http://core.ecu.edu/hist/tuckerjo/taishowomen.htm</a:t>
            </a:r>
            <a:r>
              <a:rPr lang="lv-LV" sz="1200" dirty="0"/>
              <a:t> [skatīts: 22.04.2020.]</a:t>
            </a:r>
          </a:p>
          <a:p>
            <a:pPr marL="0" indent="0">
              <a:buNone/>
            </a:pPr>
            <a:r>
              <a:rPr lang="lv-LV" sz="1200" dirty="0"/>
              <a:t>79. slaids:</a:t>
            </a:r>
          </a:p>
          <a:p>
            <a:r>
              <a:rPr lang="lv-LV" sz="1200" i="1" dirty="0" err="1"/>
              <a:t>Fukuda</a:t>
            </a:r>
            <a:r>
              <a:rPr lang="lv-LV" sz="1200" i="1" dirty="0"/>
              <a:t> </a:t>
            </a:r>
            <a:r>
              <a:rPr lang="lv-LV" sz="1200" i="1" dirty="0" err="1"/>
              <a:t>Hideko</a:t>
            </a:r>
            <a:r>
              <a:rPr lang="lv-LV" sz="1200" dirty="0"/>
              <a:t>; pieejams: </a:t>
            </a:r>
            <a:r>
              <a:rPr lang="lv-LV" sz="1200" dirty="0">
                <a:hlinkClick r:id="rId4"/>
              </a:rPr>
              <a:t>https://upload.wikimedia.org/wikipedia/commons/9/9e/Fukuda_Hideko.jpg</a:t>
            </a:r>
            <a:r>
              <a:rPr lang="lv-LV" sz="1200" dirty="0"/>
              <a:t> [skatīts: 22.04.2020.]</a:t>
            </a:r>
          </a:p>
          <a:p>
            <a:pPr marL="0" indent="0">
              <a:buNone/>
            </a:pPr>
            <a:r>
              <a:rPr lang="lv-LV" sz="1200" dirty="0"/>
              <a:t>83. slaids:</a:t>
            </a:r>
          </a:p>
          <a:p>
            <a:r>
              <a:rPr lang="lv-LV" sz="1200" i="1" dirty="0" err="1"/>
              <a:t>Hiracuka</a:t>
            </a:r>
            <a:r>
              <a:rPr lang="lv-LV" sz="1200" i="1" dirty="0"/>
              <a:t> </a:t>
            </a:r>
            <a:r>
              <a:rPr lang="lv-LV" sz="1200" i="1" dirty="0" err="1"/>
              <a:t>Raičō</a:t>
            </a:r>
            <a:r>
              <a:rPr lang="lv-LV" sz="1200" dirty="0"/>
              <a:t>; pieejams: </a:t>
            </a:r>
            <a:r>
              <a:rPr lang="lv-LV" sz="1200" dirty="0">
                <a:hlinkClick r:id="rId5"/>
              </a:rPr>
              <a:t>http://merimaa88.hatenablog.com/entry/Raiteu_Hiratsuka</a:t>
            </a:r>
            <a:r>
              <a:rPr lang="lv-LV" sz="1200" dirty="0"/>
              <a:t> [skatīts: 07.05.2020.]</a:t>
            </a:r>
          </a:p>
          <a:p>
            <a:pPr marL="0" indent="0">
              <a:buNone/>
            </a:pPr>
            <a:r>
              <a:rPr lang="lv-LV" sz="1200" dirty="0"/>
              <a:t>84. slaids:</a:t>
            </a:r>
          </a:p>
          <a:p>
            <a:r>
              <a:rPr lang="lv-LV" sz="1200" i="1" dirty="0" err="1"/>
              <a:t>Hiracuka</a:t>
            </a:r>
            <a:r>
              <a:rPr lang="lv-LV" sz="1200" i="1" dirty="0"/>
              <a:t> </a:t>
            </a:r>
            <a:r>
              <a:rPr lang="lv-LV" sz="1200" i="1" dirty="0" err="1"/>
              <a:t>Raičō</a:t>
            </a:r>
            <a:r>
              <a:rPr lang="lv-LV" sz="1200" dirty="0"/>
              <a:t>; pieejams: </a:t>
            </a:r>
            <a:r>
              <a:rPr lang="lv-LV" sz="1200" dirty="0">
                <a:hlinkClick r:id="rId6"/>
              </a:rPr>
              <a:t>https://en.wikipedia.org/wiki/Hiratsuka_Raich%C5%8D#/media/File:Raicho_Hiratsuka.jpg</a:t>
            </a:r>
            <a:r>
              <a:rPr lang="lv-LV" sz="1200" dirty="0"/>
              <a:t> [skatīts: 07.05.2020.]</a:t>
            </a:r>
          </a:p>
          <a:p>
            <a:pPr marL="0" indent="0">
              <a:buNone/>
            </a:pPr>
            <a:r>
              <a:rPr lang="lv-LV" sz="1200" dirty="0"/>
              <a:t>86. slaids:</a:t>
            </a:r>
          </a:p>
          <a:p>
            <a:r>
              <a:rPr lang="lv-LV" sz="1200" i="1" dirty="0"/>
              <a:t>Žurnāls «</a:t>
            </a:r>
            <a:r>
              <a:rPr lang="lv-LV" sz="1200" i="1" dirty="0" err="1"/>
              <a:t>Seitō</a:t>
            </a:r>
            <a:r>
              <a:rPr lang="lv-LV" sz="1200" i="1" dirty="0"/>
              <a:t>»</a:t>
            </a:r>
            <a:r>
              <a:rPr lang="lv-LV" sz="1200" dirty="0"/>
              <a:t>; pieejams: </a:t>
            </a:r>
            <a:r>
              <a:rPr lang="lv-LV" sz="1200" dirty="0">
                <a:hlinkClick r:id="rId7"/>
              </a:rPr>
              <a:t>https://en.wikipedia.org/wiki/Bluestocking_(magazine)#/media/File:The_First_Issue_of_Seito_-_September_1911.jpg</a:t>
            </a:r>
            <a:r>
              <a:rPr lang="lv-LV" sz="1200" dirty="0"/>
              <a:t> [skatīts: 07.05.2020.]</a:t>
            </a:r>
          </a:p>
          <a:p>
            <a:pPr marL="0" indent="0">
              <a:buNone/>
            </a:pPr>
            <a:r>
              <a:rPr lang="lv-LV" sz="1200" dirty="0"/>
              <a:t>88. slaids:</a:t>
            </a:r>
          </a:p>
          <a:p>
            <a:r>
              <a:rPr lang="lv-LV" sz="1200" i="1" dirty="0" err="1"/>
              <a:t>Hiracuka</a:t>
            </a:r>
            <a:r>
              <a:rPr lang="lv-LV" sz="1200" i="1" dirty="0"/>
              <a:t> </a:t>
            </a:r>
            <a:r>
              <a:rPr lang="lv-LV" sz="1200" i="1" dirty="0" err="1"/>
              <a:t>Raičō</a:t>
            </a:r>
            <a:r>
              <a:rPr lang="lv-LV" sz="1200" dirty="0"/>
              <a:t>; pieejams: </a:t>
            </a:r>
            <a:r>
              <a:rPr lang="lv-LV" sz="1200" dirty="0">
                <a:hlinkClick r:id="rId8"/>
              </a:rPr>
              <a:t>https://en.wikipedia.org/wiki/Hiratsuka_Raich%C5%8D#/media/File:HIRATSUKA_Raicho.jpg</a:t>
            </a:r>
            <a:r>
              <a:rPr lang="lv-LV" sz="1200" dirty="0"/>
              <a:t> [skatīts: 07.05.2020.]</a:t>
            </a:r>
            <a:endParaRPr lang="en-GB" sz="1200" dirty="0"/>
          </a:p>
          <a:p>
            <a:pPr marL="0" indent="0">
              <a:buNone/>
            </a:pPr>
            <a:r>
              <a:rPr lang="lv-LV" sz="1200" dirty="0"/>
              <a:t>90. slaids:</a:t>
            </a:r>
          </a:p>
          <a:p>
            <a:r>
              <a:rPr lang="lv-LV" sz="1200" i="1" dirty="0" err="1"/>
              <a:t>Išida</a:t>
            </a:r>
            <a:r>
              <a:rPr lang="lv-LV" sz="1200" i="1" dirty="0"/>
              <a:t> </a:t>
            </a:r>
            <a:r>
              <a:rPr lang="lv-LV" sz="1200" i="1" dirty="0" err="1"/>
              <a:t>Kata</a:t>
            </a:r>
            <a:r>
              <a:rPr lang="lv-LV" sz="1200" i="1" dirty="0"/>
              <a:t>, </a:t>
            </a:r>
            <a:r>
              <a:rPr lang="lv-LV" sz="1200" i="1" dirty="0" err="1"/>
              <a:t>Tominaga</a:t>
            </a:r>
            <a:r>
              <a:rPr lang="lv-LV" sz="1200" i="1" dirty="0"/>
              <a:t> Raku, </a:t>
            </a:r>
            <a:r>
              <a:rPr lang="lv-LV" sz="1200" i="1" dirty="0" err="1"/>
              <a:t>Emori</a:t>
            </a:r>
            <a:r>
              <a:rPr lang="lv-LV" sz="1200" i="1" dirty="0"/>
              <a:t> </a:t>
            </a:r>
            <a:r>
              <a:rPr lang="lv-LV" sz="1200" i="1" dirty="0" err="1"/>
              <a:t>Ueki</a:t>
            </a:r>
            <a:r>
              <a:rPr lang="lv-LV" sz="1200" i="1" dirty="0"/>
              <a:t>, </a:t>
            </a:r>
            <a:r>
              <a:rPr lang="lv-LV" sz="1200" i="1" dirty="0" err="1"/>
              <a:t>Šimidzu</a:t>
            </a:r>
            <a:r>
              <a:rPr lang="lv-LV" sz="1200" i="1" dirty="0"/>
              <a:t> </a:t>
            </a:r>
            <a:r>
              <a:rPr lang="lv-LV" sz="1200" i="1" dirty="0" err="1"/>
              <a:t>Šikin</a:t>
            </a:r>
            <a:r>
              <a:rPr lang="lv-LV" sz="1200" dirty="0"/>
              <a:t>; pieejams: </a:t>
            </a:r>
            <a:r>
              <a:rPr lang="lv-LV" sz="1200" dirty="0">
                <a:hlinkClick r:id="rId9"/>
              </a:rPr>
              <a:t>https://jinbutsukan.net/person/3i04.html?lst03</a:t>
            </a:r>
            <a:r>
              <a:rPr lang="lv-LV" sz="1200" dirty="0"/>
              <a:t> [skatīts: 21.05.2020.]</a:t>
            </a:r>
          </a:p>
          <a:p>
            <a:pPr marL="0" indent="0">
              <a:buNone/>
            </a:pPr>
            <a:r>
              <a:rPr lang="lv-LV" sz="1200" dirty="0"/>
              <a:t>92. slaids:</a:t>
            </a:r>
          </a:p>
          <a:p>
            <a:r>
              <a:rPr lang="lv-LV" sz="1200" i="1" dirty="0"/>
              <a:t>«</a:t>
            </a:r>
            <a:r>
              <a:rPr lang="lv-LV" sz="1200" i="1" dirty="0" err="1"/>
              <a:t>Džogaku</a:t>
            </a:r>
            <a:r>
              <a:rPr lang="lv-LV" sz="1200" i="1" dirty="0"/>
              <a:t> </a:t>
            </a:r>
            <a:r>
              <a:rPr lang="lv-LV" sz="1200" i="1" dirty="0" err="1"/>
              <a:t>zašši</a:t>
            </a:r>
            <a:r>
              <a:rPr lang="lv-LV" sz="1200" i="1" dirty="0"/>
              <a:t>» žurnāla «baltais» izdevums</a:t>
            </a:r>
            <a:r>
              <a:rPr lang="lv-LV" sz="1200" dirty="0"/>
              <a:t>; pieejams: </a:t>
            </a:r>
            <a:r>
              <a:rPr lang="lv-LV" sz="1200" dirty="0">
                <a:hlinkClick r:id="rId10"/>
              </a:rPr>
              <a:t>https://de.wikipedia.org/wiki/Jogaku_Zasshi#/media/Datei:Jogaku_zasshi.jpg</a:t>
            </a:r>
            <a:r>
              <a:rPr lang="lv-LV" sz="1200" dirty="0"/>
              <a:t> [skatīts: 21.05.2020.]</a:t>
            </a:r>
          </a:p>
        </p:txBody>
      </p:sp>
    </p:spTree>
    <p:extLst>
      <p:ext uri="{BB962C8B-B14F-4D97-AF65-F5344CB8AC3E}">
        <p14:creationId xmlns:p14="http://schemas.microsoft.com/office/powerpoint/2010/main" val="1878308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8" name="Объект 7" descr="Изображение выглядит как кукла&#10;&#10;Автоматически созданное описание">
            <a:extLst>
              <a:ext uri="{FF2B5EF4-FFF2-40B4-BE49-F238E27FC236}">
                <a16:creationId xmlns:a16="http://schemas.microsoft.com/office/drawing/2014/main" id="{09414C11-ADA7-479B-86B1-518AC930B5F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061" r="34406"/>
          <a:stretch/>
        </p:blipFill>
        <p:spPr>
          <a:xfrm>
            <a:off x="7861805" y="237744"/>
            <a:ext cx="4124416" cy="6382512"/>
          </a:xfrm>
          <a:prstGeom prst="rect">
            <a:avLst/>
          </a:prstGeom>
        </p:spPr>
      </p:pic>
      <p:sp>
        <p:nvSpPr>
          <p:cNvPr id="15" name="Rectangle 14">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Заголовок 3">
            <a:extLst>
              <a:ext uri="{FF2B5EF4-FFF2-40B4-BE49-F238E27FC236}">
                <a16:creationId xmlns:a16="http://schemas.microsoft.com/office/drawing/2014/main" id="{509514BD-577C-483A-8B0B-2EC06196A642}"/>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dirty="0"/>
              <a:t>Amaterasu </a:t>
            </a:r>
            <a:r>
              <a:rPr lang="en-US" dirty="0" err="1"/>
              <a:t>Ōmikami</a:t>
            </a:r>
            <a:r>
              <a:rPr lang="en-US" dirty="0"/>
              <a:t> </a:t>
            </a:r>
            <a:r>
              <a:rPr lang="ja-JP" altLang="en-US" dirty="0"/>
              <a:t>天照大御神</a:t>
            </a:r>
            <a:r>
              <a:rPr lang="en-US" dirty="0"/>
              <a:t> </a:t>
            </a:r>
          </a:p>
        </p:txBody>
      </p:sp>
      <p:sp>
        <p:nvSpPr>
          <p:cNvPr id="5" name="Объект 4">
            <a:extLst>
              <a:ext uri="{FF2B5EF4-FFF2-40B4-BE49-F238E27FC236}">
                <a16:creationId xmlns:a16="http://schemas.microsoft.com/office/drawing/2014/main" id="{99CE8931-5103-40E9-934B-F385C759FD80}"/>
              </a:ext>
            </a:extLst>
          </p:cNvPr>
          <p:cNvSpPr>
            <a:spLocks noGrp="1"/>
          </p:cNvSpPr>
          <p:nvPr>
            <p:ph sz="half" idx="1"/>
          </p:nvPr>
        </p:nvSpPr>
        <p:spPr>
          <a:xfrm>
            <a:off x="1064445" y="3015560"/>
            <a:ext cx="5970659" cy="2526824"/>
          </a:xfrm>
        </p:spPr>
        <p:txBody>
          <a:bodyPr vert="horz" lIns="91440" tIns="45720" rIns="91440" bIns="45720" rtlCol="0">
            <a:normAutofit/>
          </a:bodyPr>
          <a:lstStyle/>
          <a:p>
            <a:pPr marL="0" indent="0" algn="just">
              <a:buNone/>
            </a:pPr>
            <a:r>
              <a:rPr lang="en-US" dirty="0"/>
              <a:t>Amaterasu </a:t>
            </a:r>
            <a:r>
              <a:rPr lang="en-US" dirty="0" err="1"/>
              <a:t>Ōmikami</a:t>
            </a:r>
            <a:r>
              <a:rPr lang="en-US" dirty="0"/>
              <a:t> </a:t>
            </a:r>
            <a:r>
              <a:rPr lang="ja-JP" altLang="en-US" dirty="0"/>
              <a:t>天照大御神</a:t>
            </a:r>
            <a:r>
              <a:rPr lang="en-US" dirty="0"/>
              <a:t> </a:t>
            </a:r>
            <a:r>
              <a:rPr lang="en-US" dirty="0" err="1"/>
              <a:t>ir</a:t>
            </a:r>
            <a:r>
              <a:rPr lang="en-US" dirty="0"/>
              <a:t> </a:t>
            </a:r>
            <a:r>
              <a:rPr lang="en-US" dirty="0" err="1"/>
              <a:t>saules</a:t>
            </a:r>
            <a:r>
              <a:rPr lang="en-US" dirty="0"/>
              <a:t> </a:t>
            </a:r>
            <a:r>
              <a:rPr lang="en-US" dirty="0" err="1"/>
              <a:t>dieviete</a:t>
            </a:r>
            <a:r>
              <a:rPr lang="en-US" dirty="0"/>
              <a:t>, </a:t>
            </a:r>
            <a:r>
              <a:rPr lang="en-US" dirty="0" err="1"/>
              <a:t>svarīgākā</a:t>
            </a:r>
            <a:r>
              <a:rPr lang="en-US" dirty="0"/>
              <a:t> </a:t>
            </a:r>
            <a:r>
              <a:rPr lang="lv-LV" dirty="0"/>
              <a:t>s</a:t>
            </a:r>
            <a:r>
              <a:rPr lang="en-US" dirty="0" err="1"/>
              <a:t>intoisma</a:t>
            </a:r>
            <a:r>
              <a:rPr lang="en-US" dirty="0"/>
              <a:t> </a:t>
            </a:r>
            <a:r>
              <a:rPr lang="en-US" dirty="0" err="1"/>
              <a:t>dievība</a:t>
            </a:r>
            <a:r>
              <a:rPr lang="en-US" dirty="0"/>
              <a:t> un  </a:t>
            </a:r>
            <a:r>
              <a:rPr lang="en-US" dirty="0" err="1"/>
              <a:t>Augstā</a:t>
            </a:r>
            <a:r>
              <a:rPr lang="en-US" dirty="0"/>
              <a:t> </a:t>
            </a:r>
            <a:r>
              <a:rPr lang="en-US" dirty="0" err="1"/>
              <a:t>debess</a:t>
            </a:r>
            <a:r>
              <a:rPr lang="en-US" dirty="0"/>
              <a:t> </a:t>
            </a:r>
            <a:r>
              <a:rPr lang="en-US" dirty="0" err="1"/>
              <a:t>līdzenuma</a:t>
            </a:r>
            <a:r>
              <a:rPr lang="en-US" dirty="0"/>
              <a:t> (</a:t>
            </a:r>
            <a:r>
              <a:rPr lang="en-US" i="1" dirty="0" err="1"/>
              <a:t>Takama</a:t>
            </a:r>
            <a:r>
              <a:rPr lang="en-US" i="1" dirty="0"/>
              <a:t> no Hara </a:t>
            </a:r>
            <a:r>
              <a:rPr lang="ja-JP" altLang="en-US" dirty="0"/>
              <a:t>高天原</a:t>
            </a:r>
            <a:r>
              <a:rPr lang="en-US" dirty="0"/>
              <a:t>) </a:t>
            </a:r>
            <a:r>
              <a:rPr lang="en-US" dirty="0" err="1"/>
              <a:t>valdniece</a:t>
            </a:r>
            <a:r>
              <a:rPr lang="en-US" dirty="0"/>
              <a:t>. </a:t>
            </a:r>
          </a:p>
          <a:p>
            <a:pPr marL="0" indent="0" algn="just">
              <a:buNone/>
            </a:pPr>
            <a:r>
              <a:rPr lang="en-US" dirty="0"/>
              <a:t>Amaterasu </a:t>
            </a:r>
            <a:r>
              <a:rPr lang="en-US" dirty="0" err="1"/>
              <a:t>ir</a:t>
            </a:r>
            <a:r>
              <a:rPr lang="en-US" dirty="0"/>
              <a:t> </a:t>
            </a:r>
            <a:r>
              <a:rPr lang="en-US" dirty="0" err="1"/>
              <a:t>Idzanami</a:t>
            </a:r>
            <a:r>
              <a:rPr lang="en-US" dirty="0"/>
              <a:t> un </a:t>
            </a:r>
            <a:r>
              <a:rPr lang="en-US" dirty="0" err="1"/>
              <a:t>Idzanagi</a:t>
            </a:r>
            <a:r>
              <a:rPr lang="en-US" dirty="0"/>
              <a:t> </a:t>
            </a:r>
            <a:r>
              <a:rPr lang="en-US" dirty="0" err="1"/>
              <a:t>meita</a:t>
            </a:r>
            <a:r>
              <a:rPr lang="en-US" dirty="0"/>
              <a:t>. </a:t>
            </a:r>
          </a:p>
          <a:p>
            <a:pPr marL="0" indent="0" algn="just">
              <a:buNone/>
            </a:pPr>
            <a:r>
              <a:rPr lang="en-US" dirty="0" err="1"/>
              <a:t>Kad</a:t>
            </a:r>
            <a:r>
              <a:rPr lang="en-US" dirty="0"/>
              <a:t> </a:t>
            </a:r>
            <a:r>
              <a:rPr lang="en-US" dirty="0" err="1"/>
              <a:t>viņas</a:t>
            </a:r>
            <a:r>
              <a:rPr lang="en-US" dirty="0"/>
              <a:t> </a:t>
            </a:r>
            <a:r>
              <a:rPr lang="en-US" dirty="0" err="1"/>
              <a:t>tēvs</a:t>
            </a:r>
            <a:r>
              <a:rPr lang="en-US" dirty="0"/>
              <a:t> I</a:t>
            </a:r>
            <a:r>
              <a:rPr lang="lv-LV" dirty="0"/>
              <a:t>d</a:t>
            </a:r>
            <a:r>
              <a:rPr lang="en-US" dirty="0" err="1"/>
              <a:t>zanagi</a:t>
            </a:r>
            <a:r>
              <a:rPr lang="en-US" dirty="0"/>
              <a:t> </a:t>
            </a:r>
            <a:r>
              <a:rPr lang="en-US" dirty="0" err="1"/>
              <a:t>aizbēga</a:t>
            </a:r>
            <a:r>
              <a:rPr lang="en-US" dirty="0"/>
              <a:t> no </a:t>
            </a:r>
            <a:r>
              <a:rPr lang="en-US" dirty="0" err="1"/>
              <a:t>pazemes</a:t>
            </a:r>
            <a:r>
              <a:rPr lang="en-US" dirty="0"/>
              <a:t> </a:t>
            </a:r>
            <a:r>
              <a:rPr lang="en-US" dirty="0" err="1"/>
              <a:t>pasaules</a:t>
            </a:r>
            <a:r>
              <a:rPr lang="en-US" dirty="0"/>
              <a:t>, </a:t>
            </a:r>
            <a:r>
              <a:rPr lang="en-US" dirty="0" err="1"/>
              <a:t>viņam</a:t>
            </a:r>
            <a:r>
              <a:rPr lang="en-US" dirty="0"/>
              <a:t> </a:t>
            </a:r>
            <a:r>
              <a:rPr lang="en-US" dirty="0" err="1"/>
              <a:t>bija</a:t>
            </a:r>
            <a:r>
              <a:rPr lang="en-US" dirty="0"/>
              <a:t> </a:t>
            </a:r>
            <a:r>
              <a:rPr lang="en-US" dirty="0" err="1"/>
              <a:t>jāveic</a:t>
            </a:r>
            <a:r>
              <a:rPr lang="en-US" dirty="0"/>
              <a:t> </a:t>
            </a:r>
            <a:r>
              <a:rPr lang="en-US" dirty="0" err="1"/>
              <a:t>tīrīšanas</a:t>
            </a:r>
            <a:r>
              <a:rPr lang="en-US" dirty="0"/>
              <a:t> </a:t>
            </a:r>
            <a:r>
              <a:rPr lang="en-US" dirty="0" err="1"/>
              <a:t>rituāls</a:t>
            </a:r>
            <a:r>
              <a:rPr lang="en-US" dirty="0"/>
              <a:t>, un </a:t>
            </a:r>
            <a:r>
              <a:rPr lang="en-US" dirty="0" err="1"/>
              <a:t>tieši</a:t>
            </a:r>
            <a:r>
              <a:rPr lang="en-US" dirty="0"/>
              <a:t> tad no </a:t>
            </a:r>
            <a:r>
              <a:rPr lang="en-US" dirty="0" err="1"/>
              <a:t>dieva</a:t>
            </a:r>
            <a:r>
              <a:rPr lang="en-US" dirty="0"/>
              <a:t> </a:t>
            </a:r>
            <a:r>
              <a:rPr lang="en-US" dirty="0" err="1"/>
              <a:t>kreisās</a:t>
            </a:r>
            <a:r>
              <a:rPr lang="en-US" dirty="0"/>
              <a:t> </a:t>
            </a:r>
            <a:r>
              <a:rPr lang="en-US" dirty="0" err="1"/>
              <a:t>acs</a:t>
            </a:r>
            <a:r>
              <a:rPr lang="en-US" dirty="0"/>
              <a:t> </a:t>
            </a:r>
            <a:r>
              <a:rPr lang="en-US" dirty="0" err="1"/>
              <a:t>radījās</a:t>
            </a:r>
            <a:r>
              <a:rPr lang="en-US" dirty="0"/>
              <a:t> Amaterasu.</a:t>
            </a:r>
          </a:p>
          <a:p>
            <a:endParaRPr lang="en-US" dirty="0"/>
          </a:p>
        </p:txBody>
      </p:sp>
    </p:spTree>
    <p:extLst>
      <p:ext uri="{BB962C8B-B14F-4D97-AF65-F5344CB8AC3E}">
        <p14:creationId xmlns:p14="http://schemas.microsoft.com/office/powerpoint/2010/main" val="4177231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886506C2-37AA-421F-9E58-A940508304D0}"/>
              </a:ext>
            </a:extLst>
          </p:cNvPr>
          <p:cNvSpPr>
            <a:spLocks noGrp="1"/>
          </p:cNvSpPr>
          <p:nvPr>
            <p:ph sz="half" idx="1"/>
          </p:nvPr>
        </p:nvSpPr>
        <p:spPr>
          <a:xfrm>
            <a:off x="1066800" y="326571"/>
            <a:ext cx="10279224" cy="2827176"/>
          </a:xfrm>
        </p:spPr>
        <p:txBody>
          <a:bodyPr>
            <a:normAutofit fontScale="92500" lnSpcReduction="10000"/>
          </a:bodyPr>
          <a:lstStyle/>
          <a:p>
            <a:pPr marL="0" indent="0" algn="just">
              <a:buNone/>
            </a:pPr>
            <a:r>
              <a:rPr lang="lv-LV" dirty="0"/>
              <a:t>Iespējams, iepazīstamākais mīts par </a:t>
            </a:r>
            <a:r>
              <a:rPr lang="lv-LV" dirty="0" err="1"/>
              <a:t>Amaterasu</a:t>
            </a:r>
            <a:r>
              <a:rPr lang="lv-LV" dirty="0"/>
              <a:t> ir stāsts par to, kad viņa aizslēdzās alā pēc strīdiem ar savu jaunāko brāli </a:t>
            </a:r>
            <a:r>
              <a:rPr lang="lv-LV" dirty="0" err="1"/>
              <a:t>Susanō</a:t>
            </a:r>
            <a:r>
              <a:rPr lang="lv-LV" dirty="0"/>
              <a:t> </a:t>
            </a:r>
            <a:r>
              <a:rPr lang="ja-JP" altLang="en-US" b="1" dirty="0"/>
              <a:t>須佐之</a:t>
            </a:r>
            <a:r>
              <a:rPr lang="lv-LV" dirty="0"/>
              <a:t>. </a:t>
            </a:r>
          </a:p>
          <a:p>
            <a:pPr marL="0" indent="0" algn="just">
              <a:buNone/>
            </a:pPr>
            <a:r>
              <a:rPr lang="lv-LV" dirty="0" err="1"/>
              <a:t>Amaterasu</a:t>
            </a:r>
            <a:r>
              <a:rPr lang="lv-LV" dirty="0"/>
              <a:t> prombūtnes rezultātā pasaule nolaidās pilnīgā tumsā, un ļauni gari pārpludināja visu zemi. </a:t>
            </a:r>
          </a:p>
          <a:p>
            <a:pPr marL="0" indent="0" algn="just">
              <a:buNone/>
            </a:pPr>
            <a:r>
              <a:rPr lang="lv-LV" dirty="0"/>
              <a:t>Citi </a:t>
            </a:r>
            <a:r>
              <a:rPr lang="lv-LV" i="1" dirty="0" err="1"/>
              <a:t>kami</a:t>
            </a:r>
            <a:r>
              <a:rPr lang="lv-LV" dirty="0"/>
              <a:t> mēģināja piespiest </a:t>
            </a:r>
            <a:r>
              <a:rPr lang="lv-LV" dirty="0" err="1"/>
              <a:t>Amaterasu</a:t>
            </a:r>
            <a:r>
              <a:rPr lang="lv-LV" dirty="0"/>
              <a:t> iziet no alas. Galu galā </a:t>
            </a:r>
            <a:r>
              <a:rPr lang="lv-LV" i="1" dirty="0" err="1"/>
              <a:t>kami</a:t>
            </a:r>
            <a:r>
              <a:rPr lang="lv-LV" dirty="0"/>
              <a:t> izdomāja, kā izvilināt Saules dievieti no alas. Viņi novietoja lielo </a:t>
            </a:r>
            <a:r>
              <a:rPr lang="lv-LV" dirty="0" err="1"/>
              <a:t>sakaki</a:t>
            </a:r>
            <a:r>
              <a:rPr lang="lv-LV" dirty="0"/>
              <a:t> koku ārpus alas; rotāja to ar dārgakmeņiem un spoguli.  Turklāt </a:t>
            </a:r>
            <a:r>
              <a:rPr lang="lv-LV" i="1" dirty="0" err="1"/>
              <a:t>kami</a:t>
            </a:r>
            <a:r>
              <a:rPr lang="lv-LV" dirty="0"/>
              <a:t> sāka svētkus par godu jaunai dievietei, spožai kā </a:t>
            </a:r>
            <a:r>
              <a:rPr lang="lv-LV" dirty="0" err="1"/>
              <a:t>Amaterasu</a:t>
            </a:r>
            <a:r>
              <a:rPr lang="lv-LV" dirty="0"/>
              <a:t>. </a:t>
            </a:r>
          </a:p>
          <a:p>
            <a:pPr marL="0" indent="0" algn="just">
              <a:buNone/>
            </a:pPr>
            <a:r>
              <a:rPr lang="lv-LV" dirty="0"/>
              <a:t>Saules dieviete saklausīja svētku skāņas un atvēra alas ieeju, lai redzētu notiekošo, un kļuva apjukusi, ieraugot savu atspoguļojumu. Viens no </a:t>
            </a:r>
            <a:r>
              <a:rPr lang="lv-LV" i="1" dirty="0" err="1"/>
              <a:t>kami</a:t>
            </a:r>
            <a:r>
              <a:rPr lang="lv-LV" dirty="0"/>
              <a:t>  izvilka dievieti no alas, un pasaule atkal ir apspīdējusies ar  viņas gaismu.</a:t>
            </a:r>
            <a:endParaRPr lang="en-GB" dirty="0"/>
          </a:p>
          <a:p>
            <a:endParaRPr lang="en-GB" dirty="0"/>
          </a:p>
        </p:txBody>
      </p:sp>
      <p:pic>
        <p:nvPicPr>
          <p:cNvPr id="8" name="Объект 7" descr="Изображение выглядит как кукла&#10;&#10;Автоматически созданное описание">
            <a:extLst>
              <a:ext uri="{FF2B5EF4-FFF2-40B4-BE49-F238E27FC236}">
                <a16:creationId xmlns:a16="http://schemas.microsoft.com/office/drawing/2014/main" id="{93764819-5305-44EC-B787-65E55F85A10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90119" y="3153747"/>
            <a:ext cx="6632586" cy="3128579"/>
          </a:xfrm>
        </p:spPr>
      </p:pic>
    </p:spTree>
    <p:extLst>
      <p:ext uri="{BB962C8B-B14F-4D97-AF65-F5344CB8AC3E}">
        <p14:creationId xmlns:p14="http://schemas.microsoft.com/office/powerpoint/2010/main" val="2330744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DC5AA6-1002-4179-AE9C-B09A4F5B7129}"/>
              </a:ext>
            </a:extLst>
          </p:cNvPr>
          <p:cNvSpPr>
            <a:spLocks noGrp="1"/>
          </p:cNvSpPr>
          <p:nvPr>
            <p:ph type="title"/>
          </p:nvPr>
        </p:nvSpPr>
        <p:spPr>
          <a:xfrm>
            <a:off x="1357604" y="520038"/>
            <a:ext cx="9476792" cy="896957"/>
          </a:xfrm>
        </p:spPr>
        <p:txBody>
          <a:bodyPr/>
          <a:lstStyle/>
          <a:p>
            <a:r>
              <a:rPr lang="lv-LV" dirty="0" err="1"/>
              <a:t>Amaterasu</a:t>
            </a:r>
            <a:r>
              <a:rPr lang="lv-LV" dirty="0"/>
              <a:t> pēcnācēji uz zemes</a:t>
            </a:r>
            <a:endParaRPr lang="en-GB" dirty="0"/>
          </a:p>
        </p:txBody>
      </p:sp>
      <p:sp>
        <p:nvSpPr>
          <p:cNvPr id="3" name="Объект 2">
            <a:extLst>
              <a:ext uri="{FF2B5EF4-FFF2-40B4-BE49-F238E27FC236}">
                <a16:creationId xmlns:a16="http://schemas.microsoft.com/office/drawing/2014/main" id="{D7B4B9DA-04F5-49F8-A738-C868D667115C}"/>
              </a:ext>
            </a:extLst>
          </p:cNvPr>
          <p:cNvSpPr>
            <a:spLocks noGrp="1"/>
          </p:cNvSpPr>
          <p:nvPr>
            <p:ph sz="half" idx="1"/>
          </p:nvPr>
        </p:nvSpPr>
        <p:spPr>
          <a:xfrm>
            <a:off x="1357604" y="1753520"/>
            <a:ext cx="5520612" cy="4181980"/>
          </a:xfrm>
        </p:spPr>
        <p:txBody>
          <a:bodyPr>
            <a:normAutofit fontScale="92500" lnSpcReduction="10000"/>
          </a:bodyPr>
          <a:lstStyle/>
          <a:p>
            <a:pPr marL="0" indent="0" algn="just">
              <a:buNone/>
            </a:pPr>
            <a:r>
              <a:rPr lang="lv-LV" dirty="0"/>
              <a:t>Saskaņā ar mītiem, pirmais </a:t>
            </a:r>
            <a:r>
              <a:rPr lang="lv-LV" i="1" dirty="0" err="1"/>
              <a:t>kami</a:t>
            </a:r>
            <a:r>
              <a:rPr lang="lv-LV" dirty="0"/>
              <a:t>, kas bija sūtīts uz zemi, lai pārvaldītu to, bija </a:t>
            </a:r>
            <a:r>
              <a:rPr lang="lv-LV" dirty="0" err="1"/>
              <a:t>Amaterasu</a:t>
            </a:r>
            <a:r>
              <a:rPr lang="lv-LV" dirty="0"/>
              <a:t> mazdēls </a:t>
            </a:r>
            <a:r>
              <a:rPr lang="lv-LV" dirty="0" err="1"/>
              <a:t>Nigiri</a:t>
            </a:r>
            <a:r>
              <a:rPr lang="lv-LV" dirty="0"/>
              <a:t> no </a:t>
            </a:r>
            <a:r>
              <a:rPr lang="lv-LV" dirty="0" err="1"/>
              <a:t>Mikoto</a:t>
            </a:r>
            <a:r>
              <a:rPr lang="lv-LV" dirty="0"/>
              <a:t> </a:t>
            </a:r>
            <a:r>
              <a:rPr lang="ja-JP" altLang="en-US" dirty="0"/>
              <a:t>瓊瓊杵尊</a:t>
            </a:r>
            <a:r>
              <a:rPr lang="lv-LV" dirty="0"/>
              <a:t>. </a:t>
            </a:r>
          </a:p>
          <a:p>
            <a:pPr marL="0" indent="0" algn="just">
              <a:buNone/>
            </a:pPr>
            <a:r>
              <a:rPr lang="lv-LV" dirty="0" err="1"/>
              <a:t>Amaterasu</a:t>
            </a:r>
            <a:r>
              <a:rPr lang="lv-LV" dirty="0"/>
              <a:t> iedeva </a:t>
            </a:r>
            <a:r>
              <a:rPr lang="lv-LV" dirty="0" err="1"/>
              <a:t>Ninigi</a:t>
            </a:r>
            <a:r>
              <a:rPr lang="lv-LV" dirty="0"/>
              <a:t> trīs dāvanas: </a:t>
            </a:r>
            <a:r>
              <a:rPr lang="lv-LV" i="1" dirty="0" err="1"/>
              <a:t>jakasakani</a:t>
            </a:r>
            <a:r>
              <a:rPr lang="lv-LV" i="1" dirty="0"/>
              <a:t> no </a:t>
            </a:r>
            <a:r>
              <a:rPr lang="lv-LV" i="1" dirty="0" err="1"/>
              <a:t>magatama</a:t>
            </a:r>
            <a:r>
              <a:rPr lang="lv-LV" i="1" dirty="0"/>
              <a:t> </a:t>
            </a:r>
            <a:r>
              <a:rPr lang="ja-JP" altLang="en-US" dirty="0"/>
              <a:t>八尺瓊勾玉</a:t>
            </a:r>
            <a:r>
              <a:rPr lang="lv-LV" dirty="0"/>
              <a:t> (dārgakmens</a:t>
            </a:r>
            <a:r>
              <a:rPr lang="lv-LV" i="1" dirty="0"/>
              <a:t>), </a:t>
            </a:r>
            <a:r>
              <a:rPr lang="lv-LV" i="1" dirty="0" err="1"/>
              <a:t>jata</a:t>
            </a:r>
            <a:r>
              <a:rPr lang="lv-LV" i="1" dirty="0"/>
              <a:t> no </a:t>
            </a:r>
            <a:r>
              <a:rPr lang="lv-LV" i="1" dirty="0" err="1"/>
              <a:t>kagami</a:t>
            </a:r>
            <a:r>
              <a:rPr lang="lv-LV" i="1" dirty="0"/>
              <a:t> </a:t>
            </a:r>
            <a:r>
              <a:rPr lang="ja-JP" altLang="en-US" dirty="0"/>
              <a:t>八咫鏡</a:t>
            </a:r>
            <a:r>
              <a:rPr lang="lv-LV" dirty="0"/>
              <a:t> (spogulis) un </a:t>
            </a:r>
            <a:r>
              <a:rPr lang="lv-LV" i="1" dirty="0" err="1"/>
              <a:t>kusanagi</a:t>
            </a:r>
            <a:r>
              <a:rPr lang="lv-LV" dirty="0"/>
              <a:t> </a:t>
            </a:r>
            <a:r>
              <a:rPr lang="ja-JP" altLang="en-US" dirty="0"/>
              <a:t>草薙劍</a:t>
            </a:r>
            <a:r>
              <a:rPr lang="lv-LV" dirty="0"/>
              <a:t> (zobens). Tie kļuva par </a:t>
            </a:r>
            <a:r>
              <a:rPr lang="lv-LV" dirty="0" err="1"/>
              <a:t>Nigiri</a:t>
            </a:r>
            <a:r>
              <a:rPr lang="lv-LV" dirty="0"/>
              <a:t> varas simboliem un par viņa pēcnācēju - Japānas imperatoru -  regālijām. </a:t>
            </a:r>
          </a:p>
          <a:p>
            <a:pPr marL="0" indent="0" algn="just">
              <a:buNone/>
            </a:pPr>
            <a:r>
              <a:rPr lang="lv-LV" dirty="0"/>
              <a:t>Pirmais Japānas imperators </a:t>
            </a:r>
            <a:r>
              <a:rPr lang="lv-LV" dirty="0" err="1"/>
              <a:t>Džinmu</a:t>
            </a:r>
            <a:r>
              <a:rPr lang="lv-LV" dirty="0"/>
              <a:t> </a:t>
            </a:r>
            <a:r>
              <a:rPr lang="ja-JP" altLang="en-US" dirty="0"/>
              <a:t>神武天皇</a:t>
            </a:r>
            <a:r>
              <a:rPr lang="lv-LV" altLang="ja-JP" dirty="0"/>
              <a:t>, </a:t>
            </a:r>
            <a:r>
              <a:rPr lang="lv-LV" dirty="0"/>
              <a:t>kurš nodibināja valsti 660. gadā pirms Kristus,</a:t>
            </a:r>
            <a:r>
              <a:rPr lang="lv-LV" altLang="ja-JP" dirty="0"/>
              <a:t> </a:t>
            </a:r>
            <a:r>
              <a:rPr lang="lv-LV" dirty="0"/>
              <a:t>tika uzskatīts par </a:t>
            </a:r>
            <a:r>
              <a:rPr lang="lv-LV" dirty="0" err="1"/>
              <a:t>Amaterasu</a:t>
            </a:r>
            <a:r>
              <a:rPr lang="lv-LV" dirty="0"/>
              <a:t> pēcnācēju (</a:t>
            </a:r>
            <a:r>
              <a:rPr lang="lv-LV" dirty="0" err="1"/>
              <a:t>Nigiri</a:t>
            </a:r>
            <a:r>
              <a:rPr lang="lv-LV" dirty="0"/>
              <a:t> ir viņa vecvectēvs). </a:t>
            </a:r>
            <a:endParaRPr lang="en-GB" dirty="0"/>
          </a:p>
          <a:p>
            <a:pPr marL="0" indent="0" algn="just">
              <a:buNone/>
            </a:pPr>
            <a:r>
              <a:rPr lang="lv-LV" dirty="0"/>
              <a:t>Spogulis, zobens un dārgakmens ir uzskatīti par </a:t>
            </a:r>
            <a:r>
              <a:rPr lang="lv-LV" dirty="0" err="1"/>
              <a:t>Amaterasu</a:t>
            </a:r>
            <a:r>
              <a:rPr lang="lv-LV" dirty="0"/>
              <a:t> simboliem. </a:t>
            </a:r>
            <a:endParaRPr lang="en-GB" dirty="0"/>
          </a:p>
        </p:txBody>
      </p:sp>
      <p:pic>
        <p:nvPicPr>
          <p:cNvPr id="6" name="Объект 5">
            <a:extLst>
              <a:ext uri="{FF2B5EF4-FFF2-40B4-BE49-F238E27FC236}">
                <a16:creationId xmlns:a16="http://schemas.microsoft.com/office/drawing/2014/main" id="{A8896E14-F574-4E05-939F-07855181BBD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92439" y="1533095"/>
            <a:ext cx="3041957" cy="4197131"/>
          </a:xfrm>
        </p:spPr>
      </p:pic>
    </p:spTree>
    <p:extLst>
      <p:ext uri="{BB962C8B-B14F-4D97-AF65-F5344CB8AC3E}">
        <p14:creationId xmlns:p14="http://schemas.microsoft.com/office/powerpoint/2010/main" val="95115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9BB358-9AB9-45C8-871B-F2543A2ABDC5}"/>
              </a:ext>
            </a:extLst>
          </p:cNvPr>
          <p:cNvSpPr>
            <a:spLocks noGrp="1"/>
          </p:cNvSpPr>
          <p:nvPr>
            <p:ph type="title"/>
          </p:nvPr>
        </p:nvSpPr>
        <p:spPr/>
        <p:txBody>
          <a:bodyPr/>
          <a:lstStyle/>
          <a:p>
            <a:r>
              <a:rPr lang="lv-LV" dirty="0"/>
              <a:t>Bendzaiten </a:t>
            </a:r>
            <a:r>
              <a:rPr lang="ja-JP" altLang="en-US" dirty="0"/>
              <a:t>弁才天</a:t>
            </a:r>
            <a:endParaRPr lang="en-GB" dirty="0"/>
          </a:p>
        </p:txBody>
      </p:sp>
      <p:sp>
        <p:nvSpPr>
          <p:cNvPr id="3" name="Объект 2">
            <a:extLst>
              <a:ext uri="{FF2B5EF4-FFF2-40B4-BE49-F238E27FC236}">
                <a16:creationId xmlns:a16="http://schemas.microsoft.com/office/drawing/2014/main" id="{D79D2C4C-0AED-4374-A816-C725ABDEFF8B}"/>
              </a:ext>
            </a:extLst>
          </p:cNvPr>
          <p:cNvSpPr>
            <a:spLocks noGrp="1"/>
          </p:cNvSpPr>
          <p:nvPr>
            <p:ph sz="half" idx="1"/>
          </p:nvPr>
        </p:nvSpPr>
        <p:spPr>
          <a:xfrm>
            <a:off x="1066800" y="2224418"/>
            <a:ext cx="4960776" cy="3749040"/>
          </a:xfrm>
        </p:spPr>
        <p:txBody>
          <a:bodyPr>
            <a:normAutofit/>
          </a:bodyPr>
          <a:lstStyle/>
          <a:p>
            <a:pPr marL="0" indent="0" algn="just">
              <a:buNone/>
            </a:pPr>
            <a:r>
              <a:rPr lang="lv-LV" dirty="0"/>
              <a:t>Bendzaiten </a:t>
            </a:r>
            <a:r>
              <a:rPr lang="ja-JP" altLang="en-US" dirty="0"/>
              <a:t>弁才天</a:t>
            </a:r>
            <a:r>
              <a:rPr lang="lv-LV" dirty="0"/>
              <a:t> ir sieviešu dievība,  </a:t>
            </a:r>
            <a:r>
              <a:rPr lang="lv-LV" dirty="0" err="1"/>
              <a:t>hindu</a:t>
            </a:r>
            <a:r>
              <a:rPr lang="lv-LV" dirty="0"/>
              <a:t> dievietes </a:t>
            </a:r>
            <a:r>
              <a:rPr lang="lv-LV" dirty="0" err="1"/>
              <a:t>Sarasvatī</a:t>
            </a:r>
            <a:r>
              <a:rPr lang="lv-LV" dirty="0"/>
              <a:t> atspoguļojums japāņu mitoloģijā. </a:t>
            </a:r>
          </a:p>
          <a:p>
            <a:pPr marL="0" indent="0" algn="just">
              <a:buNone/>
            </a:pPr>
            <a:r>
              <a:rPr lang="lv-LV" dirty="0"/>
              <a:t>Viņa ir mākslas, mūzikas, bagātības, sievišķības un gudrības dieviete, kā arī jūras dieviete. Bendzaiten ir mākslinieku, rakstnieku, dejotāju un geišu aizstāvēja. </a:t>
            </a:r>
          </a:p>
          <a:p>
            <a:pPr marL="0" indent="0" algn="just">
              <a:buNone/>
            </a:pPr>
            <a:r>
              <a:rPr lang="lv-LV" dirty="0" err="1"/>
              <a:t>Benzaiten</a:t>
            </a:r>
            <a:r>
              <a:rPr lang="lv-LV" dirty="0"/>
              <a:t> ir viena no Septiņiem veiksmes dieviem (</a:t>
            </a:r>
            <a:r>
              <a:rPr lang="lv-LV" dirty="0" err="1"/>
              <a:t>šičifukudžin</a:t>
            </a:r>
            <a:r>
              <a:rPr lang="lv-LV" dirty="0"/>
              <a:t> </a:t>
            </a:r>
            <a:r>
              <a:rPr lang="ja-JP" altLang="en-US" dirty="0"/>
              <a:t>七福神</a:t>
            </a:r>
            <a:r>
              <a:rPr lang="lv-LV" dirty="0"/>
              <a:t>), kas dāvina cilvēkiem veiksmi un bagātību. </a:t>
            </a:r>
            <a:endParaRPr lang="en-GB" dirty="0"/>
          </a:p>
          <a:p>
            <a:endParaRPr lang="en-GB" dirty="0"/>
          </a:p>
        </p:txBody>
      </p:sp>
      <p:pic>
        <p:nvPicPr>
          <p:cNvPr id="9" name="Объект 8" descr="Изображение выглядит как текст&#10;&#10;Автоматически созданное описание">
            <a:extLst>
              <a:ext uri="{FF2B5EF4-FFF2-40B4-BE49-F238E27FC236}">
                <a16:creationId xmlns:a16="http://schemas.microsoft.com/office/drawing/2014/main" id="{6608A98C-4096-4DFC-9AA1-11D779E14BA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23051" y="1916826"/>
            <a:ext cx="3814846" cy="3748087"/>
          </a:xfrm>
        </p:spPr>
      </p:pic>
    </p:spTree>
    <p:extLst>
      <p:ext uri="{BB962C8B-B14F-4D97-AF65-F5344CB8AC3E}">
        <p14:creationId xmlns:p14="http://schemas.microsoft.com/office/powerpoint/2010/main" val="3911238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E0594B0-46AD-427B-86B1-392A7422D152}"/>
              </a:ext>
            </a:extLst>
          </p:cNvPr>
          <p:cNvSpPr>
            <a:spLocks noGrp="1"/>
          </p:cNvSpPr>
          <p:nvPr>
            <p:ph sz="half" idx="1"/>
          </p:nvPr>
        </p:nvSpPr>
        <p:spPr>
          <a:xfrm>
            <a:off x="1090201" y="649270"/>
            <a:ext cx="5462765" cy="2231882"/>
          </a:xfrm>
        </p:spPr>
        <p:txBody>
          <a:bodyPr>
            <a:normAutofit lnSpcReduction="10000"/>
          </a:bodyPr>
          <a:lstStyle/>
          <a:p>
            <a:pPr marL="0" indent="0" algn="just">
              <a:buNone/>
            </a:pPr>
            <a:r>
              <a:rPr lang="lv-LV" dirty="0"/>
              <a:t>Pūķi un čūskas ir Bendzaiten svēti dzīvnieki. </a:t>
            </a:r>
          </a:p>
          <a:p>
            <a:pPr marL="0" indent="0" algn="just">
              <a:buNone/>
            </a:pPr>
            <a:r>
              <a:rPr lang="lv-LV" dirty="0"/>
              <a:t>Bendzaiten apprecējās ar jūras pūķi.</a:t>
            </a:r>
          </a:p>
          <a:p>
            <a:pPr marL="0" indent="0" algn="just">
              <a:buNone/>
            </a:pPr>
            <a:r>
              <a:rPr lang="lv-LV" dirty="0"/>
              <a:t>Viņa tiek bieži attēlota uz pūķa muguras ar </a:t>
            </a:r>
            <a:r>
              <a:rPr lang="lv-LV" i="1" dirty="0" err="1"/>
              <a:t>biva</a:t>
            </a:r>
            <a:r>
              <a:rPr lang="lv-LV" dirty="0"/>
              <a:t> </a:t>
            </a:r>
            <a:r>
              <a:rPr lang="ja-JP" altLang="en-US" dirty="0"/>
              <a:t>琵琶</a:t>
            </a:r>
            <a:r>
              <a:rPr lang="ja-JP" altLang="en-US" i="1" dirty="0"/>
              <a:t> </a:t>
            </a:r>
            <a:r>
              <a:rPr lang="lv-LV" dirty="0"/>
              <a:t>(japāņu lauta) rokās. </a:t>
            </a:r>
          </a:p>
          <a:p>
            <a:pPr marL="0" indent="0" algn="just">
              <a:buNone/>
            </a:pPr>
            <a:r>
              <a:rPr lang="lv-LV" dirty="0"/>
              <a:t>Tiek izskatīts, ka viņa ir spējīga novērst zemestrīces, un viņa tiek bieži pielūgta mazās salās.</a:t>
            </a:r>
            <a:endParaRPr lang="en-GB" dirty="0"/>
          </a:p>
          <a:p>
            <a:endParaRPr lang="en-GB" dirty="0"/>
          </a:p>
        </p:txBody>
      </p:sp>
      <p:pic>
        <p:nvPicPr>
          <p:cNvPr id="6" name="Объект 5" descr="Изображение выглядит как текст, книга, слон&#10;&#10;Автоматически созданное описание">
            <a:extLst>
              <a:ext uri="{FF2B5EF4-FFF2-40B4-BE49-F238E27FC236}">
                <a16:creationId xmlns:a16="http://schemas.microsoft.com/office/drawing/2014/main" id="{1D85B273-B227-4586-A8D1-380AB89D02A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71994" y="3347697"/>
            <a:ext cx="2899180" cy="2861033"/>
          </a:xfrm>
        </p:spPr>
      </p:pic>
      <p:pic>
        <p:nvPicPr>
          <p:cNvPr id="8" name="Рисунок 7">
            <a:extLst>
              <a:ext uri="{FF2B5EF4-FFF2-40B4-BE49-F238E27FC236}">
                <a16:creationId xmlns:a16="http://schemas.microsoft.com/office/drawing/2014/main" id="{7D1DD281-F48E-4F79-85F7-47750872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300" y="479594"/>
            <a:ext cx="4206551" cy="5736206"/>
          </a:xfrm>
          <a:prstGeom prst="rect">
            <a:avLst/>
          </a:prstGeom>
        </p:spPr>
      </p:pic>
    </p:spTree>
    <p:extLst>
      <p:ext uri="{BB962C8B-B14F-4D97-AF65-F5344CB8AC3E}">
        <p14:creationId xmlns:p14="http://schemas.microsoft.com/office/powerpoint/2010/main" val="2540401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CA581-F4E1-4DFC-8BFA-A570D40CC273}"/>
              </a:ext>
            </a:extLst>
          </p:cNvPr>
          <p:cNvSpPr>
            <a:spLocks noGrp="1"/>
          </p:cNvSpPr>
          <p:nvPr>
            <p:ph type="title"/>
          </p:nvPr>
        </p:nvSpPr>
        <p:spPr/>
        <p:txBody>
          <a:bodyPr/>
          <a:lstStyle/>
          <a:p>
            <a:r>
              <a:rPr lang="lv-LV" dirty="0"/>
              <a:t>Izmantotie avoti:</a:t>
            </a:r>
            <a:endParaRPr lang="en-GB" dirty="0"/>
          </a:p>
        </p:txBody>
      </p:sp>
      <p:sp>
        <p:nvSpPr>
          <p:cNvPr id="3" name="Объект 2">
            <a:extLst>
              <a:ext uri="{FF2B5EF4-FFF2-40B4-BE49-F238E27FC236}">
                <a16:creationId xmlns:a16="http://schemas.microsoft.com/office/drawing/2014/main" id="{2F78B484-8D2E-4DAD-BCF1-1E66EE904DAC}"/>
              </a:ext>
            </a:extLst>
          </p:cNvPr>
          <p:cNvSpPr>
            <a:spLocks noGrp="1"/>
          </p:cNvSpPr>
          <p:nvPr>
            <p:ph idx="1"/>
          </p:nvPr>
        </p:nvSpPr>
        <p:spPr/>
        <p:txBody>
          <a:bodyPr/>
          <a:lstStyle/>
          <a:p>
            <a:r>
              <a:rPr lang="lv-LV" b="1" dirty="0" err="1"/>
              <a:t>Cartwright</a:t>
            </a:r>
            <a:r>
              <a:rPr lang="lv-LV" b="1" dirty="0"/>
              <a:t> M.</a:t>
            </a:r>
            <a:r>
              <a:rPr lang="lv-LV" dirty="0"/>
              <a:t> </a:t>
            </a:r>
            <a:r>
              <a:rPr lang="en-GB" i="1" dirty="0"/>
              <a:t>Izanami and Izanagi</a:t>
            </a:r>
            <a:r>
              <a:rPr lang="lv-LV" i="1" dirty="0"/>
              <a:t>, </a:t>
            </a:r>
            <a:r>
              <a:rPr lang="lv-LV" dirty="0"/>
              <a:t>ancient.eu, 06.12.2012. Pieejams: </a:t>
            </a:r>
            <a:r>
              <a:rPr lang="lv-LV" dirty="0">
                <a:hlinkClick r:id="rId2"/>
              </a:rPr>
              <a:t>https://www.ancient.eu/Izanami_and_Izanagi/</a:t>
            </a:r>
            <a:r>
              <a:rPr lang="lv-LV" dirty="0"/>
              <a:t> [skatīts: 04.03.2020.]</a:t>
            </a:r>
          </a:p>
          <a:p>
            <a:r>
              <a:rPr lang="lv-LV" b="1" dirty="0" err="1"/>
              <a:t>Cartwright</a:t>
            </a:r>
            <a:r>
              <a:rPr lang="lv-LV" b="1" dirty="0"/>
              <a:t> M. </a:t>
            </a:r>
            <a:r>
              <a:rPr lang="lv-LV" i="1" dirty="0" err="1"/>
              <a:t>Amaterasu</a:t>
            </a:r>
            <a:r>
              <a:rPr lang="lv-LV" i="1" dirty="0"/>
              <a:t>, </a:t>
            </a:r>
            <a:r>
              <a:rPr lang="lv-LV" dirty="0"/>
              <a:t>ancient.eu, 17.12.2012. pieejams: </a:t>
            </a:r>
            <a:r>
              <a:rPr lang="lv-LV" dirty="0">
                <a:hlinkClick r:id="rId3"/>
              </a:rPr>
              <a:t>https://www.ancient.eu/Amaterasu/</a:t>
            </a:r>
            <a:r>
              <a:rPr lang="lv-LV" dirty="0"/>
              <a:t> [skatīts 04.03.2020.]</a:t>
            </a:r>
          </a:p>
          <a:p>
            <a:r>
              <a:rPr lang="en-GB" dirty="0"/>
              <a:t>Encyclopaedia Britannica</a:t>
            </a:r>
            <a:r>
              <a:rPr lang="lv-LV" dirty="0"/>
              <a:t>, </a:t>
            </a:r>
            <a:r>
              <a:rPr lang="lv-LV" i="1" dirty="0" err="1"/>
              <a:t>Benten</a:t>
            </a:r>
            <a:r>
              <a:rPr lang="lv-LV" dirty="0"/>
              <a:t>, britannica.com, 16.02.2018. Pieejams: </a:t>
            </a:r>
            <a:r>
              <a:rPr lang="lv-LV" dirty="0">
                <a:hlinkClick r:id="rId4"/>
              </a:rPr>
              <a:t>https://www.britannica.com/topic/Benten</a:t>
            </a:r>
            <a:r>
              <a:rPr lang="lv-LV" dirty="0"/>
              <a:t> [skatīts 04.03.2020.]</a:t>
            </a:r>
            <a:endParaRPr lang="en-GB" i="1" dirty="0"/>
          </a:p>
          <a:p>
            <a:r>
              <a:rPr lang="lv-LV" dirty="0" err="1"/>
              <a:t>Ises</a:t>
            </a:r>
            <a:r>
              <a:rPr lang="lv-LV" dirty="0"/>
              <a:t> svētnīcas mājaslapa,</a:t>
            </a:r>
            <a:r>
              <a:rPr lang="en-GB" dirty="0"/>
              <a:t> isejingu.or.jp</a:t>
            </a:r>
            <a:r>
              <a:rPr lang="lv-LV" dirty="0"/>
              <a:t>. Pieejams: </a:t>
            </a:r>
            <a:r>
              <a:rPr lang="lv-LV" dirty="0">
                <a:hlinkClick r:id="rId5"/>
              </a:rPr>
              <a:t>https://www.isejingu.or.jp/en/</a:t>
            </a:r>
            <a:r>
              <a:rPr lang="lv-LV" dirty="0"/>
              <a:t> [skatīts 06.03.2020.]</a:t>
            </a:r>
          </a:p>
          <a:p>
            <a:r>
              <a:rPr lang="lv-LV" b="1" dirty="0" err="1"/>
              <a:t>Smirnov</a:t>
            </a:r>
            <a:r>
              <a:rPr lang="lv-LV" b="1" dirty="0"/>
              <a:t> I./</a:t>
            </a:r>
            <a:r>
              <a:rPr lang="ru-RU" b="1" dirty="0"/>
              <a:t>Смирнов И.</a:t>
            </a:r>
            <a:r>
              <a:rPr lang="ru-RU" dirty="0"/>
              <a:t> </a:t>
            </a:r>
            <a:r>
              <a:rPr lang="lv-LV" i="1" dirty="0" err="1"/>
              <a:t>Bogi</a:t>
            </a:r>
            <a:r>
              <a:rPr lang="lv-LV" i="1" dirty="0"/>
              <a:t>, </a:t>
            </a:r>
            <a:r>
              <a:rPr lang="lv-LV" i="1" dirty="0" err="1"/>
              <a:t>svjatilishhja</a:t>
            </a:r>
            <a:r>
              <a:rPr lang="lv-LV" i="1" dirty="0"/>
              <a:t>, </a:t>
            </a:r>
            <a:r>
              <a:rPr lang="lv-LV" i="1" dirty="0" err="1"/>
              <a:t>obrjady</a:t>
            </a:r>
            <a:r>
              <a:rPr lang="lv-LV" i="1" dirty="0"/>
              <a:t> </a:t>
            </a:r>
            <a:r>
              <a:rPr lang="lv-LV" i="1" dirty="0" err="1"/>
              <a:t>Yaponii</a:t>
            </a:r>
            <a:r>
              <a:rPr lang="lv-LV" i="1" dirty="0"/>
              <a:t>. </a:t>
            </a:r>
            <a:r>
              <a:rPr lang="lv-LV" i="1" dirty="0" err="1"/>
              <a:t>Enciklopedija</a:t>
            </a:r>
            <a:r>
              <a:rPr lang="lv-LV" i="1" dirty="0"/>
              <a:t> </a:t>
            </a:r>
            <a:r>
              <a:rPr lang="lv-LV" i="1" dirty="0" err="1"/>
              <a:t>sinto</a:t>
            </a:r>
            <a:r>
              <a:rPr lang="lv-LV" i="1" dirty="0"/>
              <a:t>/</a:t>
            </a:r>
            <a:r>
              <a:rPr lang="ru-RU" i="1" dirty="0"/>
              <a:t>Боги, святилища, обряды Японии. Энциклопедия синто.</a:t>
            </a:r>
            <a:r>
              <a:rPr lang="ru-RU" dirty="0"/>
              <a:t> Издательский центр</a:t>
            </a:r>
            <a:r>
              <a:rPr lang="lv-LV" dirty="0"/>
              <a:t> </a:t>
            </a:r>
            <a:r>
              <a:rPr lang="ru-RU" dirty="0"/>
              <a:t>Российского государственного</a:t>
            </a:r>
            <a:r>
              <a:rPr lang="lv-LV" dirty="0"/>
              <a:t> </a:t>
            </a:r>
            <a:r>
              <a:rPr lang="ru-RU" dirty="0"/>
              <a:t>гуманитарного университета,</a:t>
            </a:r>
            <a:r>
              <a:rPr lang="lv-LV" dirty="0"/>
              <a:t> </a:t>
            </a:r>
            <a:r>
              <a:rPr lang="ru-RU" dirty="0"/>
              <a:t>Москва, 2010.</a:t>
            </a:r>
            <a:endParaRPr lang="lv-LV" b="1" dirty="0"/>
          </a:p>
          <a:p>
            <a:endParaRPr lang="en-GB" dirty="0"/>
          </a:p>
        </p:txBody>
      </p:sp>
    </p:spTree>
    <p:extLst>
      <p:ext uri="{BB962C8B-B14F-4D97-AF65-F5344CB8AC3E}">
        <p14:creationId xmlns:p14="http://schemas.microsoft.com/office/powerpoint/2010/main" val="1530928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C2018A9-CCF0-4637-9202-8DF52F299BEA}"/>
              </a:ext>
            </a:extLst>
          </p:cNvPr>
          <p:cNvSpPr>
            <a:spLocks noGrp="1"/>
          </p:cNvSpPr>
          <p:nvPr>
            <p:ph type="title"/>
          </p:nvPr>
        </p:nvSpPr>
        <p:spPr>
          <a:xfrm>
            <a:off x="838200" y="2766218"/>
            <a:ext cx="10515600" cy="1325563"/>
          </a:xfrm>
        </p:spPr>
        <p:txBody>
          <a:bodyPr>
            <a:normAutofit fontScale="90000"/>
          </a:bodyPr>
          <a:lstStyle/>
          <a:p>
            <a:pPr algn="ctr"/>
            <a:r>
              <a:rPr lang="lv-LV" dirty="0"/>
              <a:t>Rakstnieces </a:t>
            </a:r>
            <a:r>
              <a:rPr lang="lv-LV" dirty="0" err="1"/>
              <a:t>Heian</a:t>
            </a:r>
            <a:r>
              <a:rPr lang="lv-LV" dirty="0"/>
              <a:t> periodā </a:t>
            </a:r>
            <a:br>
              <a:rPr lang="lv-LV" dirty="0"/>
            </a:br>
            <a:r>
              <a:rPr lang="lv-LV" dirty="0"/>
              <a:t>(794-1185)</a:t>
            </a:r>
            <a:endParaRPr lang="en-GB" dirty="0"/>
          </a:p>
        </p:txBody>
      </p:sp>
    </p:spTree>
    <p:extLst>
      <p:ext uri="{BB962C8B-B14F-4D97-AF65-F5344CB8AC3E}">
        <p14:creationId xmlns:p14="http://schemas.microsoft.com/office/powerpoint/2010/main" val="3266096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1ABF8569-2109-4B19-B1B9-EB194964E90C}"/>
              </a:ext>
            </a:extLst>
          </p:cNvPr>
          <p:cNvSpPr>
            <a:spLocks noGrp="1"/>
          </p:cNvSpPr>
          <p:nvPr>
            <p:ph sz="half" idx="1"/>
          </p:nvPr>
        </p:nvSpPr>
        <p:spPr>
          <a:xfrm>
            <a:off x="479612" y="1901578"/>
            <a:ext cx="4006492" cy="3054843"/>
          </a:xfrm>
        </p:spPr>
        <p:txBody>
          <a:bodyPr>
            <a:normAutofit/>
          </a:bodyPr>
          <a:lstStyle/>
          <a:p>
            <a:pPr marL="0" indent="0" algn="just">
              <a:buNone/>
            </a:pPr>
            <a:r>
              <a:rPr lang="lv-LV" dirty="0" err="1"/>
              <a:t>Heian</a:t>
            </a:r>
            <a:r>
              <a:rPr lang="lv-LV" dirty="0"/>
              <a:t> periods (</a:t>
            </a:r>
            <a:r>
              <a:rPr lang="ja-JP" altLang="en-US" dirty="0"/>
              <a:t>平安時代</a:t>
            </a:r>
            <a:r>
              <a:rPr lang="lv-LV" altLang="ja-JP" dirty="0"/>
              <a:t>; </a:t>
            </a:r>
            <a:r>
              <a:rPr lang="lv-LV" altLang="ja-JP" dirty="0" err="1"/>
              <a:t>Heian</a:t>
            </a:r>
            <a:r>
              <a:rPr lang="lv-LV" altLang="ja-JP" dirty="0"/>
              <a:t> </a:t>
            </a:r>
            <a:r>
              <a:rPr lang="lv-LV" altLang="ja-JP" dirty="0" err="1"/>
              <a:t>džidai</a:t>
            </a:r>
            <a:r>
              <a:rPr lang="lv-LV" altLang="ja-JP" dirty="0"/>
              <a:t> </a:t>
            </a:r>
            <a:r>
              <a:rPr lang="en-GB" dirty="0"/>
              <a:t>)</a:t>
            </a:r>
            <a:r>
              <a:rPr lang="lv-LV" dirty="0"/>
              <a:t> bija viens no Japānas vēstures posmiem. Tas bija no 794. līdz 1185. gadam. Un tas tika nosaukts pēc galvaspilsētas, kas tika pārvesta no N</a:t>
            </a:r>
            <a:r>
              <a:rPr lang="en-GB" dirty="0"/>
              <a:t>a</a:t>
            </a:r>
            <a:r>
              <a:rPr lang="lv-LV" dirty="0" err="1"/>
              <a:t>ra</a:t>
            </a:r>
            <a:r>
              <a:rPr lang="en-GB" dirty="0"/>
              <a:t>s</a:t>
            </a:r>
            <a:r>
              <a:rPr lang="lv-LV" dirty="0"/>
              <a:t> uz </a:t>
            </a:r>
            <a:r>
              <a:rPr lang="lv-LV" i="1" dirty="0" err="1"/>
              <a:t>Heian-kjō</a:t>
            </a:r>
            <a:r>
              <a:rPr lang="lv-LV" i="1" dirty="0"/>
              <a:t> </a:t>
            </a:r>
            <a:r>
              <a:rPr lang="lv-LV" dirty="0"/>
              <a:t>(mūsdienu Kioto) 794. gadā. </a:t>
            </a:r>
          </a:p>
          <a:p>
            <a:pPr marL="0" indent="0" algn="just">
              <a:buNone/>
            </a:pPr>
            <a:r>
              <a:rPr lang="lv-LV" dirty="0"/>
              <a:t>Vārds </a:t>
            </a:r>
            <a:r>
              <a:rPr lang="en-GB" i="1" dirty="0"/>
              <a:t>He</a:t>
            </a:r>
            <a:r>
              <a:rPr lang="lv-LV" i="1" dirty="0"/>
              <a:t>i</a:t>
            </a:r>
            <a:r>
              <a:rPr lang="en-GB" i="1" dirty="0"/>
              <a:t>an</a:t>
            </a:r>
            <a:r>
              <a:rPr lang="en-GB" dirty="0"/>
              <a:t> </a:t>
            </a:r>
            <a:r>
              <a:rPr lang="en-GB" dirty="0" err="1"/>
              <a:t>sastāv</a:t>
            </a:r>
            <a:r>
              <a:rPr lang="en-GB" dirty="0"/>
              <a:t> no </a:t>
            </a:r>
            <a:r>
              <a:rPr lang="en-GB" dirty="0" err="1"/>
              <a:t>diviem</a:t>
            </a:r>
            <a:r>
              <a:rPr lang="en-GB" dirty="0"/>
              <a:t> </a:t>
            </a:r>
            <a:r>
              <a:rPr lang="en-GB" dirty="0" err="1"/>
              <a:t>hieroglifiem</a:t>
            </a:r>
            <a:r>
              <a:rPr lang="en-GB" dirty="0"/>
              <a:t>  –</a:t>
            </a:r>
            <a:r>
              <a:rPr lang="lv-LV" dirty="0"/>
              <a:t> </a:t>
            </a:r>
            <a:r>
              <a:rPr lang="ja-JP" altLang="en-US" dirty="0"/>
              <a:t>平</a:t>
            </a:r>
            <a:r>
              <a:rPr lang="en-GB" dirty="0"/>
              <a:t> </a:t>
            </a:r>
            <a:r>
              <a:rPr lang="lv-LV" i="1" dirty="0" err="1"/>
              <a:t>hei</a:t>
            </a:r>
            <a:r>
              <a:rPr lang="lv-LV" dirty="0"/>
              <a:t> </a:t>
            </a:r>
            <a:r>
              <a:rPr lang="en-GB" dirty="0"/>
              <a:t>(</a:t>
            </a:r>
            <a:r>
              <a:rPr lang="en-GB" dirty="0" err="1"/>
              <a:t>miers</a:t>
            </a:r>
            <a:r>
              <a:rPr lang="en-GB" dirty="0"/>
              <a:t>) un </a:t>
            </a:r>
            <a:r>
              <a:rPr lang="ja-JP" altLang="en-US" dirty="0"/>
              <a:t>安</a:t>
            </a:r>
            <a:r>
              <a:rPr lang="lv-LV" altLang="ja-JP" dirty="0"/>
              <a:t> </a:t>
            </a:r>
            <a:r>
              <a:rPr lang="lv-LV" altLang="ja-JP" i="1" dirty="0" err="1"/>
              <a:t>an</a:t>
            </a:r>
            <a:r>
              <a:rPr lang="en-GB" dirty="0"/>
              <a:t> (</a:t>
            </a:r>
            <a:r>
              <a:rPr lang="en-GB" dirty="0" err="1"/>
              <a:t>mierīgs</a:t>
            </a:r>
            <a:r>
              <a:rPr lang="en-GB" dirty="0"/>
              <a:t>). </a:t>
            </a:r>
          </a:p>
        </p:txBody>
      </p:sp>
      <p:pic>
        <p:nvPicPr>
          <p:cNvPr id="7" name="Объект 6" descr="Изображение выглядит как здание&#10;&#10;Автоматически созданное описание">
            <a:extLst>
              <a:ext uri="{FF2B5EF4-FFF2-40B4-BE49-F238E27FC236}">
                <a16:creationId xmlns:a16="http://schemas.microsoft.com/office/drawing/2014/main" id="{2E85DABA-2230-4BB5-B6DB-65256811511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0953" y="996923"/>
            <a:ext cx="7001435" cy="4864154"/>
          </a:xfrm>
        </p:spPr>
      </p:pic>
    </p:spTree>
    <p:extLst>
      <p:ext uri="{BB962C8B-B14F-4D97-AF65-F5344CB8AC3E}">
        <p14:creationId xmlns:p14="http://schemas.microsoft.com/office/powerpoint/2010/main" val="692539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5" name="Объект 4" descr="Изображение выглядит как текст, стол, закрытый, красный&#10;&#10;Автоматически созданное описание">
            <a:extLst>
              <a:ext uri="{FF2B5EF4-FFF2-40B4-BE49-F238E27FC236}">
                <a16:creationId xmlns:a16="http://schemas.microsoft.com/office/drawing/2014/main" id="{B734AE83-62CB-46BF-B913-07DCBFA2E8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826" r="6733" b="-1"/>
          <a:stretch/>
        </p:blipFill>
        <p:spPr>
          <a:xfrm>
            <a:off x="7837371" y="237744"/>
            <a:ext cx="4124416" cy="6382512"/>
          </a:xfrm>
          <a:prstGeom prst="rect">
            <a:avLst/>
          </a:prstGeom>
        </p:spPr>
      </p:pic>
      <p:sp>
        <p:nvSpPr>
          <p:cNvPr id="21" name="Rectangle 20">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55755863-B72B-4864-B4DD-AA6B267A2497}"/>
              </a:ext>
            </a:extLst>
          </p:cNvPr>
          <p:cNvSpPr>
            <a:spLocks noGrp="1"/>
          </p:cNvSpPr>
          <p:nvPr>
            <p:ph type="title"/>
          </p:nvPr>
        </p:nvSpPr>
        <p:spPr>
          <a:xfrm>
            <a:off x="616399" y="237744"/>
            <a:ext cx="7209585" cy="1744183"/>
          </a:xfrm>
        </p:spPr>
        <p:txBody>
          <a:bodyPr vert="horz" lIns="91440" tIns="45720" rIns="91440" bIns="45720" rtlCol="0" anchor="ctr">
            <a:normAutofit/>
          </a:bodyPr>
          <a:lstStyle/>
          <a:p>
            <a:r>
              <a:rPr lang="en-US" dirty="0" err="1"/>
              <a:t>Sievietes</a:t>
            </a:r>
            <a:r>
              <a:rPr lang="en-US" dirty="0"/>
              <a:t> Heian </a:t>
            </a:r>
            <a:r>
              <a:rPr lang="en-US" dirty="0" err="1"/>
              <a:t>periodā</a:t>
            </a:r>
            <a:endParaRPr lang="en-US" dirty="0"/>
          </a:p>
        </p:txBody>
      </p:sp>
      <p:sp>
        <p:nvSpPr>
          <p:cNvPr id="3" name="Объект 2">
            <a:extLst>
              <a:ext uri="{FF2B5EF4-FFF2-40B4-BE49-F238E27FC236}">
                <a16:creationId xmlns:a16="http://schemas.microsoft.com/office/drawing/2014/main" id="{E727FEB3-F2CF-46B8-828B-07253930C857}"/>
              </a:ext>
            </a:extLst>
          </p:cNvPr>
          <p:cNvSpPr>
            <a:spLocks noGrp="1"/>
          </p:cNvSpPr>
          <p:nvPr>
            <p:ph sz="half" idx="1"/>
          </p:nvPr>
        </p:nvSpPr>
        <p:spPr>
          <a:xfrm>
            <a:off x="868680" y="1679511"/>
            <a:ext cx="6281928" cy="4664140"/>
          </a:xfrm>
        </p:spPr>
        <p:txBody>
          <a:bodyPr vert="horz" lIns="91440" tIns="45720" rIns="91440" bIns="45720" rtlCol="0">
            <a:normAutofit/>
          </a:bodyPr>
          <a:lstStyle/>
          <a:p>
            <a:pPr marL="0" indent="0" algn="just">
              <a:lnSpc>
                <a:spcPct val="90000"/>
              </a:lnSpc>
              <a:buNone/>
            </a:pPr>
            <a:r>
              <a:rPr lang="en-US" dirty="0" err="1"/>
              <a:t>Tikai</a:t>
            </a:r>
            <a:r>
              <a:rPr lang="en-US" dirty="0"/>
              <a:t> </a:t>
            </a:r>
            <a:r>
              <a:rPr lang="en-US" dirty="0" err="1"/>
              <a:t>sievietes</a:t>
            </a:r>
            <a:r>
              <a:rPr lang="en-US" dirty="0"/>
              <a:t> </a:t>
            </a:r>
            <a:r>
              <a:rPr lang="en-US" dirty="0" err="1"/>
              <a:t>varēja</a:t>
            </a:r>
            <a:r>
              <a:rPr lang="en-US" dirty="0"/>
              <a:t> </a:t>
            </a:r>
            <a:r>
              <a:rPr lang="en-US" dirty="0" err="1"/>
              <a:t>uzlabot</a:t>
            </a:r>
            <a:r>
              <a:rPr lang="en-US" dirty="0"/>
              <a:t> </a:t>
            </a:r>
            <a:r>
              <a:rPr lang="en-US" dirty="0" err="1"/>
              <a:t>savas</a:t>
            </a:r>
            <a:r>
              <a:rPr lang="en-US" dirty="0"/>
              <a:t> </a:t>
            </a:r>
            <a:r>
              <a:rPr lang="en-US" dirty="0" err="1"/>
              <a:t>ģimenes</a:t>
            </a:r>
            <a:r>
              <a:rPr lang="en-US" dirty="0"/>
              <a:t> </a:t>
            </a:r>
            <a:r>
              <a:rPr lang="en-US" dirty="0" err="1"/>
              <a:t>stāvokli</a:t>
            </a:r>
            <a:r>
              <a:rPr lang="en-US" dirty="0"/>
              <a:t> </a:t>
            </a:r>
            <a:r>
              <a:rPr lang="en-US" dirty="0" err="1"/>
              <a:t>sabiedrībā</a:t>
            </a:r>
            <a:r>
              <a:rPr lang="en-US" dirty="0"/>
              <a:t>. </a:t>
            </a:r>
            <a:r>
              <a:rPr lang="en-US" dirty="0" err="1"/>
              <a:t>Vīrietis</a:t>
            </a:r>
            <a:r>
              <a:rPr lang="en-US" dirty="0"/>
              <a:t> </a:t>
            </a:r>
            <a:r>
              <a:rPr lang="en-US" dirty="0" err="1"/>
              <a:t>varēja</a:t>
            </a:r>
            <a:r>
              <a:rPr lang="en-US" dirty="0"/>
              <a:t> </a:t>
            </a:r>
            <a:r>
              <a:rPr lang="en-US" dirty="0" err="1"/>
              <a:t>mantot</a:t>
            </a:r>
            <a:r>
              <a:rPr lang="en-US" dirty="0"/>
              <a:t> </a:t>
            </a:r>
            <a:r>
              <a:rPr lang="en-US" dirty="0" err="1"/>
              <a:t>tādu</a:t>
            </a:r>
            <a:r>
              <a:rPr lang="en-US" dirty="0"/>
              <a:t> </a:t>
            </a:r>
            <a:r>
              <a:rPr lang="en-US" dirty="0" err="1"/>
              <a:t>pašu</a:t>
            </a:r>
            <a:r>
              <a:rPr lang="en-US" dirty="0"/>
              <a:t> </a:t>
            </a:r>
            <a:r>
              <a:rPr lang="en-US" dirty="0" err="1"/>
              <a:t>titulu</a:t>
            </a:r>
            <a:r>
              <a:rPr lang="en-US" dirty="0"/>
              <a:t>, kas </a:t>
            </a:r>
            <a:r>
              <a:rPr lang="en-US" dirty="0" err="1"/>
              <a:t>ir</a:t>
            </a:r>
            <a:r>
              <a:rPr lang="en-US" dirty="0"/>
              <a:t> </a:t>
            </a:r>
            <a:r>
              <a:rPr lang="en-US" dirty="0" err="1"/>
              <a:t>viņa</a:t>
            </a:r>
            <a:r>
              <a:rPr lang="en-US" dirty="0"/>
              <a:t> </a:t>
            </a:r>
            <a:r>
              <a:rPr lang="en-US" dirty="0" err="1"/>
              <a:t>tēvam</a:t>
            </a:r>
            <a:r>
              <a:rPr lang="en-US" dirty="0"/>
              <a:t>, bet </a:t>
            </a:r>
            <a:r>
              <a:rPr lang="en-US" dirty="0" err="1"/>
              <a:t>sieviete</a:t>
            </a:r>
            <a:r>
              <a:rPr lang="en-US" dirty="0"/>
              <a:t> </a:t>
            </a:r>
            <a:r>
              <a:rPr lang="en-US" dirty="0" err="1"/>
              <a:t>varēja</a:t>
            </a:r>
            <a:r>
              <a:rPr lang="en-US" dirty="0"/>
              <a:t> </a:t>
            </a:r>
            <a:r>
              <a:rPr lang="en-US" dirty="0" err="1"/>
              <a:t>kļūt</a:t>
            </a:r>
            <a:r>
              <a:rPr lang="en-US" dirty="0"/>
              <a:t> par </a:t>
            </a:r>
            <a:r>
              <a:rPr lang="en-US" dirty="0" err="1"/>
              <a:t>imperatora</a:t>
            </a:r>
            <a:r>
              <a:rPr lang="en-US" dirty="0"/>
              <a:t> </a:t>
            </a:r>
            <a:r>
              <a:rPr lang="en-US" dirty="0" err="1"/>
              <a:t>konkubīni</a:t>
            </a:r>
            <a:r>
              <a:rPr lang="en-US" dirty="0"/>
              <a:t>, </a:t>
            </a:r>
            <a:r>
              <a:rPr lang="en-US" dirty="0" err="1"/>
              <a:t>tādējādi</a:t>
            </a:r>
            <a:r>
              <a:rPr lang="en-US" dirty="0"/>
              <a:t> </a:t>
            </a:r>
            <a:r>
              <a:rPr lang="en-US" dirty="0" err="1"/>
              <a:t>iegūstot</a:t>
            </a:r>
            <a:r>
              <a:rPr lang="en-US" dirty="0"/>
              <a:t> titulus </a:t>
            </a:r>
            <a:r>
              <a:rPr lang="en-US" dirty="0" err="1"/>
              <a:t>tēvam</a:t>
            </a:r>
            <a:r>
              <a:rPr lang="en-US" dirty="0"/>
              <a:t>, </a:t>
            </a:r>
            <a:r>
              <a:rPr lang="en-US" dirty="0" err="1"/>
              <a:t>brāļiem</a:t>
            </a:r>
            <a:r>
              <a:rPr lang="en-US" dirty="0"/>
              <a:t>, </a:t>
            </a:r>
            <a:r>
              <a:rPr lang="en-US" dirty="0" err="1"/>
              <a:t>māsām</a:t>
            </a:r>
            <a:r>
              <a:rPr lang="en-US" dirty="0"/>
              <a:t> un </a:t>
            </a:r>
            <a:r>
              <a:rPr lang="en-US" dirty="0" err="1"/>
              <a:t>citiem</a:t>
            </a:r>
            <a:r>
              <a:rPr lang="en-US" dirty="0"/>
              <a:t> </a:t>
            </a:r>
            <a:r>
              <a:rPr lang="en-US" dirty="0" err="1"/>
              <a:t>radiniekiem</a:t>
            </a:r>
            <a:r>
              <a:rPr lang="en-US" dirty="0"/>
              <a:t>. </a:t>
            </a:r>
            <a:r>
              <a:rPr lang="lv-LV" dirty="0"/>
              <a:t>Ja viņa būtu prasmīga dzejā, mūzikā un mākslā, tad viņa varētu kļūt pat par imperatora sievu. Protams tas attiecas tikai uz sievietēm no augstākas kārtas.</a:t>
            </a:r>
            <a:endParaRPr lang="en-US" dirty="0"/>
          </a:p>
          <a:p>
            <a:pPr marL="0" indent="0" algn="just">
              <a:lnSpc>
                <a:spcPct val="90000"/>
              </a:lnSpc>
              <a:buNone/>
            </a:pPr>
            <a:r>
              <a:rPr lang="lv-LV" dirty="0" err="1"/>
              <a:t>Heian</a:t>
            </a:r>
            <a:r>
              <a:rPr lang="lv-LV" dirty="0"/>
              <a:t> periodā  sievietēm bija vāra un brīvība. Sievietēm</a:t>
            </a:r>
            <a:r>
              <a:rPr lang="en-US" dirty="0"/>
              <a:t> </a:t>
            </a:r>
            <a:r>
              <a:rPr lang="en-US" dirty="0" err="1"/>
              <a:t>varēja</a:t>
            </a:r>
            <a:r>
              <a:rPr lang="en-US" dirty="0"/>
              <a:t> </a:t>
            </a:r>
            <a:r>
              <a:rPr lang="en-US" dirty="0" err="1"/>
              <a:t>piederēt</a:t>
            </a:r>
            <a:r>
              <a:rPr lang="en-US" dirty="0"/>
              <a:t> </a:t>
            </a:r>
            <a:r>
              <a:rPr lang="en-US" dirty="0" err="1"/>
              <a:t>īpašums</a:t>
            </a:r>
            <a:r>
              <a:rPr lang="en-US" dirty="0"/>
              <a:t>.</a:t>
            </a:r>
          </a:p>
          <a:p>
            <a:pPr marL="0" indent="0" algn="just">
              <a:lnSpc>
                <a:spcPct val="90000"/>
              </a:lnSpc>
              <a:buNone/>
            </a:pPr>
            <a:r>
              <a:rPr lang="en-US" dirty="0" err="1"/>
              <a:t>Laulības</a:t>
            </a:r>
            <a:r>
              <a:rPr lang="en-US" dirty="0"/>
              <a:t> </a:t>
            </a:r>
            <a:r>
              <a:rPr lang="en-US" dirty="0" err="1"/>
              <a:t>bija</a:t>
            </a:r>
            <a:r>
              <a:rPr lang="en-US" dirty="0"/>
              <a:t> </a:t>
            </a:r>
            <a:r>
              <a:rPr lang="en-US" dirty="0" err="1"/>
              <a:t>viegli</a:t>
            </a:r>
            <a:r>
              <a:rPr lang="en-US" dirty="0"/>
              <a:t> </a:t>
            </a:r>
            <a:r>
              <a:rPr lang="en-US" dirty="0" err="1"/>
              <a:t>veidojamas</a:t>
            </a:r>
            <a:r>
              <a:rPr lang="en-US" dirty="0"/>
              <a:t> un </a:t>
            </a:r>
            <a:r>
              <a:rPr lang="en-US" dirty="0" err="1"/>
              <a:t>šķiras</a:t>
            </a:r>
            <a:r>
              <a:rPr lang="en-US" dirty="0"/>
              <a:t>, un </a:t>
            </a:r>
            <a:r>
              <a:rPr lang="en-US" dirty="0" err="1"/>
              <a:t>poligāmija</a:t>
            </a:r>
            <a:r>
              <a:rPr lang="en-US" dirty="0"/>
              <a:t> </a:t>
            </a:r>
            <a:r>
              <a:rPr lang="en-US" dirty="0" err="1"/>
              <a:t>bija</a:t>
            </a:r>
            <a:r>
              <a:rPr lang="en-US" dirty="0"/>
              <a:t> </a:t>
            </a:r>
            <a:r>
              <a:rPr lang="en-US" dirty="0" err="1"/>
              <a:t>izplatīta</a:t>
            </a:r>
            <a:r>
              <a:rPr lang="en-US" dirty="0"/>
              <a:t> </a:t>
            </a:r>
            <a:r>
              <a:rPr lang="en-US" dirty="0" err="1"/>
              <a:t>parādība</a:t>
            </a:r>
            <a:r>
              <a:rPr lang="en-US" dirty="0"/>
              <a:t>. </a:t>
            </a:r>
          </a:p>
          <a:p>
            <a:pPr marL="0" indent="0" algn="just">
              <a:lnSpc>
                <a:spcPct val="90000"/>
              </a:lnSpc>
              <a:buNone/>
            </a:pPr>
            <a:r>
              <a:rPr lang="en-US" dirty="0" err="1"/>
              <a:t>Daudzas</a:t>
            </a:r>
            <a:r>
              <a:rPr lang="lv-LV" dirty="0"/>
              <a:t> sievietes</a:t>
            </a:r>
            <a:r>
              <a:rPr lang="en-US" dirty="0"/>
              <a:t> </a:t>
            </a:r>
            <a:r>
              <a:rPr lang="en-US" dirty="0" err="1"/>
              <a:t>nekad</a:t>
            </a:r>
            <a:r>
              <a:rPr lang="en-US" dirty="0"/>
              <a:t> nav </a:t>
            </a:r>
            <a:r>
              <a:rPr lang="en-US" dirty="0" err="1"/>
              <a:t>apprecējušies</a:t>
            </a:r>
            <a:r>
              <a:rPr lang="en-US" dirty="0"/>
              <a:t>, bet </a:t>
            </a:r>
            <a:r>
              <a:rPr lang="en-US" dirty="0" err="1"/>
              <a:t>viņām</a:t>
            </a:r>
            <a:r>
              <a:rPr lang="en-US" dirty="0"/>
              <a:t> </a:t>
            </a:r>
            <a:r>
              <a:rPr lang="en-US" dirty="0" err="1"/>
              <a:t>bija</a:t>
            </a:r>
            <a:r>
              <a:rPr lang="en-US" dirty="0"/>
              <a:t> </a:t>
            </a:r>
            <a:r>
              <a:rPr lang="en-US" dirty="0" err="1"/>
              <a:t>daudz</a:t>
            </a:r>
            <a:r>
              <a:rPr lang="en-US" dirty="0"/>
              <a:t> </a:t>
            </a:r>
            <a:r>
              <a:rPr lang="en-US" dirty="0" err="1"/>
              <a:t>mīlas</a:t>
            </a:r>
            <a:r>
              <a:rPr lang="en-US" dirty="0"/>
              <a:t> </a:t>
            </a:r>
            <a:r>
              <a:rPr lang="en-US" dirty="0" err="1"/>
              <a:t>dēku</a:t>
            </a:r>
            <a:r>
              <a:rPr lang="en-US" dirty="0"/>
              <a:t>. </a:t>
            </a:r>
            <a:r>
              <a:rPr lang="en-US" dirty="0" err="1"/>
              <a:t>Bērni</a:t>
            </a:r>
            <a:r>
              <a:rPr lang="en-US" dirty="0"/>
              <a:t>, kas </a:t>
            </a:r>
            <a:r>
              <a:rPr lang="en-US" dirty="0" err="1"/>
              <a:t>dzimuši</a:t>
            </a:r>
            <a:r>
              <a:rPr lang="en-US" dirty="0"/>
              <a:t> no </a:t>
            </a:r>
            <a:r>
              <a:rPr lang="en-US" dirty="0" err="1"/>
              <a:t>šīm</a:t>
            </a:r>
            <a:r>
              <a:rPr lang="en-US" dirty="0"/>
              <a:t> </a:t>
            </a:r>
            <a:r>
              <a:rPr lang="en-US" dirty="0" err="1"/>
              <a:t>sakariem</a:t>
            </a:r>
            <a:r>
              <a:rPr lang="en-US" dirty="0"/>
              <a:t>, tika </a:t>
            </a:r>
            <a:r>
              <a:rPr lang="en-US" dirty="0" err="1"/>
              <a:t>pieņemti</a:t>
            </a:r>
            <a:r>
              <a:rPr lang="en-US" dirty="0"/>
              <a:t> </a:t>
            </a:r>
            <a:r>
              <a:rPr lang="en-US" dirty="0" err="1"/>
              <a:t>sabiedrībā</a:t>
            </a:r>
            <a:r>
              <a:rPr lang="en-US" dirty="0"/>
              <a:t>, ja </a:t>
            </a:r>
            <a:r>
              <a:rPr lang="en-US" dirty="0" err="1"/>
              <a:t>viņu</a:t>
            </a:r>
            <a:r>
              <a:rPr lang="en-US" dirty="0"/>
              <a:t> </a:t>
            </a:r>
            <a:r>
              <a:rPr lang="en-US" dirty="0" err="1"/>
              <a:t>tēvi</a:t>
            </a:r>
            <a:r>
              <a:rPr lang="en-US" dirty="0"/>
              <a:t> </a:t>
            </a:r>
            <a:r>
              <a:rPr lang="en-US" dirty="0" err="1"/>
              <a:t>viņus</a:t>
            </a:r>
            <a:r>
              <a:rPr lang="en-US" dirty="0"/>
              <a:t> </a:t>
            </a:r>
            <a:r>
              <a:rPr lang="en-US" dirty="0" err="1"/>
              <a:t>atzina</a:t>
            </a:r>
            <a:r>
              <a:rPr lang="en-US" dirty="0"/>
              <a:t>. </a:t>
            </a:r>
            <a:r>
              <a:rPr lang="en-US" dirty="0" err="1"/>
              <a:t>Šie</a:t>
            </a:r>
            <a:r>
              <a:rPr lang="en-US" dirty="0"/>
              <a:t> </a:t>
            </a:r>
            <a:r>
              <a:rPr lang="en-US" dirty="0" err="1"/>
              <a:t>sakari</a:t>
            </a:r>
            <a:r>
              <a:rPr lang="en-US" dirty="0"/>
              <a:t> </a:t>
            </a:r>
            <a:r>
              <a:rPr lang="en-US" dirty="0" err="1"/>
              <a:t>netika</a:t>
            </a:r>
            <a:r>
              <a:rPr lang="en-US" dirty="0"/>
              <a:t> </a:t>
            </a:r>
            <a:r>
              <a:rPr lang="en-US" dirty="0" err="1"/>
              <a:t>atrunāti</a:t>
            </a:r>
            <a:r>
              <a:rPr lang="en-US" dirty="0"/>
              <a:t>, tie </a:t>
            </a:r>
            <a:r>
              <a:rPr lang="en-US" dirty="0" err="1"/>
              <a:t>nebojāja</a:t>
            </a:r>
            <a:r>
              <a:rPr lang="en-US" dirty="0"/>
              <a:t> </a:t>
            </a:r>
            <a:r>
              <a:rPr lang="en-US" dirty="0" err="1"/>
              <a:t>sievietes</a:t>
            </a:r>
            <a:r>
              <a:rPr lang="en-US" dirty="0"/>
              <a:t> </a:t>
            </a:r>
            <a:r>
              <a:rPr lang="en-US" dirty="0" err="1"/>
              <a:t>reputāciju</a:t>
            </a:r>
            <a:r>
              <a:rPr lang="en-US" dirty="0"/>
              <a:t>, un </a:t>
            </a:r>
            <a:r>
              <a:rPr lang="en-US" dirty="0" err="1"/>
              <a:t>sievietes</a:t>
            </a:r>
            <a:r>
              <a:rPr lang="en-US" dirty="0"/>
              <a:t> tika </a:t>
            </a:r>
            <a:r>
              <a:rPr lang="en-US" dirty="0" err="1"/>
              <a:t>ļoti</a:t>
            </a:r>
            <a:r>
              <a:rPr lang="en-US" dirty="0"/>
              <a:t> </a:t>
            </a:r>
            <a:r>
              <a:rPr lang="en-US" dirty="0" err="1"/>
              <a:t>cienītas</a:t>
            </a:r>
            <a:r>
              <a:rPr lang="en-US" dirty="0"/>
              <a:t>.</a:t>
            </a:r>
          </a:p>
          <a:p>
            <a:pPr>
              <a:lnSpc>
                <a:spcPct val="90000"/>
              </a:lnSpc>
            </a:pPr>
            <a:endParaRPr lang="en-US" sz="1500" dirty="0"/>
          </a:p>
        </p:txBody>
      </p:sp>
    </p:spTree>
    <p:extLst>
      <p:ext uri="{BB962C8B-B14F-4D97-AF65-F5344CB8AC3E}">
        <p14:creationId xmlns:p14="http://schemas.microsoft.com/office/powerpoint/2010/main" val="4084983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FE40D1-51D9-42BC-9638-DFD42B4645EC}"/>
              </a:ext>
            </a:extLst>
          </p:cNvPr>
          <p:cNvSpPr>
            <a:spLocks noGrp="1"/>
          </p:cNvSpPr>
          <p:nvPr>
            <p:ph type="title"/>
          </p:nvPr>
        </p:nvSpPr>
        <p:spPr>
          <a:xfrm>
            <a:off x="1066800" y="250708"/>
            <a:ext cx="10058400" cy="812982"/>
          </a:xfrm>
        </p:spPr>
        <p:txBody>
          <a:bodyPr/>
          <a:lstStyle/>
          <a:p>
            <a:r>
              <a:rPr lang="lv-LV" dirty="0"/>
              <a:t>Saturs</a:t>
            </a:r>
            <a:endParaRPr lang="en-GB" dirty="0"/>
          </a:p>
        </p:txBody>
      </p:sp>
      <p:sp>
        <p:nvSpPr>
          <p:cNvPr id="3" name="Объект 2">
            <a:extLst>
              <a:ext uri="{FF2B5EF4-FFF2-40B4-BE49-F238E27FC236}">
                <a16:creationId xmlns:a16="http://schemas.microsoft.com/office/drawing/2014/main" id="{040BC717-DD7B-4D5A-9E70-1BAF35E320D0}"/>
              </a:ext>
            </a:extLst>
          </p:cNvPr>
          <p:cNvSpPr>
            <a:spLocks noGrp="1"/>
          </p:cNvSpPr>
          <p:nvPr>
            <p:ph idx="1"/>
          </p:nvPr>
        </p:nvSpPr>
        <p:spPr>
          <a:xfrm>
            <a:off x="1066800" y="1156996"/>
            <a:ext cx="10058400" cy="4878044"/>
          </a:xfrm>
        </p:spPr>
        <p:txBody>
          <a:bodyPr>
            <a:normAutofit fontScale="92500" lnSpcReduction="10000"/>
          </a:bodyPr>
          <a:lstStyle/>
          <a:p>
            <a:pPr marL="342900" indent="-342900">
              <a:buFont typeface="+mj-lt"/>
              <a:buAutoNum type="arabicPeriod"/>
            </a:pPr>
            <a:r>
              <a:rPr lang="lv-LV" sz="2400" dirty="0"/>
              <a:t>Sievietes </a:t>
            </a:r>
            <a:r>
              <a:rPr lang="lv-LV" sz="2400" dirty="0" err="1"/>
              <a:t>sintoismā</a:t>
            </a:r>
            <a:endParaRPr lang="lv-LV" sz="2400" dirty="0"/>
          </a:p>
          <a:p>
            <a:pPr lvl="2"/>
            <a:r>
              <a:rPr lang="lv-LV" sz="1800" dirty="0"/>
              <a:t>Idzanami </a:t>
            </a:r>
            <a:r>
              <a:rPr lang="ja-JP" altLang="en-US" sz="1800" dirty="0"/>
              <a:t>伊邪那美</a:t>
            </a:r>
            <a:endParaRPr lang="lv-LV" altLang="ja-JP" sz="1800" dirty="0"/>
          </a:p>
          <a:p>
            <a:pPr lvl="2"/>
            <a:r>
              <a:rPr lang="en-US" sz="1800" dirty="0"/>
              <a:t>Amaterasu </a:t>
            </a:r>
            <a:r>
              <a:rPr lang="en-US" sz="1800" dirty="0" err="1"/>
              <a:t>Ōmikami</a:t>
            </a:r>
            <a:r>
              <a:rPr lang="en-US" sz="1800" dirty="0"/>
              <a:t> </a:t>
            </a:r>
            <a:r>
              <a:rPr lang="ja-JP" altLang="en-US" sz="1800" dirty="0"/>
              <a:t>天照大御神</a:t>
            </a:r>
            <a:endParaRPr lang="lv-LV" altLang="ja-JP" sz="1800" dirty="0"/>
          </a:p>
          <a:p>
            <a:pPr lvl="2"/>
            <a:r>
              <a:rPr lang="lv-LV" sz="1800" dirty="0"/>
              <a:t>Bendzaiten </a:t>
            </a:r>
            <a:r>
              <a:rPr lang="ja-JP" altLang="en-US" sz="1800" dirty="0"/>
              <a:t>弁才天</a:t>
            </a:r>
            <a:endParaRPr lang="lv-LV" sz="1800" dirty="0"/>
          </a:p>
          <a:p>
            <a:pPr marL="342900" indent="-342900">
              <a:buFont typeface="+mj-lt"/>
              <a:buAutoNum type="arabicPeriod"/>
            </a:pPr>
            <a:r>
              <a:rPr lang="lv-LV" sz="2400" dirty="0"/>
              <a:t>Rakstnieces </a:t>
            </a:r>
            <a:r>
              <a:rPr lang="lv-LV" sz="2400" dirty="0" err="1"/>
              <a:t>Heian</a:t>
            </a:r>
            <a:r>
              <a:rPr lang="lv-LV" sz="2400" dirty="0"/>
              <a:t> periodā</a:t>
            </a:r>
          </a:p>
          <a:p>
            <a:pPr lvl="2"/>
            <a:r>
              <a:rPr lang="lv-LV" sz="1800" dirty="0"/>
              <a:t>Murasaki </a:t>
            </a:r>
            <a:r>
              <a:rPr lang="lv-LV" sz="1800" dirty="0" err="1"/>
              <a:t>Šikibu</a:t>
            </a:r>
            <a:r>
              <a:rPr lang="lv-LV" sz="1800" dirty="0"/>
              <a:t> </a:t>
            </a:r>
            <a:r>
              <a:rPr lang="ja-JP" altLang="en-US" sz="1800" dirty="0"/>
              <a:t>紫 式部</a:t>
            </a:r>
            <a:endParaRPr lang="lv-LV" altLang="ja-JP" sz="1800" dirty="0"/>
          </a:p>
          <a:p>
            <a:pPr lvl="2"/>
            <a:r>
              <a:rPr lang="lv-LV" sz="1800" dirty="0"/>
              <a:t>Sei </a:t>
            </a:r>
            <a:r>
              <a:rPr lang="lv-LV" sz="1800" dirty="0" err="1"/>
              <a:t>Šōnagon</a:t>
            </a:r>
            <a:r>
              <a:rPr lang="lv-LV" sz="1800" dirty="0"/>
              <a:t> </a:t>
            </a:r>
            <a:r>
              <a:rPr lang="ja-JP" altLang="en-US" sz="1800" dirty="0"/>
              <a:t>清</a:t>
            </a:r>
            <a:r>
              <a:rPr lang="lv-LV" altLang="ja-JP" sz="1800" dirty="0"/>
              <a:t> </a:t>
            </a:r>
            <a:r>
              <a:rPr lang="ja-JP" altLang="en-US" sz="1800" dirty="0"/>
              <a:t>少納言</a:t>
            </a:r>
            <a:endParaRPr lang="lv-LV" sz="1800" dirty="0"/>
          </a:p>
          <a:p>
            <a:pPr lvl="2"/>
            <a:r>
              <a:rPr lang="en-GB" sz="1800" dirty="0"/>
              <a:t>Ono no Komachi</a:t>
            </a:r>
            <a:r>
              <a:rPr lang="lv-LV" sz="1800" dirty="0"/>
              <a:t> </a:t>
            </a:r>
            <a:r>
              <a:rPr lang="ja-JP" altLang="en-US" sz="1800" dirty="0"/>
              <a:t>小野 小町</a:t>
            </a:r>
            <a:endParaRPr lang="lv-LV" altLang="ja-JP" sz="1800" dirty="0"/>
          </a:p>
          <a:p>
            <a:pPr marL="342900" indent="-342900">
              <a:buFont typeface="+mj-lt"/>
              <a:buAutoNum type="arabicPeriod"/>
            </a:pPr>
            <a:r>
              <a:rPr lang="lv-LV" sz="2400" dirty="0"/>
              <a:t>Rakstnieces un sabiedriskās darbinieces </a:t>
            </a:r>
            <a:r>
              <a:rPr lang="lv-LV" sz="2400" dirty="0" err="1"/>
              <a:t>Meidži</a:t>
            </a:r>
            <a:r>
              <a:rPr lang="lv-LV" sz="2400" dirty="0"/>
              <a:t> periodā</a:t>
            </a:r>
          </a:p>
          <a:p>
            <a:pPr lvl="2"/>
            <a:r>
              <a:rPr lang="en-US" altLang="ja-JP" sz="1800" dirty="0"/>
              <a:t>Higuči </a:t>
            </a:r>
            <a:r>
              <a:rPr lang="en-US" altLang="ja-JP" sz="1800" dirty="0" err="1"/>
              <a:t>Ičijō</a:t>
            </a:r>
            <a:r>
              <a:rPr lang="en-US" altLang="ja-JP" sz="1800" dirty="0"/>
              <a:t> </a:t>
            </a:r>
            <a:r>
              <a:rPr lang="ja-JP" altLang="en-US" sz="1800" dirty="0"/>
              <a:t>樋口</a:t>
            </a:r>
            <a:r>
              <a:rPr lang="en-US" altLang="ja-JP" sz="1800" dirty="0"/>
              <a:t> </a:t>
            </a:r>
            <a:r>
              <a:rPr lang="ja-JP" altLang="en-US" sz="1800" dirty="0"/>
              <a:t>一葉</a:t>
            </a:r>
            <a:endParaRPr lang="lv-LV" sz="1800" dirty="0"/>
          </a:p>
          <a:p>
            <a:pPr lvl="2"/>
            <a:r>
              <a:rPr lang="en-US" sz="1800" dirty="0"/>
              <a:t>Hasegava </a:t>
            </a:r>
            <a:r>
              <a:rPr lang="en-US" sz="1800" dirty="0" err="1"/>
              <a:t>Šigure</a:t>
            </a:r>
            <a:r>
              <a:rPr lang="en-US" sz="1800" dirty="0"/>
              <a:t> </a:t>
            </a:r>
            <a:r>
              <a:rPr lang="ja-JP" altLang="en-US" sz="1800" dirty="0"/>
              <a:t>長谷川 時雨</a:t>
            </a:r>
            <a:r>
              <a:rPr lang="en-US" sz="1800" dirty="0"/>
              <a:t> </a:t>
            </a:r>
            <a:endParaRPr lang="lv-LV" sz="1800" dirty="0"/>
          </a:p>
          <a:p>
            <a:pPr lvl="2"/>
            <a:r>
              <a:rPr lang="en-US" sz="1800" dirty="0"/>
              <a:t>Kišida </a:t>
            </a:r>
            <a:r>
              <a:rPr lang="en-US" sz="1800" dirty="0" err="1"/>
              <a:t>Tošiko</a:t>
            </a:r>
            <a:r>
              <a:rPr lang="en-US" sz="1800" dirty="0"/>
              <a:t> </a:t>
            </a:r>
            <a:r>
              <a:rPr lang="ja-JP" altLang="en-US" sz="1800" dirty="0"/>
              <a:t>岸田 俊子</a:t>
            </a:r>
            <a:endParaRPr lang="lv-LV" altLang="ja-JP" sz="1800" dirty="0"/>
          </a:p>
          <a:p>
            <a:pPr lvl="2"/>
            <a:r>
              <a:rPr lang="en-US" sz="1800" dirty="0"/>
              <a:t>Fukuda Hideko </a:t>
            </a:r>
            <a:r>
              <a:rPr lang="ja-JP" altLang="en-US" sz="1800" dirty="0"/>
              <a:t>福田 英子</a:t>
            </a:r>
            <a:endParaRPr lang="lv-LV" altLang="ja-JP" sz="1800" dirty="0"/>
          </a:p>
          <a:p>
            <a:pPr lvl="2"/>
            <a:r>
              <a:rPr lang="en-US" sz="1800" dirty="0"/>
              <a:t>Hiracuka </a:t>
            </a:r>
            <a:r>
              <a:rPr lang="en-US" sz="1800" dirty="0" err="1"/>
              <a:t>Raičō</a:t>
            </a:r>
            <a:r>
              <a:rPr lang="lv-LV" sz="1800" dirty="0"/>
              <a:t> </a:t>
            </a:r>
            <a:r>
              <a:rPr lang="ja-JP" altLang="en-US" sz="1800" dirty="0"/>
              <a:t>平塚 らいちょう</a:t>
            </a:r>
            <a:endParaRPr lang="lv-LV" altLang="ja-JP" sz="1800" dirty="0"/>
          </a:p>
          <a:p>
            <a:pPr lvl="2"/>
            <a:r>
              <a:rPr lang="en-US" sz="1800" dirty="0"/>
              <a:t>Šimidzu </a:t>
            </a:r>
            <a:r>
              <a:rPr lang="en-US" sz="1800" dirty="0" err="1"/>
              <a:t>Šikin</a:t>
            </a:r>
            <a:r>
              <a:rPr lang="en-US" sz="1800" dirty="0"/>
              <a:t> </a:t>
            </a:r>
            <a:r>
              <a:rPr lang="ja-JP" altLang="en-US" sz="1800" dirty="0"/>
              <a:t>清水 紫琴</a:t>
            </a:r>
            <a:endParaRPr lang="lv-LV" altLang="ja-JP" sz="1800" dirty="0"/>
          </a:p>
          <a:p>
            <a:endParaRPr lang="en-GB" dirty="0"/>
          </a:p>
        </p:txBody>
      </p:sp>
    </p:spTree>
    <p:extLst>
      <p:ext uri="{BB962C8B-B14F-4D97-AF65-F5344CB8AC3E}">
        <p14:creationId xmlns:p14="http://schemas.microsoft.com/office/powerpoint/2010/main" val="4268238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91CE4E3-B928-4C57-A925-2A41AF98A1BF}"/>
              </a:ext>
            </a:extLst>
          </p:cNvPr>
          <p:cNvSpPr>
            <a:spLocks noGrp="1"/>
          </p:cNvSpPr>
          <p:nvPr>
            <p:ph sz="half" idx="1"/>
          </p:nvPr>
        </p:nvSpPr>
        <p:spPr>
          <a:xfrm>
            <a:off x="429208" y="995979"/>
            <a:ext cx="5666792" cy="4866042"/>
          </a:xfrm>
        </p:spPr>
        <p:txBody>
          <a:bodyPr>
            <a:normAutofit fontScale="92500" lnSpcReduction="20000"/>
          </a:bodyPr>
          <a:lstStyle/>
          <a:p>
            <a:pPr marL="0" indent="0" algn="just">
              <a:buNone/>
            </a:pPr>
            <a:r>
              <a:rPr lang="lv-LV" dirty="0"/>
              <a:t>Lielākā daļa sieviešu spēlēja mūzikas instrumentus. Svarīga bija arī dzejas zināšana. Tika gaidīts, ka sievietes no galvas zinās 1000 klasiskos japāņu dzejoļus. Sievietes eleganci noteica viņas spēja citēt perfektu dzejoli jebkuram gadījumam.</a:t>
            </a:r>
            <a:br>
              <a:rPr lang="lv-LV" dirty="0"/>
            </a:br>
            <a:endParaRPr lang="lv-LV" dirty="0"/>
          </a:p>
          <a:p>
            <a:pPr marL="0" indent="0" algn="just">
              <a:buNone/>
            </a:pPr>
            <a:r>
              <a:rPr lang="lv-LV" dirty="0"/>
              <a:t>Sievietes bija izglītotas tikai mākslas jomā. Viņas nenodarbojas ar politiku un citiem “vīriešu” darbiem. Tāpēc viņām netika mācīta klasiska Ķīniešu valoda un hieroglifi. Sievietes rakstīja ar </a:t>
            </a:r>
            <a:r>
              <a:rPr lang="lv-LV" i="1" dirty="0" err="1"/>
              <a:t>kanu</a:t>
            </a:r>
            <a:r>
              <a:rPr lang="lv-LV" dirty="0"/>
              <a:t> </a:t>
            </a:r>
            <a:r>
              <a:rPr lang="ja-JP" altLang="en-US" dirty="0"/>
              <a:t>仮名</a:t>
            </a:r>
            <a:r>
              <a:rPr lang="lv-LV" altLang="ja-JP" dirty="0"/>
              <a:t> </a:t>
            </a:r>
            <a:r>
              <a:rPr lang="lv-LV" dirty="0"/>
              <a:t>(zilbju alfabēts). Tika uzskatīts, ka sieviete nevar apgūt ķīniešu valodas rakstīšanu.</a:t>
            </a:r>
          </a:p>
          <a:p>
            <a:pPr marL="0" indent="0" algn="just">
              <a:buNone/>
            </a:pPr>
            <a:r>
              <a:rPr lang="lv-LV" dirty="0"/>
              <a:t>Hieroglifi tika aizgūti apmērām 4. gadsimtā, kad Japānā atnāca budisms. Sākotnēji aristokrātu vidū kā rakstu valodu izmantoja klasisko ķīniešu valodu. Vēlāk 6.-7. gadsimtā parādījās </a:t>
            </a:r>
            <a:r>
              <a:rPr lang="lv-LV" i="1" dirty="0" err="1"/>
              <a:t>manjōgana</a:t>
            </a:r>
            <a:r>
              <a:rPr lang="lv-LV" i="1" dirty="0"/>
              <a:t> </a:t>
            </a:r>
            <a:r>
              <a:rPr lang="ja-JP" altLang="en-US" dirty="0"/>
              <a:t>万葉仮名</a:t>
            </a:r>
            <a:r>
              <a:rPr lang="lv-LV" altLang="ja-JP" dirty="0"/>
              <a:t> </a:t>
            </a:r>
            <a:r>
              <a:rPr lang="lv-LV" dirty="0"/>
              <a:t>– rakstības sistēma, kurā japāņu valodas vārdi tika rakstīti ar hieroglifiem, kam ir atbilstoša izruna. </a:t>
            </a:r>
            <a:r>
              <a:rPr lang="lv-LV" dirty="0" err="1"/>
              <a:t>Heian</a:t>
            </a:r>
            <a:r>
              <a:rPr lang="lv-LV" dirty="0"/>
              <a:t> periodā no </a:t>
            </a:r>
            <a:r>
              <a:rPr lang="lv-LV" i="1" dirty="0" err="1"/>
              <a:t>manjōganas</a:t>
            </a:r>
            <a:r>
              <a:rPr lang="lv-LV" dirty="0"/>
              <a:t> attīstījās </a:t>
            </a:r>
            <a:r>
              <a:rPr lang="lv-LV" dirty="0" err="1"/>
              <a:t>kanas</a:t>
            </a:r>
            <a:r>
              <a:rPr lang="lv-LV" dirty="0"/>
              <a:t> rakstība. Tā bija plaši izmantota sieviešu vidū. Vīrieši joprojām turpināja izmantot klasisko ķīniešu valodu.</a:t>
            </a:r>
          </a:p>
        </p:txBody>
      </p:sp>
      <p:pic>
        <p:nvPicPr>
          <p:cNvPr id="6" name="Объект 5">
            <a:extLst>
              <a:ext uri="{FF2B5EF4-FFF2-40B4-BE49-F238E27FC236}">
                <a16:creationId xmlns:a16="http://schemas.microsoft.com/office/drawing/2014/main" id="{B4D44666-E5F3-423B-A081-CF0135789D4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33765" y="1410512"/>
            <a:ext cx="5416154" cy="3609358"/>
          </a:xfrm>
          <a:prstGeom prst="rect">
            <a:avLst/>
          </a:prstGeom>
        </p:spPr>
      </p:pic>
    </p:spTree>
    <p:extLst>
      <p:ext uri="{BB962C8B-B14F-4D97-AF65-F5344CB8AC3E}">
        <p14:creationId xmlns:p14="http://schemas.microsoft.com/office/powerpoint/2010/main" val="327262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4F8226-C263-4D73-84E6-6774B7FEC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6" name="Rectangle 15">
            <a:extLst>
              <a:ext uri="{FF2B5EF4-FFF2-40B4-BE49-F238E27FC236}">
                <a16:creationId xmlns:a16="http://schemas.microsoft.com/office/drawing/2014/main" id="{5F6306EB-203B-4A48-8CDF-23DD52F03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7801EC8-B630-4BF4-841D-CDE9A180C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B30202EA-54F3-4901-8B75-7BACA87EE251}"/>
              </a:ext>
            </a:extLst>
          </p:cNvPr>
          <p:cNvSpPr>
            <a:spLocks noGrp="1"/>
          </p:cNvSpPr>
          <p:nvPr>
            <p:ph type="title"/>
          </p:nvPr>
        </p:nvSpPr>
        <p:spPr>
          <a:xfrm>
            <a:off x="697235" y="364687"/>
            <a:ext cx="6733994" cy="1158775"/>
          </a:xfrm>
        </p:spPr>
        <p:txBody>
          <a:bodyPr vert="horz" lIns="91440" tIns="45720" rIns="91440" bIns="45720" rtlCol="0" anchor="ctr">
            <a:normAutofit/>
          </a:bodyPr>
          <a:lstStyle/>
          <a:p>
            <a:r>
              <a:rPr lang="en-US" dirty="0" err="1"/>
              <a:t>Sieviešu</a:t>
            </a:r>
            <a:r>
              <a:rPr lang="en-US" dirty="0"/>
              <a:t> </a:t>
            </a:r>
            <a:r>
              <a:rPr lang="en-US" dirty="0" err="1"/>
              <a:t>ārējais</a:t>
            </a:r>
            <a:r>
              <a:rPr lang="en-US" dirty="0"/>
              <a:t> </a:t>
            </a:r>
            <a:r>
              <a:rPr lang="en-US" dirty="0" err="1"/>
              <a:t>izskats</a:t>
            </a:r>
            <a:endParaRPr lang="en-US" dirty="0"/>
          </a:p>
        </p:txBody>
      </p:sp>
      <p:sp>
        <p:nvSpPr>
          <p:cNvPr id="4" name="Объект 3">
            <a:extLst>
              <a:ext uri="{FF2B5EF4-FFF2-40B4-BE49-F238E27FC236}">
                <a16:creationId xmlns:a16="http://schemas.microsoft.com/office/drawing/2014/main" id="{AF03C91A-D6D9-4D9C-BB3A-A4E2384BAC12}"/>
              </a:ext>
            </a:extLst>
          </p:cNvPr>
          <p:cNvSpPr>
            <a:spLocks noGrp="1"/>
          </p:cNvSpPr>
          <p:nvPr>
            <p:ph sz="half" idx="2"/>
          </p:nvPr>
        </p:nvSpPr>
        <p:spPr>
          <a:xfrm>
            <a:off x="607927" y="1523462"/>
            <a:ext cx="6823302" cy="4702084"/>
          </a:xfrm>
        </p:spPr>
        <p:txBody>
          <a:bodyPr vert="horz" lIns="91440" tIns="45720" rIns="91440" bIns="45720" rtlCol="0">
            <a:normAutofit fontScale="92500" lnSpcReduction="20000"/>
          </a:bodyPr>
          <a:lstStyle/>
          <a:p>
            <a:pPr marL="0" indent="0" algn="just">
              <a:buNone/>
            </a:pPr>
            <a:r>
              <a:rPr lang="lv-LV" dirty="0" err="1"/>
              <a:t>Heian</a:t>
            </a:r>
            <a:r>
              <a:rPr lang="lv-LV" dirty="0"/>
              <a:t> perioda apģērbiem bija raksturīga brīva salocīta forma un daudzi slāņi. Tāda veida sieviešu apģērbu sauca par </a:t>
            </a:r>
            <a:r>
              <a:rPr lang="lv-LV" i="1" dirty="0" err="1"/>
              <a:t>džūnihitoe</a:t>
            </a:r>
            <a:r>
              <a:rPr lang="lv-LV" i="1" dirty="0"/>
              <a:t> </a:t>
            </a:r>
            <a:r>
              <a:rPr lang="ja-JP" altLang="en-US" dirty="0"/>
              <a:t>十二単</a:t>
            </a:r>
            <a:r>
              <a:rPr lang="lv-LV" altLang="ja-JP" dirty="0"/>
              <a:t> – apģērbs no 12 slāņiem.</a:t>
            </a:r>
            <a:endParaRPr lang="lv-LV" dirty="0"/>
          </a:p>
          <a:p>
            <a:pPr marL="0" indent="0" algn="just">
              <a:buNone/>
            </a:pPr>
            <a:r>
              <a:rPr lang="lv-LV" dirty="0"/>
              <a:t>Audumi tika rūpīgi atlasīti pēc krāsas un faktūras atbilstoši sociālajam stāvoklim, etiķetei, gadalaikiem un gadījumam.</a:t>
            </a:r>
            <a:endParaRPr lang="en-GB" dirty="0"/>
          </a:p>
          <a:p>
            <a:pPr marL="0" indent="0" algn="just">
              <a:buNone/>
            </a:pPr>
            <a:r>
              <a:rPr lang="lv-LV" dirty="0"/>
              <a:t>Bija dažādi apģērbu veidi: oficiālais apģērbs, mājas un nakts apģērbs, apģērbs paredzētais ceļojumam u.c. Tie visi atšķīrās ar slāņu skaitu un krāsām (piemēram, sēru apģērbiem bija tikai tumšas krāsas). </a:t>
            </a:r>
          </a:p>
          <a:p>
            <a:pPr marL="0" indent="0" algn="just">
              <a:buNone/>
            </a:pPr>
            <a:r>
              <a:rPr lang="lv-LV" dirty="0"/>
              <a:t>Apģērbs kalpoja kā statusa radītājs, norādot uz dāmas piederību aristokrātijai un parādot labklājības līmeni. Pēc sieviešu tērpa bija iespējams noteikt ģimenes stāvokli – tas viss bija atkarīgs no audumu un krāsu izvēlēs. Tomēr apģērbu krāsa stāstīja ari par dāmas vecumu. Piemēram, košas krāsas izmantoja jaunas dāmas, bet vecākas sievietes - valkāja tumšus toņus. </a:t>
            </a:r>
            <a:endParaRPr lang="en-GB" dirty="0"/>
          </a:p>
          <a:p>
            <a:pPr marL="0" indent="0" algn="just">
              <a:buNone/>
            </a:pPr>
            <a:r>
              <a:rPr lang="en-GB" dirty="0" err="1"/>
              <a:t>Vēl</a:t>
            </a:r>
            <a:r>
              <a:rPr lang="en-GB" dirty="0"/>
              <a:t> </a:t>
            </a:r>
            <a:r>
              <a:rPr lang="en-GB" dirty="0" err="1"/>
              <a:t>viens</a:t>
            </a:r>
            <a:r>
              <a:rPr lang="en-GB" dirty="0"/>
              <a:t> </a:t>
            </a:r>
            <a:r>
              <a:rPr lang="en-GB" dirty="0" err="1"/>
              <a:t>sieviešu</a:t>
            </a:r>
            <a:r>
              <a:rPr lang="en-GB" dirty="0"/>
              <a:t> </a:t>
            </a:r>
            <a:r>
              <a:rPr lang="en-GB" dirty="0" err="1"/>
              <a:t>statusa</a:t>
            </a:r>
            <a:r>
              <a:rPr lang="en-GB" dirty="0"/>
              <a:t> </a:t>
            </a:r>
            <a:r>
              <a:rPr lang="en-GB" dirty="0" err="1"/>
              <a:t>radītājs</a:t>
            </a:r>
            <a:r>
              <a:rPr lang="en-GB" dirty="0"/>
              <a:t> </a:t>
            </a:r>
            <a:r>
              <a:rPr lang="en-GB" dirty="0" err="1"/>
              <a:t>ir</a:t>
            </a:r>
            <a:r>
              <a:rPr lang="en-GB" dirty="0"/>
              <a:t> </a:t>
            </a:r>
            <a:r>
              <a:rPr lang="en-GB" dirty="0" err="1"/>
              <a:t>biezi</a:t>
            </a:r>
            <a:r>
              <a:rPr lang="en-GB" dirty="0"/>
              <a:t> un </a:t>
            </a:r>
            <a:r>
              <a:rPr lang="en-GB" dirty="0" err="1"/>
              <a:t>gari</a:t>
            </a:r>
            <a:r>
              <a:rPr lang="en-GB" dirty="0"/>
              <a:t> </a:t>
            </a:r>
            <a:r>
              <a:rPr lang="en-GB" dirty="0" err="1"/>
              <a:t>mati</a:t>
            </a:r>
            <a:r>
              <a:rPr lang="en-GB" dirty="0"/>
              <a:t>. </a:t>
            </a:r>
            <a:r>
              <a:rPr lang="en-GB" dirty="0" err="1"/>
              <a:t>Tātad</a:t>
            </a:r>
            <a:r>
              <a:rPr lang="en-GB" dirty="0"/>
              <a:t> </a:t>
            </a:r>
            <a:r>
              <a:rPr lang="en-GB" dirty="0" err="1"/>
              <a:t>parasti</a:t>
            </a:r>
            <a:r>
              <a:rPr lang="en-GB" dirty="0"/>
              <a:t> </a:t>
            </a:r>
            <a:r>
              <a:rPr lang="en-GB" dirty="0" err="1"/>
              <a:t>galma</a:t>
            </a:r>
            <a:r>
              <a:rPr lang="en-GB" dirty="0"/>
              <a:t> </a:t>
            </a:r>
            <a:r>
              <a:rPr lang="en-GB" dirty="0" err="1"/>
              <a:t>dāmām</a:t>
            </a:r>
            <a:r>
              <a:rPr lang="en-GB" dirty="0"/>
              <a:t> </a:t>
            </a:r>
            <a:r>
              <a:rPr lang="en-GB" dirty="0" err="1"/>
              <a:t>bija</a:t>
            </a:r>
            <a:r>
              <a:rPr lang="en-GB" dirty="0"/>
              <a:t> </a:t>
            </a:r>
            <a:r>
              <a:rPr lang="en-GB" dirty="0" err="1"/>
              <a:t>gari</a:t>
            </a:r>
            <a:r>
              <a:rPr lang="en-GB" dirty="0"/>
              <a:t> </a:t>
            </a:r>
            <a:r>
              <a:rPr lang="en-GB" dirty="0" err="1"/>
              <a:t>mati</a:t>
            </a:r>
            <a:r>
              <a:rPr lang="en-GB" dirty="0"/>
              <a:t>, </a:t>
            </a:r>
            <a:r>
              <a:rPr lang="en-GB" dirty="0" err="1"/>
              <a:t>nedaudz</a:t>
            </a:r>
            <a:r>
              <a:rPr lang="en-GB" dirty="0"/>
              <a:t> </a:t>
            </a:r>
            <a:r>
              <a:rPr lang="en-GB" dirty="0" err="1"/>
              <a:t>garāki</a:t>
            </a:r>
            <a:r>
              <a:rPr lang="en-GB" dirty="0"/>
              <a:t> par </a:t>
            </a:r>
            <a:r>
              <a:rPr lang="en-GB" dirty="0" err="1"/>
              <a:t>viņu</a:t>
            </a:r>
            <a:r>
              <a:rPr lang="en-GB" dirty="0"/>
              <a:t> </a:t>
            </a:r>
            <a:r>
              <a:rPr lang="en-GB" dirty="0" err="1"/>
              <a:t>augumu</a:t>
            </a:r>
            <a:r>
              <a:rPr lang="en-GB" dirty="0"/>
              <a:t>. </a:t>
            </a:r>
            <a:endParaRPr lang="en-US" dirty="0"/>
          </a:p>
        </p:txBody>
      </p:sp>
      <p:pic>
        <p:nvPicPr>
          <p:cNvPr id="5" name="Объект 4">
            <a:extLst>
              <a:ext uri="{FF2B5EF4-FFF2-40B4-BE49-F238E27FC236}">
                <a16:creationId xmlns:a16="http://schemas.microsoft.com/office/drawing/2014/main" id="{0039A7D2-32D2-4FE6-A2AB-41E4D1B6439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834" r="2" b="2"/>
          <a:stretch/>
        </p:blipFill>
        <p:spPr>
          <a:xfrm>
            <a:off x="8386170" y="484632"/>
            <a:ext cx="3318953" cy="2790023"/>
          </a:xfrm>
          <a:prstGeom prst="rect">
            <a:avLst/>
          </a:prstGeom>
        </p:spPr>
      </p:pic>
      <p:pic>
        <p:nvPicPr>
          <p:cNvPr id="9" name="Объект 4" descr="Изображение выглядит как стол, внутренний, рабочий стол, сидит&#10;&#10;Автоматически созданное описание">
            <a:extLst>
              <a:ext uri="{FF2B5EF4-FFF2-40B4-BE49-F238E27FC236}">
                <a16:creationId xmlns:a16="http://schemas.microsoft.com/office/drawing/2014/main" id="{E43EBF78-467B-4B42-816D-A499D4D181DF}"/>
              </a:ext>
            </a:extLst>
          </p:cNvPr>
          <p:cNvPicPr>
            <a:picLocks noChangeAspect="1"/>
          </p:cNvPicPr>
          <p:nvPr/>
        </p:nvPicPr>
        <p:blipFill rotWithShape="1">
          <a:blip r:embed="rId3">
            <a:extLst>
              <a:ext uri="{28A0092B-C50C-407E-A947-70E740481C1C}">
                <a14:useLocalDpi xmlns:a14="http://schemas.microsoft.com/office/drawing/2010/main" val="0"/>
              </a:ext>
            </a:extLst>
          </a:blip>
          <a:srcRect l="10721" r="-1" b="-1"/>
          <a:stretch/>
        </p:blipFill>
        <p:spPr>
          <a:xfrm>
            <a:off x="8386170" y="3435522"/>
            <a:ext cx="3321198" cy="2790024"/>
          </a:xfrm>
          <a:prstGeom prst="rect">
            <a:avLst/>
          </a:prstGeom>
        </p:spPr>
      </p:pic>
    </p:spTree>
    <p:extLst>
      <p:ext uri="{BB962C8B-B14F-4D97-AF65-F5344CB8AC3E}">
        <p14:creationId xmlns:p14="http://schemas.microsoft.com/office/powerpoint/2010/main" val="545776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C533F60-4CC5-471B-86E6-791B82BBF6A6}"/>
              </a:ext>
            </a:extLst>
          </p:cNvPr>
          <p:cNvSpPr>
            <a:spLocks noGrp="1"/>
          </p:cNvSpPr>
          <p:nvPr>
            <p:ph sz="half" idx="1"/>
          </p:nvPr>
        </p:nvSpPr>
        <p:spPr>
          <a:xfrm>
            <a:off x="672353" y="833717"/>
            <a:ext cx="5423647" cy="5226423"/>
          </a:xfrm>
        </p:spPr>
        <p:txBody>
          <a:bodyPr>
            <a:normAutofit/>
          </a:bodyPr>
          <a:lstStyle/>
          <a:p>
            <a:pPr marL="0" indent="0" algn="just">
              <a:buNone/>
            </a:pPr>
            <a:r>
              <a:rPr lang="lv-LV" dirty="0"/>
              <a:t>Sieviešu sejas ideāls: ovālas formas seja, noapaļots zods, izteikta piere, plāns profils, viegls sārtums, platas uzacis, balta āda.</a:t>
            </a:r>
          </a:p>
          <a:p>
            <a:pPr marL="0" indent="0" algn="just">
              <a:buNone/>
            </a:pPr>
            <a:r>
              <a:rPr lang="lv-LV" dirty="0" err="1"/>
              <a:t>Heian</a:t>
            </a:r>
            <a:r>
              <a:rPr lang="lv-LV" dirty="0"/>
              <a:t> perioda sievietes izmantoja kosmētiku. Visbiežāk tiek izmantots baltums, uzacu krāsa un lūpu krāsa. </a:t>
            </a:r>
          </a:p>
          <a:p>
            <a:pPr marL="0" indent="0" algn="just">
              <a:buNone/>
            </a:pPr>
            <a:r>
              <a:rPr lang="lv-LV" dirty="0"/>
              <a:t>Kosmētika veica ne tikai estētiskas, bet arī “aizsargājošas” funkcijas, slēpjot dāmas patieso izskatu no ziņkārīgo acīm. Sievietes varēja paslēpt savu vecumu vai dažus sejas defektus.</a:t>
            </a:r>
          </a:p>
          <a:p>
            <a:pPr marL="0" indent="0" algn="just">
              <a:buNone/>
            </a:pPr>
            <a:r>
              <a:rPr lang="lv-LV" dirty="0"/>
              <a:t>Kosmētika bija sievietes aristokrātiskās izcelsmes radītājs. </a:t>
            </a:r>
          </a:p>
          <a:p>
            <a:pPr marL="0" indent="0" algn="just">
              <a:buNone/>
            </a:pPr>
            <a:r>
              <a:rPr lang="lv-LV" dirty="0"/>
              <a:t>Tiek uzskatīts, ka </a:t>
            </a:r>
            <a:r>
              <a:rPr lang="lv-LV" dirty="0" err="1"/>
              <a:t>Heian</a:t>
            </a:r>
            <a:r>
              <a:rPr lang="lv-LV" dirty="0"/>
              <a:t> perioda dāmas izplūca uzacis un to vietā uz pieres zīmēja divas plašas līnijas.</a:t>
            </a:r>
            <a:endParaRPr lang="en-GB" dirty="0"/>
          </a:p>
        </p:txBody>
      </p:sp>
      <p:pic>
        <p:nvPicPr>
          <p:cNvPr id="5" name="Объект 4" descr="Изображение выглядит как держит, мальчик, женщина, молодой&#10;&#10;Автоматически созданное описание">
            <a:extLst>
              <a:ext uri="{FF2B5EF4-FFF2-40B4-BE49-F238E27FC236}">
                <a16:creationId xmlns:a16="http://schemas.microsoft.com/office/drawing/2014/main" id="{DBED7C00-9447-4DD2-B696-2B539E812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450" y="334169"/>
            <a:ext cx="4476750" cy="2971800"/>
          </a:xfrm>
          <a:prstGeom prst="rect">
            <a:avLst/>
          </a:prstGeom>
        </p:spPr>
      </p:pic>
      <p:pic>
        <p:nvPicPr>
          <p:cNvPr id="6" name="Объект 5" descr="Изображение выглядит как окно, здание, женщина, передний&#10;&#10;Автоматически созданное описание">
            <a:extLst>
              <a:ext uri="{FF2B5EF4-FFF2-40B4-BE49-F238E27FC236}">
                <a16:creationId xmlns:a16="http://schemas.microsoft.com/office/drawing/2014/main" id="{FD25ED38-F57D-4202-BBA0-A6907919B9C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48450" y="3552032"/>
            <a:ext cx="4476750" cy="2981325"/>
          </a:xfrm>
          <a:prstGeom prst="rect">
            <a:avLst/>
          </a:prstGeom>
        </p:spPr>
      </p:pic>
    </p:spTree>
    <p:extLst>
      <p:ext uri="{BB962C8B-B14F-4D97-AF65-F5344CB8AC3E}">
        <p14:creationId xmlns:p14="http://schemas.microsoft.com/office/powerpoint/2010/main" val="396732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CA581-F4E1-4DFC-8BFA-A570D40CC273}"/>
              </a:ext>
            </a:extLst>
          </p:cNvPr>
          <p:cNvSpPr>
            <a:spLocks noGrp="1"/>
          </p:cNvSpPr>
          <p:nvPr>
            <p:ph type="title"/>
          </p:nvPr>
        </p:nvSpPr>
        <p:spPr/>
        <p:txBody>
          <a:bodyPr/>
          <a:lstStyle/>
          <a:p>
            <a:r>
              <a:rPr lang="lv-LV" dirty="0"/>
              <a:t>Izmantotie avoti:</a:t>
            </a:r>
            <a:endParaRPr lang="en-GB" dirty="0"/>
          </a:p>
        </p:txBody>
      </p:sp>
      <p:sp>
        <p:nvSpPr>
          <p:cNvPr id="3" name="Объект 2">
            <a:extLst>
              <a:ext uri="{FF2B5EF4-FFF2-40B4-BE49-F238E27FC236}">
                <a16:creationId xmlns:a16="http://schemas.microsoft.com/office/drawing/2014/main" id="{2F78B484-8D2E-4DAD-BCF1-1E66EE904DAC}"/>
              </a:ext>
            </a:extLst>
          </p:cNvPr>
          <p:cNvSpPr>
            <a:spLocks noGrp="1"/>
          </p:cNvSpPr>
          <p:nvPr>
            <p:ph idx="1"/>
          </p:nvPr>
        </p:nvSpPr>
        <p:spPr>
          <a:xfrm>
            <a:off x="1066800" y="2805344"/>
            <a:ext cx="10058400" cy="3229696"/>
          </a:xfrm>
        </p:spPr>
        <p:txBody>
          <a:bodyPr/>
          <a:lstStyle/>
          <a:p>
            <a:r>
              <a:rPr lang="en-GB" dirty="0"/>
              <a:t>Encyclopaedia Britannica</a:t>
            </a:r>
            <a:r>
              <a:rPr lang="lv-LV" dirty="0"/>
              <a:t>, </a:t>
            </a:r>
            <a:r>
              <a:rPr lang="lv-LV" i="1" dirty="0" err="1"/>
              <a:t>Heian</a:t>
            </a:r>
            <a:r>
              <a:rPr lang="lv-LV" i="1" dirty="0"/>
              <a:t> period</a:t>
            </a:r>
            <a:r>
              <a:rPr lang="lv-LV" dirty="0"/>
              <a:t>, britannica.com, 02.08.2013. Pieejams: </a:t>
            </a:r>
            <a:r>
              <a:rPr lang="en-GB" dirty="0">
                <a:hlinkClick r:id="rId2"/>
              </a:rPr>
              <a:t>https://www.britannica.com/event/Heian-period</a:t>
            </a:r>
            <a:r>
              <a:rPr lang="lv-LV" dirty="0"/>
              <a:t> [skatīts: 24.02.2020.]</a:t>
            </a:r>
          </a:p>
          <a:p>
            <a:r>
              <a:rPr lang="lv-LV" b="1" dirty="0" err="1"/>
              <a:t>Vityazeva</a:t>
            </a:r>
            <a:r>
              <a:rPr lang="lv-LV" b="1" dirty="0"/>
              <a:t> O./</a:t>
            </a:r>
            <a:r>
              <a:rPr lang="ru-RU" b="1" dirty="0"/>
              <a:t>Витязева О.</a:t>
            </a:r>
            <a:r>
              <a:rPr lang="ru-RU" dirty="0"/>
              <a:t> </a:t>
            </a:r>
            <a:r>
              <a:rPr lang="lv-LV" i="1" dirty="0" err="1"/>
              <a:t>Predstavl’enie</a:t>
            </a:r>
            <a:r>
              <a:rPr lang="lv-LV" i="1" dirty="0"/>
              <a:t> </a:t>
            </a:r>
            <a:r>
              <a:rPr lang="lv-LV" i="1" dirty="0" err="1"/>
              <a:t>ob</a:t>
            </a:r>
            <a:r>
              <a:rPr lang="lv-LV" i="1" dirty="0"/>
              <a:t> </a:t>
            </a:r>
            <a:r>
              <a:rPr lang="lv-LV" i="1" dirty="0" err="1"/>
              <a:t>ideal’e</a:t>
            </a:r>
            <a:r>
              <a:rPr lang="lv-LV" i="1" dirty="0"/>
              <a:t> </a:t>
            </a:r>
            <a:r>
              <a:rPr lang="lv-LV" i="1" dirty="0" err="1"/>
              <a:t>zhenskoi</a:t>
            </a:r>
            <a:r>
              <a:rPr lang="lv-LV" i="1" dirty="0"/>
              <a:t> </a:t>
            </a:r>
            <a:r>
              <a:rPr lang="lv-LV" i="1" dirty="0" err="1"/>
              <a:t>krasoty</a:t>
            </a:r>
            <a:r>
              <a:rPr lang="lv-LV" i="1" dirty="0"/>
              <a:t> v </a:t>
            </a:r>
            <a:r>
              <a:rPr lang="lv-LV" i="1" dirty="0" err="1"/>
              <a:t>Yaponii</a:t>
            </a:r>
            <a:r>
              <a:rPr lang="lv-LV" i="1" dirty="0"/>
              <a:t> perioda </a:t>
            </a:r>
            <a:r>
              <a:rPr lang="lv-LV" i="1" dirty="0" err="1"/>
              <a:t>Heian</a:t>
            </a:r>
            <a:r>
              <a:rPr lang="lv-LV" i="1" dirty="0"/>
              <a:t>/</a:t>
            </a:r>
            <a:r>
              <a:rPr lang="ru-RU" i="1" dirty="0"/>
              <a:t>Представление об идеале женской красоты в Японии периода </a:t>
            </a:r>
            <a:r>
              <a:rPr lang="ru-RU" i="1" dirty="0" err="1"/>
              <a:t>Хэйан</a:t>
            </a:r>
            <a:r>
              <a:rPr lang="lv-LV" i="1" dirty="0"/>
              <a:t>. </a:t>
            </a:r>
            <a:r>
              <a:rPr lang="ru-RU" dirty="0"/>
              <a:t>Издательский центр</a:t>
            </a:r>
            <a:r>
              <a:rPr lang="lv-LV" dirty="0"/>
              <a:t> </a:t>
            </a:r>
            <a:r>
              <a:rPr lang="ru-RU" dirty="0"/>
              <a:t>Российского государственного</a:t>
            </a:r>
            <a:r>
              <a:rPr lang="lv-LV" dirty="0"/>
              <a:t> </a:t>
            </a:r>
            <a:r>
              <a:rPr lang="ru-RU" dirty="0"/>
              <a:t>гуманитарного университета</a:t>
            </a:r>
            <a:r>
              <a:rPr lang="lv-LV" dirty="0"/>
              <a:t>, 2008.</a:t>
            </a:r>
          </a:p>
          <a:p>
            <a:r>
              <a:rPr lang="lv-LV" dirty="0" err="1"/>
              <a:t>Women</a:t>
            </a:r>
            <a:r>
              <a:rPr lang="lv-LV" dirty="0"/>
              <a:t> </a:t>
            </a:r>
            <a:r>
              <a:rPr lang="lv-LV" dirty="0" err="1"/>
              <a:t>in</a:t>
            </a:r>
            <a:r>
              <a:rPr lang="lv-LV" dirty="0"/>
              <a:t> </a:t>
            </a:r>
            <a:r>
              <a:rPr lang="lv-LV" dirty="0" err="1"/>
              <a:t>Medival</a:t>
            </a:r>
            <a:r>
              <a:rPr lang="lv-LV" dirty="0"/>
              <a:t> </a:t>
            </a:r>
            <a:r>
              <a:rPr lang="lv-LV" dirty="0" err="1"/>
              <a:t>Japanese</a:t>
            </a:r>
            <a:r>
              <a:rPr lang="lv-LV" dirty="0"/>
              <a:t> </a:t>
            </a:r>
            <a:r>
              <a:rPr lang="lv-LV" dirty="0" err="1"/>
              <a:t>Society</a:t>
            </a:r>
            <a:r>
              <a:rPr lang="lv-LV" dirty="0"/>
              <a:t> </a:t>
            </a:r>
            <a:r>
              <a:rPr lang="lv-LV" dirty="0" err="1"/>
              <a:t>History</a:t>
            </a:r>
            <a:r>
              <a:rPr lang="lv-LV" dirty="0"/>
              <a:t> 252</a:t>
            </a:r>
          </a:p>
          <a:p>
            <a:endParaRPr lang="en-GB" dirty="0"/>
          </a:p>
        </p:txBody>
      </p:sp>
    </p:spTree>
    <p:extLst>
      <p:ext uri="{BB962C8B-B14F-4D97-AF65-F5344CB8AC3E}">
        <p14:creationId xmlns:p14="http://schemas.microsoft.com/office/powerpoint/2010/main" val="283768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B86D7D-E0DE-4799-A485-41C354542A34}"/>
              </a:ext>
            </a:extLst>
          </p:cNvPr>
          <p:cNvSpPr>
            <a:spLocks noGrp="1"/>
          </p:cNvSpPr>
          <p:nvPr>
            <p:ph type="title"/>
          </p:nvPr>
        </p:nvSpPr>
        <p:spPr/>
        <p:txBody>
          <a:bodyPr/>
          <a:lstStyle/>
          <a:p>
            <a:r>
              <a:rPr lang="lv-LV" dirty="0"/>
              <a:t>Murasaki </a:t>
            </a:r>
            <a:r>
              <a:rPr lang="lv-LV" dirty="0" err="1"/>
              <a:t>Šikibu</a:t>
            </a:r>
            <a:r>
              <a:rPr lang="lv-LV" dirty="0"/>
              <a:t> </a:t>
            </a:r>
            <a:r>
              <a:rPr lang="ja-JP" altLang="en-US" dirty="0"/>
              <a:t>紫 式部</a:t>
            </a:r>
            <a:endParaRPr lang="en-GB" dirty="0"/>
          </a:p>
        </p:txBody>
      </p:sp>
      <p:sp>
        <p:nvSpPr>
          <p:cNvPr id="3" name="Объект 2">
            <a:extLst>
              <a:ext uri="{FF2B5EF4-FFF2-40B4-BE49-F238E27FC236}">
                <a16:creationId xmlns:a16="http://schemas.microsoft.com/office/drawing/2014/main" id="{90546158-8F9B-4561-A8C4-BB1F508BF529}"/>
              </a:ext>
            </a:extLst>
          </p:cNvPr>
          <p:cNvSpPr>
            <a:spLocks noGrp="1"/>
          </p:cNvSpPr>
          <p:nvPr>
            <p:ph sz="half" idx="1"/>
          </p:nvPr>
        </p:nvSpPr>
        <p:spPr>
          <a:xfrm>
            <a:off x="1066800" y="1800807"/>
            <a:ext cx="5461518" cy="4338735"/>
          </a:xfrm>
        </p:spPr>
        <p:txBody>
          <a:bodyPr>
            <a:normAutofit lnSpcReduction="10000"/>
          </a:bodyPr>
          <a:lstStyle/>
          <a:p>
            <a:pPr marL="0" indent="0" algn="just">
              <a:buNone/>
            </a:pPr>
            <a:r>
              <a:rPr lang="lv-LV" sz="2000" dirty="0"/>
              <a:t>Murasaki </a:t>
            </a:r>
            <a:r>
              <a:rPr lang="lv-LV" sz="2000" dirty="0" err="1"/>
              <a:t>Šikibu</a:t>
            </a:r>
            <a:r>
              <a:rPr lang="lv-LV" sz="2000" dirty="0"/>
              <a:t> </a:t>
            </a:r>
            <a:r>
              <a:rPr lang="ja-JP" altLang="en-US" sz="2000" dirty="0"/>
              <a:t>紫 式部</a:t>
            </a:r>
            <a:r>
              <a:rPr lang="lv-LV" altLang="ja-JP" sz="2000" dirty="0"/>
              <a:t> (978. – starp 1014. un 1016.) </a:t>
            </a:r>
            <a:r>
              <a:rPr lang="lv-LV" sz="2000" dirty="0"/>
              <a:t>– </a:t>
            </a:r>
            <a:r>
              <a:rPr lang="lv-LV" sz="2000" dirty="0" err="1"/>
              <a:t>Heian</a:t>
            </a:r>
            <a:r>
              <a:rPr lang="lv-LV" sz="2000" dirty="0"/>
              <a:t> perioda japāņu rakstniece un galma dāma, pasaules visagrākajā romāna autore.</a:t>
            </a:r>
          </a:p>
          <a:p>
            <a:pPr marL="0" indent="0" algn="just">
              <a:buNone/>
            </a:pPr>
            <a:r>
              <a:rPr lang="lv-LV" sz="2000" dirty="0"/>
              <a:t>Viņas romāns “Stāsts par </a:t>
            </a:r>
            <a:r>
              <a:rPr lang="lv-LV" sz="2000" dirty="0" err="1"/>
              <a:t>Gendži</a:t>
            </a:r>
            <a:r>
              <a:rPr lang="lv-LV" sz="2000" dirty="0"/>
              <a:t>” (“</a:t>
            </a:r>
            <a:r>
              <a:rPr lang="lv-LV" sz="2000" i="1" dirty="0" err="1"/>
              <a:t>Gendži</a:t>
            </a:r>
            <a:r>
              <a:rPr lang="lv-LV" sz="2000" i="1" dirty="0"/>
              <a:t> </a:t>
            </a:r>
            <a:r>
              <a:rPr lang="lv-LV" sz="2000" i="1" dirty="0" err="1"/>
              <a:t>monogatari</a:t>
            </a:r>
            <a:r>
              <a:rPr lang="lv-LV" sz="2000" dirty="0"/>
              <a:t>” </a:t>
            </a:r>
            <a:r>
              <a:rPr lang="ja-JP" altLang="en-US" sz="2000" dirty="0"/>
              <a:t>源氏物語</a:t>
            </a:r>
            <a:r>
              <a:rPr lang="lv-LV" sz="2000" dirty="0"/>
              <a:t>) tiek uzskatīts par vienu no pasaules izcilākajiem un agrākajiem romāniem. </a:t>
            </a:r>
          </a:p>
          <a:p>
            <a:pPr marL="0" indent="0" algn="just">
              <a:buNone/>
            </a:pPr>
            <a:r>
              <a:rPr lang="lv-LV" sz="2000" dirty="0"/>
              <a:t>Daži apgalvo, ka lēdija Murasaki ir pirmā modernu romānu rakstniece pasaulē. </a:t>
            </a:r>
          </a:p>
          <a:p>
            <a:pPr marL="0" indent="0" algn="just">
              <a:buNone/>
            </a:pPr>
            <a:r>
              <a:rPr lang="lv-LV" sz="2000" dirty="0"/>
              <a:t>Murasaki </a:t>
            </a:r>
            <a:r>
              <a:rPr lang="lv-LV" sz="2000" dirty="0" err="1"/>
              <a:t>Šikibu</a:t>
            </a:r>
            <a:r>
              <a:rPr lang="lv-LV" sz="2000" dirty="0"/>
              <a:t> darbi: “Stāsts par </a:t>
            </a:r>
            <a:r>
              <a:rPr lang="lv-LV" sz="2000" dirty="0" err="1"/>
              <a:t>Gedži</a:t>
            </a:r>
            <a:r>
              <a:rPr lang="lv-LV" sz="2000" dirty="0"/>
              <a:t>”, Lēdijas Murasaki dienasgrāmata un 128 dzejoļu krājums. </a:t>
            </a:r>
          </a:p>
          <a:p>
            <a:endParaRPr lang="en-GB" dirty="0"/>
          </a:p>
          <a:p>
            <a:endParaRPr lang="en-GB" dirty="0"/>
          </a:p>
          <a:p>
            <a:endParaRPr lang="en-GB" dirty="0"/>
          </a:p>
          <a:p>
            <a:endParaRPr lang="en-GB" dirty="0"/>
          </a:p>
        </p:txBody>
      </p:sp>
      <p:pic>
        <p:nvPicPr>
          <p:cNvPr id="6" name="Объект 5">
            <a:extLst>
              <a:ext uri="{FF2B5EF4-FFF2-40B4-BE49-F238E27FC236}">
                <a16:creationId xmlns:a16="http://schemas.microsoft.com/office/drawing/2014/main" id="{A14266A1-7BD5-40BD-AE2C-A6593CC04DC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10554" y="1800807"/>
            <a:ext cx="3087855" cy="3817403"/>
          </a:xfrm>
        </p:spPr>
      </p:pic>
    </p:spTree>
    <p:extLst>
      <p:ext uri="{BB962C8B-B14F-4D97-AF65-F5344CB8AC3E}">
        <p14:creationId xmlns:p14="http://schemas.microsoft.com/office/powerpoint/2010/main" val="2923448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BF5BE27-0B73-44BD-888B-3DF9B70FE03B}"/>
              </a:ext>
            </a:extLst>
          </p:cNvPr>
          <p:cNvSpPr>
            <a:spLocks noGrp="1"/>
          </p:cNvSpPr>
          <p:nvPr>
            <p:ph sz="half" idx="1"/>
          </p:nvPr>
        </p:nvSpPr>
        <p:spPr>
          <a:xfrm>
            <a:off x="1066800" y="1091953"/>
            <a:ext cx="10297886" cy="4760207"/>
          </a:xfrm>
        </p:spPr>
        <p:txBody>
          <a:bodyPr>
            <a:normAutofit/>
          </a:bodyPr>
          <a:lstStyle/>
          <a:p>
            <a:pPr marL="0" indent="0" algn="just">
              <a:buNone/>
            </a:pPr>
            <a:r>
              <a:rPr lang="lv-LV" dirty="0"/>
              <a:t>Japānā pirms 1000 gadiem piedzimstot, meitenes vārdu neviens nepierakstīja, pat ja viņa bija no aristokrātu ģimenes. </a:t>
            </a:r>
          </a:p>
          <a:p>
            <a:pPr marL="0" indent="0" algn="just">
              <a:buNone/>
            </a:pPr>
            <a:r>
              <a:rPr lang="lv-LV" dirty="0" err="1"/>
              <a:t>Heian</a:t>
            </a:r>
            <a:r>
              <a:rPr lang="lv-LV" dirty="0"/>
              <a:t> periodā vārdu lietošana un reģistrēšana neatbilda mūsdienīgam standartiem. Galma dāmas bija pazīstamas pēc sava amata vai  lietoja vīrieša radinieka amatu vai titulu. </a:t>
            </a:r>
          </a:p>
          <a:p>
            <a:pPr marL="0" indent="0" algn="just">
              <a:buNone/>
            </a:pPr>
            <a:r>
              <a:rPr lang="lv-LV" dirty="0"/>
              <a:t>“</a:t>
            </a:r>
            <a:r>
              <a:rPr lang="lv-LV" dirty="0" err="1"/>
              <a:t>Šikibu</a:t>
            </a:r>
            <a:r>
              <a:rPr lang="lv-LV" dirty="0"/>
              <a:t>” nav moderns uzvārds, bet attiecas uz </a:t>
            </a:r>
            <a:r>
              <a:rPr lang="lv-LV" i="1" dirty="0" err="1"/>
              <a:t>šikibu-šō</a:t>
            </a:r>
            <a:r>
              <a:rPr lang="lv-LV" i="1" dirty="0"/>
              <a:t> </a:t>
            </a:r>
            <a:r>
              <a:rPr lang="ja-JP" altLang="en-US" dirty="0"/>
              <a:t>式部省</a:t>
            </a:r>
            <a:r>
              <a:rPr lang="lv-LV" dirty="0"/>
              <a:t> – ceremoniju ministriju, kur</a:t>
            </a:r>
            <a:r>
              <a:rPr lang="en-GB" dirty="0"/>
              <a:t> </a:t>
            </a:r>
            <a:r>
              <a:rPr lang="lv-LV" dirty="0"/>
              <a:t>strādāja Murasaki tēvs. </a:t>
            </a:r>
          </a:p>
          <a:p>
            <a:pPr marL="0" indent="0" algn="just">
              <a:buNone/>
            </a:pPr>
            <a:r>
              <a:rPr lang="lv-LV" dirty="0"/>
              <a:t>"Murasaki” bija iegūts no violetas krāsas, kas ir saistīts vārdu </a:t>
            </a:r>
            <a:r>
              <a:rPr lang="lv-LV" i="1" dirty="0" err="1"/>
              <a:t>fudži</a:t>
            </a:r>
            <a:r>
              <a:rPr lang="lv-LV" dirty="0"/>
              <a:t> </a:t>
            </a:r>
            <a:r>
              <a:rPr lang="ja-JP" altLang="en-US" dirty="0"/>
              <a:t>藤</a:t>
            </a:r>
            <a:r>
              <a:rPr lang="lv-LV" dirty="0"/>
              <a:t> - glicīnija (viņas klana vārda elements). Vēl viena teorija: viņai tika piešķirts šis vārds, kad viņa kalpoja imperatora galmā, atsaucoties uz vārdu, kuru viņa pati bija piešķīrusi  “Stāsta par </a:t>
            </a:r>
            <a:r>
              <a:rPr lang="lv-LV" dirty="0" err="1"/>
              <a:t>Gendži</a:t>
            </a:r>
            <a:r>
              <a:rPr lang="lv-LV" dirty="0"/>
              <a:t>” galvenajai varonei. </a:t>
            </a:r>
          </a:p>
          <a:p>
            <a:pPr marL="0" indent="0" algn="just">
              <a:buNone/>
            </a:pPr>
            <a:r>
              <a:rPr lang="lv-LV" dirty="0" err="1"/>
              <a:t>Fudživara</a:t>
            </a:r>
            <a:r>
              <a:rPr lang="lv-LV" dirty="0"/>
              <a:t> no </a:t>
            </a:r>
            <a:r>
              <a:rPr lang="lv-LV" dirty="0" err="1"/>
              <a:t>Mičinaga</a:t>
            </a:r>
            <a:r>
              <a:rPr lang="lv-LV" dirty="0"/>
              <a:t> </a:t>
            </a:r>
            <a:r>
              <a:rPr lang="ja-JP" altLang="en-US" dirty="0"/>
              <a:t>藤原 道長</a:t>
            </a:r>
            <a:r>
              <a:rPr lang="lv-LV" altLang="ja-JP" dirty="0"/>
              <a:t> </a:t>
            </a:r>
            <a:r>
              <a:rPr lang="lv-LV" dirty="0"/>
              <a:t>(</a:t>
            </a:r>
            <a:r>
              <a:rPr lang="lv-LV" dirty="0" err="1"/>
              <a:t>Heian</a:t>
            </a:r>
            <a:r>
              <a:rPr lang="lv-LV" dirty="0"/>
              <a:t> perioda ierēdnis) 1007. gada dienasgrāmatas ierakstā min vairāku galma dāmu vārdus; viens bija </a:t>
            </a:r>
            <a:r>
              <a:rPr lang="lv-LV" dirty="0" err="1"/>
              <a:t>Fudživara</a:t>
            </a:r>
            <a:r>
              <a:rPr lang="lv-LV" dirty="0"/>
              <a:t> no </a:t>
            </a:r>
            <a:r>
              <a:rPr lang="lv-LV" dirty="0" err="1"/>
              <a:t>Takako</a:t>
            </a:r>
            <a:r>
              <a:rPr lang="lv-LV" dirty="0"/>
              <a:t>, var būt tieši tas ir Murasaki </a:t>
            </a:r>
            <a:r>
              <a:rPr lang="lv-LV" dirty="0" err="1"/>
              <a:t>Šikibu</a:t>
            </a:r>
            <a:r>
              <a:rPr lang="lv-LV" dirty="0"/>
              <a:t> īstais vārds.</a:t>
            </a:r>
            <a:endParaRPr lang="en-GB" dirty="0"/>
          </a:p>
        </p:txBody>
      </p:sp>
    </p:spTree>
    <p:extLst>
      <p:ext uri="{BB962C8B-B14F-4D97-AF65-F5344CB8AC3E}">
        <p14:creationId xmlns:p14="http://schemas.microsoft.com/office/powerpoint/2010/main" val="3522287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58ED62E-00DE-4155-9943-1D3674C22FD7}"/>
              </a:ext>
            </a:extLst>
          </p:cNvPr>
          <p:cNvSpPr>
            <a:spLocks noGrp="1"/>
          </p:cNvSpPr>
          <p:nvPr>
            <p:ph sz="half" idx="1"/>
          </p:nvPr>
        </p:nvSpPr>
        <p:spPr>
          <a:xfrm>
            <a:off x="651933" y="836628"/>
            <a:ext cx="6299200" cy="5184743"/>
          </a:xfrm>
        </p:spPr>
        <p:txBody>
          <a:bodyPr>
            <a:normAutofit fontScale="92500"/>
          </a:bodyPr>
          <a:lstStyle/>
          <a:p>
            <a:pPr marL="0" indent="0" algn="just">
              <a:buNone/>
            </a:pPr>
            <a:r>
              <a:rPr lang="lv-LV" sz="1600" dirty="0"/>
              <a:t>Murasaki </a:t>
            </a:r>
            <a:r>
              <a:rPr lang="lv-LV" sz="1600" dirty="0" err="1"/>
              <a:t>Šikibu</a:t>
            </a:r>
            <a:r>
              <a:rPr lang="lv-LV" sz="1600" dirty="0"/>
              <a:t> bija dzimusi dižciltīgā un ļoti ietekmīgā </a:t>
            </a:r>
            <a:r>
              <a:rPr lang="lv-LV" sz="1600" dirty="0" err="1"/>
              <a:t>Fujdžvara</a:t>
            </a:r>
            <a:r>
              <a:rPr lang="lv-LV" sz="1600" dirty="0"/>
              <a:t> </a:t>
            </a:r>
            <a:r>
              <a:rPr lang="ja-JP" altLang="en-US" sz="1600" dirty="0"/>
              <a:t>藤原</a:t>
            </a:r>
            <a:r>
              <a:rPr lang="lv-LV" altLang="ja-JP" sz="1600" dirty="0"/>
              <a:t> </a:t>
            </a:r>
            <a:r>
              <a:rPr lang="lv-LV" sz="1600" dirty="0"/>
              <a:t>ģimenē. </a:t>
            </a:r>
          </a:p>
          <a:p>
            <a:pPr marL="0" indent="0" algn="just">
              <a:buNone/>
            </a:pPr>
            <a:r>
              <a:rPr lang="lv-LV" sz="1600" dirty="0"/>
              <a:t>Viņas tēvs viņu audzināja, kas bija neparasti. Japānā mātei un tēvam bieži bija atsevišķas mājas. Parasti bērni dzīvoja mātes mājā. Diemžēl </a:t>
            </a:r>
            <a:r>
              <a:rPr lang="lv-LV" sz="1600" dirty="0" err="1"/>
              <a:t>Murasaki</a:t>
            </a:r>
            <a:r>
              <a:rPr lang="lv-LV" sz="1600" dirty="0"/>
              <a:t> māte bija mirusi, kad viņa bija ļoti maza. </a:t>
            </a:r>
            <a:endParaRPr lang="en-GB" sz="1600" dirty="0"/>
          </a:p>
          <a:p>
            <a:pPr marL="0" indent="0" algn="just">
              <a:buNone/>
            </a:pPr>
            <a:r>
              <a:rPr lang="lv-LV" sz="1600" dirty="0" err="1"/>
              <a:t>Murasaki</a:t>
            </a:r>
            <a:r>
              <a:rPr lang="lv-LV" sz="1600" dirty="0"/>
              <a:t> </a:t>
            </a:r>
            <a:r>
              <a:rPr lang="lv-LV" sz="1600" dirty="0" err="1"/>
              <a:t>Šikibu</a:t>
            </a:r>
            <a:r>
              <a:rPr lang="lv-LV" sz="1600" dirty="0"/>
              <a:t> bija ļoti gudra. Viņa bija labi izglītota,  bija iemācījusies ķīniešu valodu. </a:t>
            </a:r>
          </a:p>
          <a:p>
            <a:pPr marL="0" indent="0" algn="just">
              <a:buNone/>
            </a:pPr>
            <a:r>
              <a:rPr lang="lv-LV" sz="1600" dirty="0"/>
              <a:t>Tikai augstākās kārtas vīrieši varēja iegūt izglītību, proti Ķīniešu valodu. Bet, kad Murasaki brālis mācījās pie sava privātā pasniedzēja, Murasaki pievienojās viņam.</a:t>
            </a:r>
          </a:p>
          <a:p>
            <a:pPr marL="0" indent="0" algn="just">
              <a:buNone/>
            </a:pPr>
            <a:r>
              <a:rPr lang="lv-LV" sz="1600" dirty="0"/>
              <a:t>Kad viņai bija aptuveni divdesmit gadi, lēdija Murasaki apprecējās ar tālu radinieku </a:t>
            </a:r>
            <a:r>
              <a:rPr lang="lv-LV" sz="1600" dirty="0" err="1"/>
              <a:t>Fudživara</a:t>
            </a:r>
            <a:r>
              <a:rPr lang="lv-LV" sz="1600" dirty="0"/>
              <a:t> </a:t>
            </a:r>
            <a:r>
              <a:rPr lang="lv-LV" sz="1600" dirty="0" err="1"/>
              <a:t>Nobutaka</a:t>
            </a:r>
            <a:r>
              <a:rPr lang="ja-JP" altLang="en-US" sz="1600" b="1" dirty="0"/>
              <a:t> </a:t>
            </a:r>
            <a:r>
              <a:rPr lang="ja-JP" altLang="en-US" sz="1600" dirty="0"/>
              <a:t>藤原 宣孝</a:t>
            </a:r>
            <a:r>
              <a:rPr lang="lv-LV" altLang="ja-JP" sz="1600" dirty="0"/>
              <a:t>.</a:t>
            </a:r>
            <a:r>
              <a:rPr lang="lv-LV" sz="1600" dirty="0"/>
              <a:t> Viņu vienīgā meita piedzima 999. gadā. Pēc diviem gadiem pēc kāzām lēdijas Murasaki vīrs nomira. Viņa nav precējusies vēlreiz. </a:t>
            </a:r>
          </a:p>
          <a:p>
            <a:pPr marL="0" indent="0" algn="just">
              <a:buNone/>
            </a:pPr>
            <a:r>
              <a:rPr lang="lv-LV" sz="1600" dirty="0"/>
              <a:t>Japānā svarīga bija dzeja. Tā kā valsts bija mierīga, cilvēkiem bija brīvs laiks, lai radītu. Laika posmā, kad lēdija </a:t>
            </a:r>
            <a:r>
              <a:rPr lang="lv-LV" sz="1600" dirty="0" err="1"/>
              <a:t>Murasaki</a:t>
            </a:r>
            <a:r>
              <a:rPr lang="lv-LV" sz="1600" dirty="0"/>
              <a:t> bija jauna sieviete, viņa bija ļoti laba dzejniece. Varbūt tas notika tāpēc, ka viņa jau bija daudz pieredzējusi. Papildus tam, ka viņa zaudēja māti, viņa zaudēja savu vīru.</a:t>
            </a:r>
            <a:endParaRPr lang="en-GB" sz="1600" dirty="0"/>
          </a:p>
        </p:txBody>
      </p:sp>
      <p:pic>
        <p:nvPicPr>
          <p:cNvPr id="6" name="Объект 5" descr="Изображение выглядит как внутренний, стол, комната, сидит&#10;&#10;Автоматически созданное описание">
            <a:extLst>
              <a:ext uri="{FF2B5EF4-FFF2-40B4-BE49-F238E27FC236}">
                <a16:creationId xmlns:a16="http://schemas.microsoft.com/office/drawing/2014/main" id="{10C97547-6666-4D42-85F7-43BC0DE6DF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35385" y="882378"/>
            <a:ext cx="3848785" cy="5030431"/>
          </a:xfrm>
        </p:spPr>
      </p:pic>
    </p:spTree>
    <p:extLst>
      <p:ext uri="{BB962C8B-B14F-4D97-AF65-F5344CB8AC3E}">
        <p14:creationId xmlns:p14="http://schemas.microsoft.com/office/powerpoint/2010/main" val="3119918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65DA73E-56AB-4C21-BD2F-D53D0E023CEB}"/>
              </a:ext>
            </a:extLst>
          </p:cNvPr>
          <p:cNvSpPr>
            <a:spLocks noGrp="1"/>
          </p:cNvSpPr>
          <p:nvPr>
            <p:ph sz="half" idx="1"/>
          </p:nvPr>
        </p:nvSpPr>
        <p:spPr>
          <a:xfrm>
            <a:off x="737118" y="765175"/>
            <a:ext cx="5152295" cy="5327650"/>
          </a:xfrm>
        </p:spPr>
        <p:txBody>
          <a:bodyPr>
            <a:normAutofit fontScale="92500" lnSpcReduction="20000"/>
          </a:bodyPr>
          <a:lstStyle/>
          <a:p>
            <a:pPr marL="0" indent="0" algn="just">
              <a:buNone/>
            </a:pPr>
            <a:r>
              <a:rPr lang="lv-LV" dirty="0"/>
              <a:t>Pēc vīra nāves, zinot par viņas  talantu un izcilo prātu, imperatora ģimene uzaicināja lēdiju </a:t>
            </a:r>
            <a:r>
              <a:rPr lang="lv-LV" dirty="0" err="1"/>
              <a:t>Murasaki</a:t>
            </a:r>
            <a:r>
              <a:rPr lang="lv-LV" dirty="0"/>
              <a:t> galmā, lai viņa kalpotu imperatorei </a:t>
            </a:r>
            <a:r>
              <a:rPr lang="lv-LV" dirty="0" err="1"/>
              <a:t>Šōši</a:t>
            </a:r>
            <a:r>
              <a:rPr lang="lv-LV" dirty="0"/>
              <a:t> (</a:t>
            </a:r>
            <a:r>
              <a:rPr lang="lv-LV" dirty="0" err="1"/>
              <a:t>Fudživara</a:t>
            </a:r>
            <a:r>
              <a:rPr lang="lv-LV" dirty="0"/>
              <a:t> no </a:t>
            </a:r>
            <a:r>
              <a:rPr lang="lv-LV" dirty="0" err="1"/>
              <a:t>Šōši</a:t>
            </a:r>
            <a:r>
              <a:rPr lang="lv-LV" dirty="0"/>
              <a:t> </a:t>
            </a:r>
            <a:r>
              <a:rPr lang="ja-JP" altLang="en-US" dirty="0"/>
              <a:t>藤原</a:t>
            </a:r>
            <a:r>
              <a:rPr lang="lv-LV" altLang="ja-JP" dirty="0"/>
              <a:t> </a:t>
            </a:r>
            <a:r>
              <a:rPr lang="ja-JP" altLang="en-US" dirty="0"/>
              <a:t>彰子</a:t>
            </a:r>
            <a:r>
              <a:rPr lang="lv-LV" altLang="ja-JP" dirty="0"/>
              <a:t>)</a:t>
            </a:r>
            <a:r>
              <a:rPr lang="lv-LV" dirty="0"/>
              <a:t>. </a:t>
            </a:r>
          </a:p>
          <a:p>
            <a:pPr marL="0" indent="0" algn="just">
              <a:buNone/>
            </a:pPr>
            <a:r>
              <a:rPr lang="lv-LV" dirty="0"/>
              <a:t>1005. gadā </a:t>
            </a:r>
            <a:r>
              <a:rPr lang="lv-LV" dirty="0" err="1"/>
              <a:t>Murasaki</a:t>
            </a:r>
            <a:r>
              <a:rPr lang="lv-LV" dirty="0"/>
              <a:t> </a:t>
            </a:r>
            <a:r>
              <a:rPr lang="lv-LV" dirty="0" err="1"/>
              <a:t>Šikibu</a:t>
            </a:r>
            <a:r>
              <a:rPr lang="lv-LV" dirty="0"/>
              <a:t> sāka kalpot imperatora galmā. Ir zināms, ka galmā viņa uzturējās aptuveni divus gadus, taču par viņas pēdējiem gadiem un par nāves gadi nav skaidras informācijas. </a:t>
            </a:r>
          </a:p>
          <a:p>
            <a:pPr marL="0" indent="0" algn="just">
              <a:buNone/>
            </a:pPr>
            <a:r>
              <a:rPr lang="lv-LV" dirty="0"/>
              <a:t>Galma cilvēki lielu uzmanību pievērsa ārējam izskatam. Lēdija </a:t>
            </a:r>
            <a:r>
              <a:rPr lang="lv-LV" dirty="0" err="1"/>
              <a:t>Murasaki</a:t>
            </a:r>
            <a:r>
              <a:rPr lang="lv-LV" dirty="0"/>
              <a:t> nebija pacietības pret lietām, kuras, viņaprāt, nebija svarīgas, piemēram, mode. Tā kā viņa bija izglītotāka nekā citas galma dāmas, viņai bija sajuta, ka viņa nepieder šai vietai. </a:t>
            </a:r>
          </a:p>
          <a:p>
            <a:pPr marL="0" indent="0" algn="just">
              <a:buNone/>
            </a:pPr>
            <a:r>
              <a:rPr lang="lv-LV" dirty="0"/>
              <a:t>Viņa bija tuvu imperatorei. Lēdija Murasaki pat pasniedza imperatorei </a:t>
            </a:r>
            <a:r>
              <a:rPr lang="lv-LV" dirty="0" err="1"/>
              <a:t>Šōši</a:t>
            </a:r>
            <a:r>
              <a:rPr lang="lv-LV" dirty="0"/>
              <a:t> slepenas klasiskas ķīniešu valodas stundas. </a:t>
            </a:r>
          </a:p>
          <a:p>
            <a:pPr marL="0" indent="0" algn="just">
              <a:buNone/>
            </a:pPr>
            <a:r>
              <a:rPr lang="lv-LV" dirty="0"/>
              <a:t>Savā dienasgrāmatā rakstniece gandrīz neaprakstīja savu biografiju, bet izveidoja daudz ikdienas piezīmju, kas kalpo kā informācijas avots par </a:t>
            </a:r>
            <a:r>
              <a:rPr lang="lv-LV" dirty="0" err="1"/>
              <a:t>Heian</a:t>
            </a:r>
            <a:r>
              <a:rPr lang="lv-LV" dirty="0"/>
              <a:t> perioda aristokrātu dzīvi.</a:t>
            </a:r>
          </a:p>
          <a:p>
            <a:endParaRPr lang="en-GB" dirty="0"/>
          </a:p>
        </p:txBody>
      </p:sp>
      <p:pic>
        <p:nvPicPr>
          <p:cNvPr id="6" name="Объект 5" descr="Изображение выглядит как стол, сумка&#10;&#10;Автоматически созданное описание">
            <a:extLst>
              <a:ext uri="{FF2B5EF4-FFF2-40B4-BE49-F238E27FC236}">
                <a16:creationId xmlns:a16="http://schemas.microsoft.com/office/drawing/2014/main" id="{D4F2FDA0-DADB-4B79-9EBA-99522C76686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61919" y="1740826"/>
            <a:ext cx="5064522" cy="3376348"/>
          </a:xfrm>
        </p:spPr>
      </p:pic>
    </p:spTree>
    <p:extLst>
      <p:ext uri="{BB962C8B-B14F-4D97-AF65-F5344CB8AC3E}">
        <p14:creationId xmlns:p14="http://schemas.microsoft.com/office/powerpoint/2010/main" val="108439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11" name="Объект 10" descr="Изображение выглядит как текст&#10;&#10;Автоматически созданное описание">
            <a:extLst>
              <a:ext uri="{FF2B5EF4-FFF2-40B4-BE49-F238E27FC236}">
                <a16:creationId xmlns:a16="http://schemas.microsoft.com/office/drawing/2014/main" id="{B5313341-FAC8-4421-A8B2-120FAE7FDE9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6683" b="-2"/>
          <a:stretch/>
        </p:blipFill>
        <p:spPr>
          <a:xfrm>
            <a:off x="7837371" y="237744"/>
            <a:ext cx="4124416" cy="6382512"/>
          </a:xfrm>
          <a:prstGeom prst="rect">
            <a:avLst/>
          </a:prstGeom>
        </p:spPr>
      </p:pic>
      <p:sp>
        <p:nvSpPr>
          <p:cNvPr id="18" name="Rectangle 17">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C7A23CA8-6FE9-4B17-8933-D585342CB76F}"/>
              </a:ext>
            </a:extLst>
          </p:cNvPr>
          <p:cNvSpPr>
            <a:spLocks noGrp="1"/>
          </p:cNvSpPr>
          <p:nvPr>
            <p:ph type="title"/>
          </p:nvPr>
        </p:nvSpPr>
        <p:spPr>
          <a:xfrm>
            <a:off x="516937" y="440073"/>
            <a:ext cx="7094590" cy="1744183"/>
          </a:xfrm>
        </p:spPr>
        <p:txBody>
          <a:bodyPr vert="horz" lIns="91440" tIns="45720" rIns="91440" bIns="45720" rtlCol="0" anchor="ctr">
            <a:normAutofit fontScale="90000"/>
          </a:bodyPr>
          <a:lstStyle/>
          <a:p>
            <a:r>
              <a:rPr lang="en-US" dirty="0" err="1"/>
              <a:t>Stāsts</a:t>
            </a:r>
            <a:r>
              <a:rPr lang="en-US" dirty="0"/>
              <a:t> par </a:t>
            </a:r>
            <a:r>
              <a:rPr lang="en-US" dirty="0" err="1"/>
              <a:t>Gendži</a:t>
            </a:r>
            <a:r>
              <a:rPr lang="en-US" dirty="0"/>
              <a:t> </a:t>
            </a:r>
            <a:r>
              <a:rPr lang="ja-JP" altLang="en-US" dirty="0"/>
              <a:t>源氏物語</a:t>
            </a:r>
            <a:r>
              <a:rPr lang="lv-LV" altLang="ja-JP" dirty="0"/>
              <a:t> </a:t>
            </a:r>
            <a:r>
              <a:rPr lang="lv-LV" altLang="ja-JP" i="1" dirty="0" err="1"/>
              <a:t>Gendži</a:t>
            </a:r>
            <a:r>
              <a:rPr lang="lv-LV" altLang="ja-JP" i="1" dirty="0"/>
              <a:t> </a:t>
            </a:r>
            <a:r>
              <a:rPr lang="lv-LV" altLang="ja-JP" i="1" dirty="0" err="1"/>
              <a:t>monogatari</a:t>
            </a:r>
            <a:endParaRPr lang="en-US" dirty="0"/>
          </a:p>
        </p:txBody>
      </p:sp>
      <p:sp>
        <p:nvSpPr>
          <p:cNvPr id="3" name="Объект 2">
            <a:extLst>
              <a:ext uri="{FF2B5EF4-FFF2-40B4-BE49-F238E27FC236}">
                <a16:creationId xmlns:a16="http://schemas.microsoft.com/office/drawing/2014/main" id="{BA2E695D-112E-4F48-AC9B-741BA8E7641D}"/>
              </a:ext>
            </a:extLst>
          </p:cNvPr>
          <p:cNvSpPr>
            <a:spLocks noGrp="1"/>
          </p:cNvSpPr>
          <p:nvPr>
            <p:ph sz="half" idx="1"/>
          </p:nvPr>
        </p:nvSpPr>
        <p:spPr>
          <a:xfrm>
            <a:off x="868680" y="2386584"/>
            <a:ext cx="6281928" cy="3648456"/>
          </a:xfrm>
        </p:spPr>
        <p:txBody>
          <a:bodyPr vert="horz" lIns="91440" tIns="45720" rIns="91440" bIns="45720" rtlCol="0">
            <a:normAutofit fontScale="92500" lnSpcReduction="10000"/>
          </a:bodyPr>
          <a:lstStyle/>
          <a:p>
            <a:pPr marL="0" indent="0" algn="just">
              <a:buNone/>
            </a:pPr>
            <a:r>
              <a:rPr lang="en-US" dirty="0"/>
              <a:t>Murasaki </a:t>
            </a:r>
            <a:r>
              <a:rPr lang="en-US" dirty="0" err="1"/>
              <a:t>ir</a:t>
            </a:r>
            <a:r>
              <a:rPr lang="en-US" dirty="0"/>
              <a:t> </a:t>
            </a:r>
            <a:r>
              <a:rPr lang="en-US" dirty="0" err="1"/>
              <a:t>vislabāk</a:t>
            </a:r>
            <a:r>
              <a:rPr lang="en-US" dirty="0"/>
              <a:t> </a:t>
            </a:r>
            <a:r>
              <a:rPr lang="en-US" dirty="0" err="1"/>
              <a:t>pazīstama</a:t>
            </a:r>
            <a:r>
              <a:rPr lang="en-US" dirty="0"/>
              <a:t> </a:t>
            </a:r>
            <a:r>
              <a:rPr lang="en-US" dirty="0" err="1"/>
              <a:t>ar</a:t>
            </a:r>
            <a:r>
              <a:rPr lang="en-US" dirty="0"/>
              <a:t> </a:t>
            </a:r>
            <a:r>
              <a:rPr lang="en-US" dirty="0" err="1"/>
              <a:t>savu</a:t>
            </a:r>
            <a:r>
              <a:rPr lang="en-US" dirty="0"/>
              <a:t> “</a:t>
            </a:r>
            <a:r>
              <a:rPr lang="en-US" dirty="0" err="1"/>
              <a:t>Stāstu</a:t>
            </a:r>
            <a:r>
              <a:rPr lang="en-US" dirty="0"/>
              <a:t> par </a:t>
            </a:r>
            <a:r>
              <a:rPr lang="en-US" dirty="0" err="1"/>
              <a:t>Gendži</a:t>
            </a:r>
            <a:r>
              <a:rPr lang="en-US" dirty="0"/>
              <a:t>” (</a:t>
            </a:r>
            <a:r>
              <a:rPr lang="lv-LV" dirty="0"/>
              <a:t>“</a:t>
            </a:r>
            <a:r>
              <a:rPr lang="en-US" i="1" dirty="0" err="1"/>
              <a:t>Gendži</a:t>
            </a:r>
            <a:r>
              <a:rPr lang="en-US" i="1" dirty="0"/>
              <a:t> </a:t>
            </a:r>
            <a:r>
              <a:rPr lang="en-US" i="1" dirty="0" err="1"/>
              <a:t>monogatari</a:t>
            </a:r>
            <a:r>
              <a:rPr lang="lv-LV" dirty="0"/>
              <a:t>”</a:t>
            </a:r>
            <a:r>
              <a:rPr lang="en-US" dirty="0"/>
              <a:t> </a:t>
            </a:r>
            <a:r>
              <a:rPr lang="ja-JP" altLang="en-US" dirty="0"/>
              <a:t>源氏物語</a:t>
            </a:r>
            <a:r>
              <a:rPr lang="en-US" altLang="ja-JP" dirty="0"/>
              <a:t>) – </a:t>
            </a:r>
            <a:r>
              <a:rPr lang="en-US" dirty="0" err="1"/>
              <a:t>trīsdaļīgu</a:t>
            </a:r>
            <a:r>
              <a:rPr lang="en-US" dirty="0"/>
              <a:t> </a:t>
            </a:r>
            <a:r>
              <a:rPr lang="en-US" dirty="0" err="1"/>
              <a:t>romānu</a:t>
            </a:r>
            <a:r>
              <a:rPr lang="en-US" dirty="0"/>
              <a:t>, </a:t>
            </a:r>
            <a:r>
              <a:rPr lang="en-US" dirty="0" err="1"/>
              <a:t>kam</a:t>
            </a:r>
            <a:r>
              <a:rPr lang="en-US" dirty="0"/>
              <a:t> </a:t>
            </a:r>
            <a:r>
              <a:rPr lang="en-US" dirty="0" err="1"/>
              <a:t>ir</a:t>
            </a:r>
            <a:r>
              <a:rPr lang="en-US" dirty="0"/>
              <a:t> 1100 </a:t>
            </a:r>
            <a:r>
              <a:rPr lang="en-US" dirty="0" err="1"/>
              <a:t>lappuses</a:t>
            </a:r>
            <a:r>
              <a:rPr lang="en-US" dirty="0"/>
              <a:t> un 54 </a:t>
            </a:r>
            <a:r>
              <a:rPr lang="en-US" dirty="0" err="1"/>
              <a:t>nodaļas</a:t>
            </a:r>
            <a:r>
              <a:rPr lang="en-US" dirty="0"/>
              <a:t>.</a:t>
            </a:r>
            <a:r>
              <a:rPr lang="lv-LV" dirty="0"/>
              <a:t> Pirmās nodaļas, iespējams, tika sarakstītas vai viņas laulībās laikā, vai neilgi pēc vīra nāves. </a:t>
            </a:r>
            <a:r>
              <a:rPr lang="lv-LV" dirty="0" err="1"/>
              <a:t>Murasaki</a:t>
            </a:r>
            <a:r>
              <a:rPr lang="lv-LV" dirty="0"/>
              <a:t> turpināja rakstīt arī, kad kalpoja imperatorei, un, iespējams, bija pabeigusi tajā laikā. </a:t>
            </a:r>
            <a:endParaRPr lang="en-US" dirty="0"/>
          </a:p>
          <a:p>
            <a:pPr marL="0" indent="0" algn="just">
              <a:buNone/>
            </a:pPr>
            <a:r>
              <a:rPr lang="lv-LV" dirty="0"/>
              <a:t>“</a:t>
            </a:r>
            <a:r>
              <a:rPr lang="en-US" dirty="0" err="1"/>
              <a:t>Stāsts</a:t>
            </a:r>
            <a:r>
              <a:rPr lang="en-US" dirty="0"/>
              <a:t> par </a:t>
            </a:r>
            <a:r>
              <a:rPr lang="en-US" dirty="0" err="1"/>
              <a:t>Gendži</a:t>
            </a:r>
            <a:r>
              <a:rPr lang="lv-LV" dirty="0"/>
              <a:t>”</a:t>
            </a:r>
            <a:r>
              <a:rPr lang="en-US" dirty="0"/>
              <a:t> </a:t>
            </a:r>
            <a:r>
              <a:rPr lang="en-US" dirty="0" err="1"/>
              <a:t>sastāv</a:t>
            </a:r>
            <a:r>
              <a:rPr lang="en-US" dirty="0"/>
              <a:t> no 54 </a:t>
            </a:r>
            <a:r>
              <a:rPr lang="en-US" dirty="0" err="1"/>
              <a:t>nodaļām</a:t>
            </a:r>
            <a:r>
              <a:rPr lang="en-US" dirty="0"/>
              <a:t>, no </a:t>
            </a:r>
            <a:r>
              <a:rPr lang="en-US" dirty="0" err="1"/>
              <a:t>kurām</a:t>
            </a:r>
            <a:r>
              <a:rPr lang="en-US" dirty="0"/>
              <a:t> </a:t>
            </a:r>
            <a:r>
              <a:rPr lang="en-US" dirty="0" err="1"/>
              <a:t>pirmajās</a:t>
            </a:r>
            <a:r>
              <a:rPr lang="en-US" dirty="0"/>
              <a:t> 41 </a:t>
            </a:r>
            <a:r>
              <a:rPr lang="en-US" dirty="0" err="1"/>
              <a:t>nodaļās</a:t>
            </a:r>
            <a:r>
              <a:rPr lang="en-US" dirty="0"/>
              <a:t> </a:t>
            </a:r>
            <a:r>
              <a:rPr lang="en-US" dirty="0" err="1"/>
              <a:t>galvenā</a:t>
            </a:r>
            <a:r>
              <a:rPr lang="en-US" dirty="0"/>
              <a:t> </a:t>
            </a:r>
            <a:r>
              <a:rPr lang="en-US" dirty="0" err="1"/>
              <a:t>uzmanība</a:t>
            </a:r>
            <a:r>
              <a:rPr lang="en-US" dirty="0"/>
              <a:t> </a:t>
            </a:r>
            <a:r>
              <a:rPr lang="en-US" dirty="0" err="1"/>
              <a:t>ir</a:t>
            </a:r>
            <a:r>
              <a:rPr lang="en-US" dirty="0"/>
              <a:t> </a:t>
            </a:r>
            <a:r>
              <a:rPr lang="en-US" dirty="0" err="1"/>
              <a:t>pievērsta</a:t>
            </a:r>
            <a:r>
              <a:rPr lang="en-US" dirty="0"/>
              <a:t> </a:t>
            </a:r>
            <a:r>
              <a:rPr lang="en-US" dirty="0" err="1"/>
              <a:t>princim</a:t>
            </a:r>
            <a:r>
              <a:rPr lang="en-US" dirty="0"/>
              <a:t> </a:t>
            </a:r>
            <a:r>
              <a:rPr lang="en-US" dirty="0" err="1"/>
              <a:t>Gendži</a:t>
            </a:r>
            <a:r>
              <a:rPr lang="en-US" dirty="0"/>
              <a:t>, </a:t>
            </a:r>
            <a:r>
              <a:rPr lang="en-US" dirty="0" err="1"/>
              <a:t>kurš</a:t>
            </a:r>
            <a:r>
              <a:rPr lang="en-US" dirty="0"/>
              <a:t> </a:t>
            </a:r>
            <a:r>
              <a:rPr lang="en-US" dirty="0" err="1"/>
              <a:t>ir</a:t>
            </a:r>
            <a:r>
              <a:rPr lang="en-US" dirty="0"/>
              <a:t> </a:t>
            </a:r>
            <a:r>
              <a:rPr lang="en-US" dirty="0" err="1"/>
              <a:t>imperatora</a:t>
            </a:r>
            <a:r>
              <a:rPr lang="en-US" dirty="0"/>
              <a:t> un </a:t>
            </a:r>
            <a:r>
              <a:rPr lang="en-US" dirty="0" err="1"/>
              <a:t>mazsvarīgas</a:t>
            </a:r>
            <a:r>
              <a:rPr lang="en-US" dirty="0"/>
              <a:t> </a:t>
            </a:r>
            <a:r>
              <a:rPr lang="en-US" dirty="0" err="1"/>
              <a:t>konkubīnes</a:t>
            </a:r>
            <a:r>
              <a:rPr lang="en-US" dirty="0"/>
              <a:t> </a:t>
            </a:r>
            <a:r>
              <a:rPr lang="en-US" dirty="0" err="1"/>
              <a:t>dēls</a:t>
            </a:r>
            <a:r>
              <a:rPr lang="en-US" dirty="0"/>
              <a:t>. </a:t>
            </a:r>
            <a:r>
              <a:rPr lang="en-US" dirty="0" err="1"/>
              <a:t>Tiek</a:t>
            </a:r>
            <a:r>
              <a:rPr lang="en-US" dirty="0"/>
              <a:t> </a:t>
            </a:r>
            <a:r>
              <a:rPr lang="en-US" dirty="0" err="1"/>
              <a:t>sacerētas</a:t>
            </a:r>
            <a:r>
              <a:rPr lang="en-US" dirty="0"/>
              <a:t> </a:t>
            </a:r>
            <a:r>
              <a:rPr lang="en-US" dirty="0" err="1"/>
              <a:t>prinča</a:t>
            </a:r>
            <a:r>
              <a:rPr lang="en-US" dirty="0"/>
              <a:t> </a:t>
            </a:r>
            <a:r>
              <a:rPr lang="en-US" dirty="0" err="1"/>
              <a:t>mīlas</a:t>
            </a:r>
            <a:r>
              <a:rPr lang="en-US" dirty="0"/>
              <a:t> </a:t>
            </a:r>
            <a:r>
              <a:rPr lang="en-US" dirty="0" err="1"/>
              <a:t>dēkas</a:t>
            </a:r>
            <a:r>
              <a:rPr lang="en-US" dirty="0"/>
              <a:t> un </a:t>
            </a:r>
            <a:r>
              <a:rPr lang="en-US" dirty="0" err="1"/>
              <a:t>politiskās</a:t>
            </a:r>
            <a:r>
              <a:rPr lang="en-US" dirty="0"/>
              <a:t> </a:t>
            </a:r>
            <a:r>
              <a:rPr lang="en-US" dirty="0" err="1"/>
              <a:t>intrigas</a:t>
            </a:r>
            <a:r>
              <a:rPr lang="en-US" dirty="0"/>
              <a:t>. </a:t>
            </a:r>
          </a:p>
          <a:p>
            <a:pPr marL="0" indent="0" algn="just">
              <a:buNone/>
            </a:pPr>
            <a:r>
              <a:rPr lang="en-US" dirty="0" err="1"/>
              <a:t>Romānā</a:t>
            </a:r>
            <a:r>
              <a:rPr lang="en-US" dirty="0"/>
              <a:t> </a:t>
            </a:r>
            <a:r>
              <a:rPr lang="en-US" dirty="0" err="1"/>
              <a:t>ir</a:t>
            </a:r>
            <a:r>
              <a:rPr lang="en-US" dirty="0"/>
              <a:t> ap 400 </a:t>
            </a:r>
            <a:r>
              <a:rPr lang="en-US" dirty="0" err="1"/>
              <a:t>varoņu</a:t>
            </a:r>
            <a:r>
              <a:rPr lang="en-US" dirty="0"/>
              <a:t>. </a:t>
            </a:r>
            <a:r>
              <a:rPr lang="en-US" dirty="0" err="1"/>
              <a:t>Pēdējās</a:t>
            </a:r>
            <a:r>
              <a:rPr lang="en-US" dirty="0"/>
              <a:t> 13 </a:t>
            </a:r>
            <a:r>
              <a:rPr lang="en-US" dirty="0" err="1"/>
              <a:t>nodaļās</a:t>
            </a:r>
            <a:r>
              <a:rPr lang="en-US" dirty="0"/>
              <a:t> </a:t>
            </a:r>
            <a:r>
              <a:rPr lang="en-US" dirty="0" err="1"/>
              <a:t>ir</a:t>
            </a:r>
            <a:r>
              <a:rPr lang="en-US" dirty="0"/>
              <a:t> </a:t>
            </a:r>
            <a:r>
              <a:rPr lang="en-US" dirty="0" err="1"/>
              <a:t>aprakstīti</a:t>
            </a:r>
            <a:r>
              <a:rPr lang="en-US" dirty="0"/>
              <a:t> </a:t>
            </a:r>
            <a:r>
              <a:rPr lang="en-US" dirty="0" err="1"/>
              <a:t>notikumi</a:t>
            </a:r>
            <a:r>
              <a:rPr lang="en-US" dirty="0"/>
              <a:t> </a:t>
            </a:r>
            <a:r>
              <a:rPr lang="en-US" dirty="0" err="1"/>
              <a:t>pēc</a:t>
            </a:r>
            <a:r>
              <a:rPr lang="en-US" dirty="0"/>
              <a:t> </a:t>
            </a:r>
            <a:r>
              <a:rPr lang="en-US" dirty="0" err="1"/>
              <a:t>prinča</a:t>
            </a:r>
            <a:r>
              <a:rPr lang="en-US" dirty="0"/>
              <a:t> </a:t>
            </a:r>
            <a:r>
              <a:rPr lang="en-US" dirty="0" err="1"/>
              <a:t>pēkšņas</a:t>
            </a:r>
            <a:r>
              <a:rPr lang="en-US" dirty="0"/>
              <a:t> </a:t>
            </a:r>
            <a:r>
              <a:rPr lang="en-US" dirty="0" err="1"/>
              <a:t>nāves</a:t>
            </a:r>
            <a:r>
              <a:rPr lang="en-US" dirty="0"/>
              <a:t>. </a:t>
            </a:r>
          </a:p>
        </p:txBody>
      </p:sp>
    </p:spTree>
    <p:extLst>
      <p:ext uri="{BB962C8B-B14F-4D97-AF65-F5344CB8AC3E}">
        <p14:creationId xmlns:p14="http://schemas.microsoft.com/office/powerpoint/2010/main" val="4223372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3D9CDED-CF61-4B0C-8A21-F427BBF82CC9}"/>
              </a:ext>
            </a:extLst>
          </p:cNvPr>
          <p:cNvSpPr>
            <a:spLocks noGrp="1"/>
          </p:cNvSpPr>
          <p:nvPr>
            <p:ph sz="half" idx="1"/>
          </p:nvPr>
        </p:nvSpPr>
        <p:spPr>
          <a:xfrm>
            <a:off x="858099" y="1022188"/>
            <a:ext cx="4963264" cy="4813624"/>
          </a:xfrm>
        </p:spPr>
        <p:txBody>
          <a:bodyPr>
            <a:normAutofit fontScale="92500" lnSpcReduction="20000"/>
          </a:bodyPr>
          <a:lstStyle/>
          <a:p>
            <a:pPr marL="0" indent="0" algn="just">
              <a:buNone/>
            </a:pPr>
            <a:r>
              <a:rPr lang="lv-LV" dirty="0"/>
              <a:t>“Stāsts par </a:t>
            </a:r>
            <a:r>
              <a:rPr lang="lv-LV" dirty="0" err="1"/>
              <a:t>Gendži</a:t>
            </a:r>
            <a:r>
              <a:rPr lang="lv-LV" dirty="0"/>
              <a:t>” bija uzrakstīts priekš galma locekļiem. Tajā ir iekļauti daži </a:t>
            </a:r>
            <a:r>
              <a:rPr lang="lv-LV" dirty="0" err="1"/>
              <a:t>Murasaki</a:t>
            </a:r>
            <a:r>
              <a:rPr lang="lv-LV" dirty="0"/>
              <a:t> </a:t>
            </a:r>
            <a:r>
              <a:rPr lang="lv-LV" dirty="0" err="1"/>
              <a:t>Šikibu</a:t>
            </a:r>
            <a:r>
              <a:rPr lang="lv-LV" dirty="0"/>
              <a:t> lakoniski apraksti. Viņa neizvairījās no aprakstiem, bet, tā kā vietas vai notikumi bija labi zināmi saviem lasītājiem, rakstniece uzskatīja, ka detalizēts attēlojums nav vajadzīgs, vai tie būtu galma ceremonijas vai skaidrojumi par galma uzvedību noteiktos gadījumos. </a:t>
            </a:r>
          </a:p>
          <a:p>
            <a:pPr marL="0" indent="0" algn="just">
              <a:buNone/>
            </a:pPr>
            <a:r>
              <a:rPr lang="lv-LV" dirty="0" err="1"/>
              <a:t>Heian</a:t>
            </a:r>
            <a:r>
              <a:rPr lang="lv-LV" dirty="0"/>
              <a:t> perioda pasauli nav aprakstījis nepiederošs cilvēks, bet gan kāds no iekšpuses, viens, kurš, dzīvoja galmā, katru dienu piedalījās tās notikumos. </a:t>
            </a:r>
          </a:p>
          <a:p>
            <a:pPr marL="0" indent="0" algn="just">
              <a:buNone/>
            </a:pPr>
            <a:r>
              <a:rPr lang="lv-LV" dirty="0"/>
              <a:t>Precīza </a:t>
            </a:r>
            <a:r>
              <a:rPr lang="lv-LV" dirty="0" err="1"/>
              <a:t>Heiana</a:t>
            </a:r>
            <a:r>
              <a:rPr lang="lv-LV" dirty="0"/>
              <a:t> perioda attēlojums ir īsta Murasaki </a:t>
            </a:r>
            <a:r>
              <a:rPr lang="lv-LV" dirty="0" err="1"/>
              <a:t>Šikibu</a:t>
            </a:r>
            <a:r>
              <a:rPr lang="lv-LV" dirty="0"/>
              <a:t> literāras mākslas virsotne. </a:t>
            </a:r>
          </a:p>
          <a:p>
            <a:pPr marL="0" indent="0" algn="just">
              <a:buNone/>
            </a:pPr>
            <a:r>
              <a:rPr lang="lv-LV" dirty="0"/>
              <a:t>Romānā Murasaki </a:t>
            </a:r>
            <a:r>
              <a:rPr lang="lv-LV" dirty="0" err="1"/>
              <a:t>Šikibu</a:t>
            </a:r>
            <a:r>
              <a:rPr lang="lv-LV" dirty="0"/>
              <a:t> izvairījās no personiskām atsaucēm.</a:t>
            </a:r>
            <a:endParaRPr lang="en-GB" dirty="0"/>
          </a:p>
          <a:p>
            <a:pPr marL="0" indent="0" algn="just">
              <a:buNone/>
            </a:pPr>
            <a:r>
              <a:rPr lang="lv-LV" dirty="0"/>
              <a:t>Pastāv uzskats, ka Murasaki </a:t>
            </a:r>
            <a:r>
              <a:rPr lang="lv-LV" dirty="0" err="1"/>
              <a:t>Šikibu</a:t>
            </a:r>
            <a:r>
              <a:rPr lang="lv-LV" dirty="0"/>
              <a:t> nav uzrakstījusi visu romānu, dažās grāmatas nodaļās ir struktūras un stila atšķirības. </a:t>
            </a:r>
            <a:endParaRPr lang="en-GB" dirty="0"/>
          </a:p>
        </p:txBody>
      </p:sp>
      <p:pic>
        <p:nvPicPr>
          <p:cNvPr id="8" name="Объект 5" descr="Изображение выглядит как здание, мужчина, желтый, молодой&#10;&#10;Автоматически созданное описание">
            <a:extLst>
              <a:ext uri="{FF2B5EF4-FFF2-40B4-BE49-F238E27FC236}">
                <a16:creationId xmlns:a16="http://schemas.microsoft.com/office/drawing/2014/main" id="{7D709766-A10D-4190-B59E-1F54043BDE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0638" y="1826339"/>
            <a:ext cx="4754562" cy="3205322"/>
          </a:xfrm>
        </p:spPr>
      </p:pic>
    </p:spTree>
    <p:extLst>
      <p:ext uri="{BB962C8B-B14F-4D97-AF65-F5344CB8AC3E}">
        <p14:creationId xmlns:p14="http://schemas.microsoft.com/office/powerpoint/2010/main" val="356787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350E8A-33D4-43B6-AB84-D5FAF161B68B}"/>
              </a:ext>
            </a:extLst>
          </p:cNvPr>
          <p:cNvSpPr>
            <a:spLocks noGrp="1"/>
          </p:cNvSpPr>
          <p:nvPr>
            <p:ph type="title"/>
          </p:nvPr>
        </p:nvSpPr>
        <p:spPr>
          <a:xfrm>
            <a:off x="838200" y="2766218"/>
            <a:ext cx="10515600" cy="1325563"/>
          </a:xfrm>
        </p:spPr>
        <p:txBody>
          <a:bodyPr/>
          <a:lstStyle/>
          <a:p>
            <a:pPr algn="ctr"/>
            <a:r>
              <a:rPr lang="lv-LV" dirty="0"/>
              <a:t>Sievietes </a:t>
            </a:r>
            <a:r>
              <a:rPr lang="lv-LV" dirty="0" err="1"/>
              <a:t>sintoismā</a:t>
            </a:r>
            <a:endParaRPr lang="en-GB" dirty="0"/>
          </a:p>
        </p:txBody>
      </p:sp>
    </p:spTree>
    <p:extLst>
      <p:ext uri="{BB962C8B-B14F-4D97-AF65-F5344CB8AC3E}">
        <p14:creationId xmlns:p14="http://schemas.microsoft.com/office/powerpoint/2010/main" val="4001321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CA581-F4E1-4DFC-8BFA-A570D40CC273}"/>
              </a:ext>
            </a:extLst>
          </p:cNvPr>
          <p:cNvSpPr>
            <a:spLocks noGrp="1"/>
          </p:cNvSpPr>
          <p:nvPr>
            <p:ph type="title"/>
          </p:nvPr>
        </p:nvSpPr>
        <p:spPr/>
        <p:txBody>
          <a:bodyPr/>
          <a:lstStyle/>
          <a:p>
            <a:r>
              <a:rPr lang="lv-LV" dirty="0"/>
              <a:t>Izmantotie avoti:</a:t>
            </a:r>
            <a:endParaRPr lang="en-GB" dirty="0"/>
          </a:p>
        </p:txBody>
      </p:sp>
      <p:sp>
        <p:nvSpPr>
          <p:cNvPr id="3" name="Объект 2">
            <a:extLst>
              <a:ext uri="{FF2B5EF4-FFF2-40B4-BE49-F238E27FC236}">
                <a16:creationId xmlns:a16="http://schemas.microsoft.com/office/drawing/2014/main" id="{2F78B484-8D2E-4DAD-BCF1-1E66EE904DAC}"/>
              </a:ext>
            </a:extLst>
          </p:cNvPr>
          <p:cNvSpPr>
            <a:spLocks noGrp="1"/>
          </p:cNvSpPr>
          <p:nvPr>
            <p:ph idx="1"/>
          </p:nvPr>
        </p:nvSpPr>
        <p:spPr/>
        <p:txBody>
          <a:bodyPr/>
          <a:lstStyle/>
          <a:p>
            <a:r>
              <a:rPr lang="en-GB" b="1" dirty="0"/>
              <a:t>Cagle</a:t>
            </a:r>
            <a:r>
              <a:rPr lang="lv-LV" b="1" dirty="0"/>
              <a:t> V. B. </a:t>
            </a:r>
            <a:r>
              <a:rPr lang="en-GB" i="1" dirty="0"/>
              <a:t>Lady Murasaki's Novel Idea</a:t>
            </a:r>
            <a:r>
              <a:rPr lang="lv-LV" i="1" dirty="0"/>
              <a:t>. </a:t>
            </a:r>
            <a:r>
              <a:rPr lang="en-GB" dirty="0"/>
              <a:t>New Moon</a:t>
            </a:r>
            <a:r>
              <a:rPr lang="lv-LV" i="1" dirty="0"/>
              <a:t>,</a:t>
            </a:r>
            <a:r>
              <a:rPr lang="en-GB" dirty="0"/>
              <a:t> 2006</a:t>
            </a:r>
            <a:r>
              <a:rPr lang="lv-LV" dirty="0"/>
              <a:t>.</a:t>
            </a:r>
          </a:p>
          <a:p>
            <a:r>
              <a:rPr lang="en-GB" dirty="0"/>
              <a:t>Encyclopaedia Britannica</a:t>
            </a:r>
            <a:r>
              <a:rPr lang="lv-LV" dirty="0"/>
              <a:t>, </a:t>
            </a:r>
            <a:r>
              <a:rPr lang="en-GB" i="1" dirty="0"/>
              <a:t>Murasaki Shikibu</a:t>
            </a:r>
            <a:r>
              <a:rPr lang="en-GB" dirty="0"/>
              <a:t>, britannica.com, 01.05.2019.</a:t>
            </a:r>
            <a:r>
              <a:rPr lang="lv-LV" dirty="0"/>
              <a:t> </a:t>
            </a:r>
            <a:r>
              <a:rPr lang="en-GB" dirty="0"/>
              <a:t>P</a:t>
            </a:r>
            <a:r>
              <a:rPr lang="lv-LV" dirty="0"/>
              <a:t>ieejams: </a:t>
            </a:r>
            <a:r>
              <a:rPr lang="lv-LV" dirty="0">
                <a:hlinkClick r:id="rId2"/>
              </a:rPr>
              <a:t>https://www.britannica.com/biography/Shikibu-Murasaki</a:t>
            </a:r>
            <a:r>
              <a:rPr lang="lv-LV" dirty="0"/>
              <a:t> [skatīts: 13.03.2020]</a:t>
            </a:r>
          </a:p>
          <a:p>
            <a:r>
              <a:rPr lang="en-GB" b="1" dirty="0" err="1"/>
              <a:t>Ilis</a:t>
            </a:r>
            <a:r>
              <a:rPr lang="lv-LV" b="1" dirty="0"/>
              <a:t> </a:t>
            </a:r>
            <a:r>
              <a:rPr lang="en-GB" b="1" dirty="0"/>
              <a:t>F</a:t>
            </a:r>
            <a:r>
              <a:rPr lang="lv-LV" b="1" dirty="0"/>
              <a:t>. </a:t>
            </a:r>
            <a:r>
              <a:rPr lang="en-GB" i="1" dirty="0"/>
              <a:t>M</a:t>
            </a:r>
            <a:r>
              <a:rPr lang="lv-LV" i="1" dirty="0" err="1"/>
              <a:t>urasaki</a:t>
            </a:r>
            <a:r>
              <a:rPr lang="en-GB" i="1" dirty="0"/>
              <a:t> S</a:t>
            </a:r>
            <a:r>
              <a:rPr lang="lv-LV" i="1" dirty="0" err="1"/>
              <a:t>hikibu</a:t>
            </a:r>
            <a:r>
              <a:rPr lang="en-GB" i="1" dirty="0"/>
              <a:t>, G</a:t>
            </a:r>
            <a:r>
              <a:rPr lang="lv-LV" i="1" dirty="0" err="1"/>
              <a:t>enji</a:t>
            </a:r>
            <a:r>
              <a:rPr lang="en-GB" i="1" dirty="0"/>
              <a:t> M</a:t>
            </a:r>
            <a:r>
              <a:rPr lang="lv-LV" i="1" dirty="0" err="1"/>
              <a:t>onogatari</a:t>
            </a:r>
            <a:r>
              <a:rPr lang="en-GB" i="1" dirty="0"/>
              <a:t>. T</a:t>
            </a:r>
            <a:r>
              <a:rPr lang="lv-LV" i="1" dirty="0" err="1"/>
              <a:t>he</a:t>
            </a:r>
            <a:r>
              <a:rPr lang="en-GB" i="1" dirty="0"/>
              <a:t> F</a:t>
            </a:r>
            <a:r>
              <a:rPr lang="lv-LV" i="1" dirty="0" err="1"/>
              <a:t>ictional</a:t>
            </a:r>
            <a:r>
              <a:rPr lang="en-GB" i="1" dirty="0"/>
              <a:t> C</a:t>
            </a:r>
            <a:r>
              <a:rPr lang="lv-LV" i="1" dirty="0" err="1"/>
              <a:t>hronicle</a:t>
            </a:r>
            <a:r>
              <a:rPr lang="en-GB" i="1" dirty="0"/>
              <a:t> </a:t>
            </a:r>
            <a:r>
              <a:rPr lang="lv-LV" i="1" dirty="0" err="1"/>
              <a:t>of</a:t>
            </a:r>
            <a:r>
              <a:rPr lang="en-GB" i="1" dirty="0"/>
              <a:t> </a:t>
            </a:r>
            <a:r>
              <a:rPr lang="lv-LV" i="1" dirty="0" err="1"/>
              <a:t>the</a:t>
            </a:r>
            <a:r>
              <a:rPr lang="en-GB" i="1" dirty="0"/>
              <a:t> H</a:t>
            </a:r>
            <a:r>
              <a:rPr lang="lv-LV" i="1" dirty="0" err="1"/>
              <a:t>eian</a:t>
            </a:r>
            <a:r>
              <a:rPr lang="en-GB" i="1" dirty="0"/>
              <a:t> W</a:t>
            </a:r>
            <a:r>
              <a:rPr lang="lv-LV" i="1" dirty="0" err="1"/>
              <a:t>orld</a:t>
            </a:r>
            <a:r>
              <a:rPr lang="en-GB" i="1" dirty="0"/>
              <a:t>. </a:t>
            </a:r>
            <a:r>
              <a:rPr lang="en-GB" dirty="0"/>
              <a:t>Studia Universitatis Babes-</a:t>
            </a:r>
            <a:r>
              <a:rPr lang="en-GB" dirty="0" err="1"/>
              <a:t>Bolyai</a:t>
            </a:r>
            <a:r>
              <a:rPr lang="en-GB" dirty="0"/>
              <a:t>, </a:t>
            </a:r>
            <a:r>
              <a:rPr lang="en-GB" dirty="0" err="1"/>
              <a:t>Philologia</a:t>
            </a:r>
            <a:r>
              <a:rPr lang="lv-LV" dirty="0"/>
              <a:t>,</a:t>
            </a:r>
            <a:r>
              <a:rPr lang="en-GB" dirty="0"/>
              <a:t> 2010</a:t>
            </a:r>
            <a:r>
              <a:rPr lang="lv-LV" dirty="0"/>
              <a:t>.</a:t>
            </a:r>
          </a:p>
          <a:p>
            <a:r>
              <a:rPr lang="lv-LV" b="1" dirty="0" err="1"/>
              <a:t>Keene</a:t>
            </a:r>
            <a:r>
              <a:rPr lang="lv-LV" b="1" dirty="0"/>
              <a:t> D. </a:t>
            </a:r>
            <a:r>
              <a:rPr lang="en-GB" i="1" dirty="0"/>
              <a:t>Anthology of Japanese Literature: From the Earliest Era to the Mid-Nineteenth Century</a:t>
            </a:r>
            <a:r>
              <a:rPr lang="lv-LV" i="1" dirty="0"/>
              <a:t>.</a:t>
            </a:r>
            <a:r>
              <a:rPr lang="lv-LV" dirty="0"/>
              <a:t> </a:t>
            </a:r>
            <a:r>
              <a:rPr lang="en-GB" dirty="0"/>
              <a:t>Grove, 1960</a:t>
            </a:r>
            <a:r>
              <a:rPr lang="lv-LV" dirty="0"/>
              <a:t>.</a:t>
            </a:r>
          </a:p>
          <a:p>
            <a:r>
              <a:rPr lang="en-GB" b="1" dirty="0"/>
              <a:t>Knapp</a:t>
            </a:r>
            <a:r>
              <a:rPr lang="lv-LV" b="1" dirty="0"/>
              <a:t> </a:t>
            </a:r>
            <a:r>
              <a:rPr lang="en-GB" b="1" dirty="0"/>
              <a:t>B</a:t>
            </a:r>
            <a:r>
              <a:rPr lang="lv-LV" b="1" dirty="0"/>
              <a:t>.</a:t>
            </a:r>
            <a:r>
              <a:rPr lang="en-GB" b="1" dirty="0"/>
              <a:t> L</a:t>
            </a:r>
            <a:r>
              <a:rPr lang="lv-LV" b="1" dirty="0"/>
              <a:t>. </a:t>
            </a:r>
            <a:r>
              <a:rPr lang="en-GB" dirty="0"/>
              <a:t>Lady Murasaki Shikibu's The Tale of </a:t>
            </a:r>
            <a:r>
              <a:rPr lang="en-GB" dirty="0" err="1"/>
              <a:t>Genji</a:t>
            </a:r>
            <a:r>
              <a:rPr lang="en-GB" dirty="0"/>
              <a:t>: Search for the Mother</a:t>
            </a:r>
            <a:r>
              <a:rPr lang="en-GB" i="1" dirty="0"/>
              <a:t>, </a:t>
            </a:r>
            <a:r>
              <a:rPr lang="en-GB" dirty="0"/>
              <a:t>1992;</a:t>
            </a:r>
            <a:r>
              <a:rPr lang="lv-LV" dirty="0"/>
              <a:t> </a:t>
            </a:r>
            <a:r>
              <a:rPr lang="en-GB" dirty="0"/>
              <a:t>In: </a:t>
            </a:r>
            <a:r>
              <a:rPr lang="en-GB" i="1" dirty="0"/>
              <a:t>Symposium</a:t>
            </a:r>
            <a:r>
              <a:rPr lang="lv-LV" dirty="0"/>
              <a:t>, </a:t>
            </a:r>
            <a:r>
              <a:rPr lang="en-GB" dirty="0"/>
              <a:t>no. 46, 2013. 34.–48. </a:t>
            </a:r>
            <a:r>
              <a:rPr lang="en-GB" dirty="0" err="1"/>
              <a:t>lpp</a:t>
            </a:r>
            <a:r>
              <a:rPr lang="en-GB" dirty="0"/>
              <a:t>.</a:t>
            </a:r>
            <a:endParaRPr lang="lv-LV" dirty="0"/>
          </a:p>
          <a:p>
            <a:r>
              <a:rPr lang="en-GB" b="1" dirty="0" err="1"/>
              <a:t>Shirane</a:t>
            </a:r>
            <a:r>
              <a:rPr lang="lv-LV" b="1" dirty="0"/>
              <a:t> </a:t>
            </a:r>
            <a:r>
              <a:rPr lang="en-GB" b="1" dirty="0"/>
              <a:t>H</a:t>
            </a:r>
            <a:r>
              <a:rPr lang="lv-LV" b="1" dirty="0"/>
              <a:t>.</a:t>
            </a:r>
            <a:r>
              <a:rPr lang="en-GB" b="1" dirty="0"/>
              <a:t> </a:t>
            </a:r>
            <a:r>
              <a:rPr lang="en-GB" i="1" dirty="0"/>
              <a:t>Traditional Japanese Literature: An Anthology, Beginnings to 1600</a:t>
            </a:r>
            <a:r>
              <a:rPr lang="lv-LV" i="1" dirty="0"/>
              <a:t>. </a:t>
            </a:r>
            <a:r>
              <a:rPr lang="en-GB" dirty="0"/>
              <a:t>Columbia University Press, 2007</a:t>
            </a:r>
            <a:r>
              <a:rPr lang="lv-LV" dirty="0"/>
              <a:t>.</a:t>
            </a:r>
          </a:p>
          <a:p>
            <a:endParaRPr lang="en-GB" dirty="0"/>
          </a:p>
        </p:txBody>
      </p:sp>
    </p:spTree>
    <p:extLst>
      <p:ext uri="{BB962C8B-B14F-4D97-AF65-F5344CB8AC3E}">
        <p14:creationId xmlns:p14="http://schemas.microsoft.com/office/powerpoint/2010/main" val="3616552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граффити&#10;&#10;Автоматически созданное описание">
            <a:extLst>
              <a:ext uri="{FF2B5EF4-FFF2-40B4-BE49-F238E27FC236}">
                <a16:creationId xmlns:a16="http://schemas.microsoft.com/office/drawing/2014/main" id="{200E1523-FEDF-4F63-9C89-D71CD19CC7C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35" r="5948" b="-2"/>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06C9EB0C-1CC0-4418-AE0A-8762F46374E2}"/>
              </a:ext>
            </a:extLst>
          </p:cNvPr>
          <p:cNvSpPr>
            <a:spLocks noGrp="1"/>
          </p:cNvSpPr>
          <p:nvPr>
            <p:ph type="title"/>
          </p:nvPr>
        </p:nvSpPr>
        <p:spPr>
          <a:xfrm>
            <a:off x="653022" y="440073"/>
            <a:ext cx="6840967" cy="1744183"/>
          </a:xfrm>
        </p:spPr>
        <p:txBody>
          <a:bodyPr vert="horz" lIns="91440" tIns="45720" rIns="91440" bIns="45720" rtlCol="0" anchor="ctr">
            <a:normAutofit/>
          </a:bodyPr>
          <a:lstStyle/>
          <a:p>
            <a:r>
              <a:rPr lang="en-US" dirty="0"/>
              <a:t>Sei </a:t>
            </a:r>
            <a:r>
              <a:rPr lang="en-US" dirty="0" err="1"/>
              <a:t>Šōnagon</a:t>
            </a:r>
            <a:r>
              <a:rPr lang="en-US" dirty="0"/>
              <a:t> </a:t>
            </a:r>
            <a:r>
              <a:rPr lang="ja-JP" altLang="en-US" dirty="0"/>
              <a:t>清</a:t>
            </a:r>
            <a:r>
              <a:rPr lang="en-US" altLang="ja-JP" dirty="0"/>
              <a:t> </a:t>
            </a:r>
            <a:r>
              <a:rPr lang="ja-JP" altLang="en-US" dirty="0"/>
              <a:t>少納言</a:t>
            </a:r>
            <a:endParaRPr lang="en-US" dirty="0"/>
          </a:p>
        </p:txBody>
      </p:sp>
      <p:sp>
        <p:nvSpPr>
          <p:cNvPr id="3" name="Объект 2">
            <a:extLst>
              <a:ext uri="{FF2B5EF4-FFF2-40B4-BE49-F238E27FC236}">
                <a16:creationId xmlns:a16="http://schemas.microsoft.com/office/drawing/2014/main" id="{E6E4A84F-C4FC-4868-92E0-9AB9771E47AD}"/>
              </a:ext>
            </a:extLst>
          </p:cNvPr>
          <p:cNvSpPr>
            <a:spLocks noGrp="1"/>
          </p:cNvSpPr>
          <p:nvPr>
            <p:ph sz="half" idx="1"/>
          </p:nvPr>
        </p:nvSpPr>
        <p:spPr>
          <a:xfrm>
            <a:off x="868680" y="2386584"/>
            <a:ext cx="6281928" cy="3648456"/>
          </a:xfrm>
        </p:spPr>
        <p:txBody>
          <a:bodyPr vert="horz" lIns="91440" tIns="45720" rIns="91440" bIns="45720" rtlCol="0">
            <a:normAutofit/>
          </a:bodyPr>
          <a:lstStyle/>
          <a:p>
            <a:pPr marL="0" indent="0" algn="just">
              <a:lnSpc>
                <a:spcPct val="90000"/>
              </a:lnSpc>
              <a:buNone/>
            </a:pPr>
            <a:r>
              <a:rPr lang="en-US" sz="1700" dirty="0"/>
              <a:t>Sei </a:t>
            </a:r>
            <a:r>
              <a:rPr lang="en-US" sz="1700" dirty="0" err="1"/>
              <a:t>Šōnagon</a:t>
            </a:r>
            <a:r>
              <a:rPr lang="en-US" sz="1700" dirty="0"/>
              <a:t> </a:t>
            </a:r>
            <a:r>
              <a:rPr lang="ja-JP" altLang="en-US" sz="1700" dirty="0"/>
              <a:t>清</a:t>
            </a:r>
            <a:r>
              <a:rPr lang="en-US" altLang="ja-JP" sz="1700" dirty="0"/>
              <a:t> </a:t>
            </a:r>
            <a:r>
              <a:rPr lang="ja-JP" altLang="en-US" sz="1700" dirty="0"/>
              <a:t>少納言</a:t>
            </a:r>
            <a:r>
              <a:rPr lang="en-US" altLang="ja-JP" sz="1700" dirty="0"/>
              <a:t> (</a:t>
            </a:r>
            <a:r>
              <a:rPr lang="en-US" sz="1700" dirty="0"/>
              <a:t>966 – 1017 </a:t>
            </a:r>
            <a:r>
              <a:rPr lang="en-US" sz="1700" dirty="0" err="1"/>
              <a:t>vai</a:t>
            </a:r>
            <a:r>
              <a:rPr lang="en-US" sz="1700" dirty="0"/>
              <a:t> 1025</a:t>
            </a:r>
            <a:r>
              <a:rPr lang="en-US" altLang="ja-JP" sz="1700" dirty="0"/>
              <a:t>) </a:t>
            </a:r>
            <a:r>
              <a:rPr lang="en-US" sz="1700" dirty="0"/>
              <a:t>– Heian </a:t>
            </a:r>
            <a:r>
              <a:rPr lang="en-US" sz="1700" dirty="0" err="1"/>
              <a:t>perioda</a:t>
            </a:r>
            <a:r>
              <a:rPr lang="en-US" sz="1700" dirty="0"/>
              <a:t> </a:t>
            </a:r>
            <a:r>
              <a:rPr lang="en-US" sz="1700" dirty="0" err="1"/>
              <a:t>rakstniece</a:t>
            </a:r>
            <a:r>
              <a:rPr lang="en-US" sz="1700" dirty="0"/>
              <a:t>, </a:t>
            </a:r>
            <a:r>
              <a:rPr lang="en-US" sz="1700" dirty="0" err="1"/>
              <a:t>dzejniece</a:t>
            </a:r>
            <a:r>
              <a:rPr lang="en-US" sz="1700" dirty="0"/>
              <a:t> un </a:t>
            </a:r>
            <a:r>
              <a:rPr lang="en-US" sz="1700" dirty="0" err="1"/>
              <a:t>galma</a:t>
            </a:r>
            <a:r>
              <a:rPr lang="en-US" sz="1700" dirty="0"/>
              <a:t> </a:t>
            </a:r>
            <a:r>
              <a:rPr lang="en-US" sz="1700" dirty="0" err="1"/>
              <a:t>dāma</a:t>
            </a:r>
            <a:r>
              <a:rPr lang="en-US" sz="1700" dirty="0"/>
              <a:t>. </a:t>
            </a:r>
          </a:p>
          <a:p>
            <a:pPr marL="0" indent="0" algn="just">
              <a:lnSpc>
                <a:spcPct val="90000"/>
              </a:lnSpc>
              <a:buNone/>
            </a:pPr>
            <a:r>
              <a:rPr lang="en-US" sz="1700" dirty="0" err="1"/>
              <a:t>Viņas</a:t>
            </a:r>
            <a:r>
              <a:rPr lang="en-US" sz="1700" dirty="0"/>
              <a:t> “</a:t>
            </a:r>
            <a:r>
              <a:rPr lang="en-US" sz="1700" dirty="0" err="1"/>
              <a:t>Spilvena</a:t>
            </a:r>
            <a:r>
              <a:rPr lang="en-US" sz="1700" dirty="0"/>
              <a:t> </a:t>
            </a:r>
            <a:r>
              <a:rPr lang="en-US" sz="1700" dirty="0" err="1"/>
              <a:t>grāmata</a:t>
            </a:r>
            <a:r>
              <a:rPr lang="en-US" sz="1700" dirty="0"/>
              <a:t>” (“</a:t>
            </a:r>
            <a:r>
              <a:rPr lang="en-US" sz="1700" i="1" dirty="0" err="1"/>
              <a:t>Makura</a:t>
            </a:r>
            <a:r>
              <a:rPr lang="en-US" sz="1700" i="1" dirty="0"/>
              <a:t> no </a:t>
            </a:r>
            <a:r>
              <a:rPr lang="en-US" sz="1700" i="1" dirty="0" err="1"/>
              <a:t>šōši</a:t>
            </a:r>
            <a:r>
              <a:rPr lang="en-US" sz="1700" dirty="0"/>
              <a:t>”</a:t>
            </a:r>
            <a:r>
              <a:rPr lang="en-US" sz="1700" i="1" dirty="0"/>
              <a:t> </a:t>
            </a:r>
            <a:r>
              <a:rPr lang="ja-JP" altLang="en-US" sz="1700" dirty="0"/>
              <a:t>枕草子</a:t>
            </a:r>
            <a:r>
              <a:rPr lang="en-US" sz="1700" dirty="0"/>
              <a:t>) </a:t>
            </a:r>
            <a:r>
              <a:rPr lang="en-US" sz="1700" dirty="0" err="1"/>
              <a:t>ir</a:t>
            </a:r>
            <a:r>
              <a:rPr lang="en-US" sz="1700" dirty="0"/>
              <a:t> </a:t>
            </a:r>
            <a:r>
              <a:rPr lang="en-US" sz="1700" dirty="0" err="1"/>
              <a:t>izcils</a:t>
            </a:r>
            <a:r>
              <a:rPr lang="en-US" sz="1700" dirty="0"/>
              <a:t> un </a:t>
            </a:r>
            <a:r>
              <a:rPr lang="en-US" sz="1700" dirty="0" err="1"/>
              <a:t>oriģināls</a:t>
            </a:r>
            <a:r>
              <a:rPr lang="en-US" sz="1700" dirty="0"/>
              <a:t> </a:t>
            </a:r>
            <a:r>
              <a:rPr lang="en-US" sz="1700" dirty="0" err="1"/>
              <a:t>japāņu</a:t>
            </a:r>
            <a:r>
              <a:rPr lang="en-US" sz="1700" dirty="0"/>
              <a:t> </a:t>
            </a:r>
            <a:r>
              <a:rPr lang="en-US" sz="1700" dirty="0" err="1"/>
              <a:t>prozas</a:t>
            </a:r>
            <a:r>
              <a:rPr lang="en-US" sz="1700" dirty="0"/>
              <a:t> </a:t>
            </a:r>
            <a:r>
              <a:rPr lang="en-US" sz="1700" dirty="0" err="1"/>
              <a:t>stils</a:t>
            </a:r>
            <a:r>
              <a:rPr lang="en-US" sz="1700" dirty="0"/>
              <a:t>, un </a:t>
            </a:r>
            <a:r>
              <a:rPr lang="en-US" sz="1700" dirty="0" err="1"/>
              <a:t>tā</a:t>
            </a:r>
            <a:r>
              <a:rPr lang="en-US" sz="1700" dirty="0"/>
              <a:t> </a:t>
            </a:r>
            <a:r>
              <a:rPr lang="en-US" sz="1700" dirty="0" err="1"/>
              <a:t>ir</a:t>
            </a:r>
            <a:r>
              <a:rPr lang="en-US" sz="1700" dirty="0"/>
              <a:t> </a:t>
            </a:r>
            <a:r>
              <a:rPr lang="en-US" sz="1700" dirty="0" err="1"/>
              <a:t>klasiskās</a:t>
            </a:r>
            <a:r>
              <a:rPr lang="en-US" sz="1700" dirty="0"/>
              <a:t> </a:t>
            </a:r>
            <a:r>
              <a:rPr lang="en-US" sz="1700" dirty="0" err="1"/>
              <a:t>japāņu</a:t>
            </a:r>
            <a:r>
              <a:rPr lang="en-US" sz="1700" dirty="0"/>
              <a:t> </a:t>
            </a:r>
            <a:r>
              <a:rPr lang="en-US" sz="1700" dirty="0" err="1"/>
              <a:t>literatūras</a:t>
            </a:r>
            <a:r>
              <a:rPr lang="en-US" sz="1700" dirty="0"/>
              <a:t> </a:t>
            </a:r>
            <a:r>
              <a:rPr lang="en-US" sz="1700" dirty="0" err="1"/>
              <a:t>šedevrs</a:t>
            </a:r>
            <a:r>
              <a:rPr lang="en-US" sz="1700" dirty="0"/>
              <a:t>. Tas </a:t>
            </a:r>
            <a:r>
              <a:rPr lang="en-US" sz="1700" dirty="0" err="1"/>
              <a:t>ir</a:t>
            </a:r>
            <a:r>
              <a:rPr lang="en-US" sz="1700" dirty="0"/>
              <a:t> </a:t>
            </a:r>
            <a:r>
              <a:rPr lang="en-US" sz="1700" dirty="0" err="1"/>
              <a:t>arī</a:t>
            </a:r>
            <a:r>
              <a:rPr lang="en-US" sz="1700" dirty="0"/>
              <a:t> </a:t>
            </a:r>
            <a:r>
              <a:rPr lang="en-US" sz="1700" dirty="0" err="1"/>
              <a:t>labākais</a:t>
            </a:r>
            <a:r>
              <a:rPr lang="en-US" sz="1700" dirty="0"/>
              <a:t> </a:t>
            </a:r>
            <a:r>
              <a:rPr lang="en-US" sz="1700" dirty="0" err="1"/>
              <a:t>informācijas</a:t>
            </a:r>
            <a:r>
              <a:rPr lang="en-US" sz="1700" dirty="0"/>
              <a:t> </a:t>
            </a:r>
            <a:r>
              <a:rPr lang="en-US" sz="1700" dirty="0" err="1"/>
              <a:t>avots</a:t>
            </a:r>
            <a:r>
              <a:rPr lang="en-US" sz="1700" dirty="0"/>
              <a:t> par </a:t>
            </a:r>
            <a:r>
              <a:rPr lang="en-US" sz="1700" dirty="0" err="1"/>
              <a:t>Japānas</a:t>
            </a:r>
            <a:r>
              <a:rPr lang="en-US" sz="1700" dirty="0"/>
              <a:t> </a:t>
            </a:r>
            <a:r>
              <a:rPr lang="en-US" sz="1700" dirty="0" err="1"/>
              <a:t>galma</a:t>
            </a:r>
            <a:r>
              <a:rPr lang="en-US" sz="1700" dirty="0"/>
              <a:t> </a:t>
            </a:r>
            <a:r>
              <a:rPr lang="en-US" sz="1700" dirty="0" err="1"/>
              <a:t>dzīvi</a:t>
            </a:r>
            <a:r>
              <a:rPr lang="en-US" sz="1700" dirty="0"/>
              <a:t> Heian </a:t>
            </a:r>
            <a:r>
              <a:rPr lang="en-US" sz="1700" dirty="0" err="1"/>
              <a:t>periodā</a:t>
            </a:r>
            <a:r>
              <a:rPr lang="en-US" sz="1700" dirty="0"/>
              <a:t>.</a:t>
            </a:r>
          </a:p>
          <a:p>
            <a:pPr marL="0" indent="0" algn="just">
              <a:lnSpc>
                <a:spcPct val="90000"/>
              </a:lnSpc>
              <a:buNone/>
            </a:pPr>
            <a:r>
              <a:rPr lang="en-US" sz="1700" dirty="0" err="1"/>
              <a:t>Viņas</a:t>
            </a:r>
            <a:r>
              <a:rPr lang="en-US" sz="1700" dirty="0"/>
              <a:t> </a:t>
            </a:r>
            <a:r>
              <a:rPr lang="en-US" sz="1700" dirty="0" err="1"/>
              <a:t>īstais</a:t>
            </a:r>
            <a:r>
              <a:rPr lang="en-US" sz="1700" dirty="0"/>
              <a:t> </a:t>
            </a:r>
            <a:r>
              <a:rPr lang="en-US" sz="1700" dirty="0" err="1"/>
              <a:t>vārds</a:t>
            </a:r>
            <a:r>
              <a:rPr lang="en-US" sz="1700" dirty="0"/>
              <a:t> nav </a:t>
            </a:r>
            <a:r>
              <a:rPr lang="en-US" sz="1700" dirty="0" err="1"/>
              <a:t>skaidri</a:t>
            </a:r>
            <a:r>
              <a:rPr lang="en-US" sz="1700" dirty="0"/>
              <a:t> </a:t>
            </a:r>
            <a:r>
              <a:rPr lang="en-US" sz="1700" dirty="0" err="1"/>
              <a:t>zināms</a:t>
            </a:r>
            <a:r>
              <a:rPr lang="en-US" sz="1700" dirty="0"/>
              <a:t>. </a:t>
            </a:r>
          </a:p>
          <a:p>
            <a:pPr marL="0" indent="0" algn="just">
              <a:lnSpc>
                <a:spcPct val="90000"/>
              </a:lnSpc>
              <a:buNone/>
            </a:pPr>
            <a:r>
              <a:rPr lang="en-US" sz="1700" dirty="0"/>
              <a:t>Sei </a:t>
            </a:r>
            <a:r>
              <a:rPr lang="ja-JP" altLang="en-US" sz="1700" dirty="0"/>
              <a:t>清 </a:t>
            </a:r>
            <a:r>
              <a:rPr lang="en-US" sz="1700" dirty="0" err="1"/>
              <a:t>ir</a:t>
            </a:r>
            <a:r>
              <a:rPr lang="en-US" sz="1700" dirty="0"/>
              <a:t> </a:t>
            </a:r>
            <a:r>
              <a:rPr lang="en-US" sz="1700" dirty="0" err="1"/>
              <a:t>aizgūts</a:t>
            </a:r>
            <a:r>
              <a:rPr lang="en-US" sz="1700" dirty="0"/>
              <a:t> no  </a:t>
            </a:r>
            <a:r>
              <a:rPr lang="en-US" sz="1700" dirty="0" err="1"/>
              <a:t>tēva</a:t>
            </a:r>
            <a:r>
              <a:rPr lang="en-US" sz="1700" dirty="0"/>
              <a:t> </a:t>
            </a:r>
            <a:r>
              <a:rPr lang="en-US" sz="1700" dirty="0" err="1"/>
              <a:t>uzvārda</a:t>
            </a:r>
            <a:r>
              <a:rPr lang="en-US" sz="1700" dirty="0"/>
              <a:t> </a:t>
            </a:r>
            <a:r>
              <a:rPr lang="en-US" sz="1700" dirty="0" err="1"/>
              <a:t>Kijohara</a:t>
            </a:r>
            <a:r>
              <a:rPr lang="en-US" sz="1700" dirty="0"/>
              <a:t> </a:t>
            </a:r>
            <a:r>
              <a:rPr lang="ja-JP" altLang="en-US" sz="1700" dirty="0"/>
              <a:t>清原</a:t>
            </a:r>
            <a:r>
              <a:rPr lang="en-US" altLang="ja-JP" sz="1700" dirty="0"/>
              <a:t>, </a:t>
            </a:r>
            <a:r>
              <a:rPr lang="en-US" sz="1700" dirty="0" err="1"/>
              <a:t>savukārt</a:t>
            </a:r>
            <a:r>
              <a:rPr lang="en-US" sz="1700" dirty="0"/>
              <a:t> </a:t>
            </a:r>
            <a:r>
              <a:rPr lang="en-US" sz="1700" dirty="0" err="1"/>
              <a:t>Šōnagon</a:t>
            </a:r>
            <a:r>
              <a:rPr lang="en-US" sz="1700" dirty="0"/>
              <a:t> </a:t>
            </a:r>
            <a:r>
              <a:rPr lang="ja-JP" altLang="en-US" sz="1700" dirty="0"/>
              <a:t>少納言</a:t>
            </a:r>
            <a:r>
              <a:rPr lang="en-US" sz="1700" dirty="0"/>
              <a:t> </a:t>
            </a:r>
            <a:r>
              <a:rPr lang="en-US" sz="1700" dirty="0" err="1"/>
              <a:t>ir</a:t>
            </a:r>
            <a:r>
              <a:rPr lang="en-US" sz="1700" dirty="0"/>
              <a:t> </a:t>
            </a:r>
            <a:r>
              <a:rPr lang="en-US" sz="1700" dirty="0" err="1"/>
              <a:t>amata</a:t>
            </a:r>
            <a:r>
              <a:rPr lang="en-US" sz="1700" dirty="0"/>
              <a:t> </a:t>
            </a:r>
            <a:r>
              <a:rPr lang="en-US" sz="1700" dirty="0" err="1"/>
              <a:t>nosaukums</a:t>
            </a:r>
            <a:r>
              <a:rPr lang="en-US" sz="1700" dirty="0"/>
              <a:t> - </a:t>
            </a:r>
            <a:r>
              <a:rPr lang="en-US" sz="1700" dirty="0" err="1"/>
              <a:t>valsts</a:t>
            </a:r>
            <a:r>
              <a:rPr lang="en-US" sz="1700" dirty="0"/>
              <a:t> </a:t>
            </a:r>
            <a:r>
              <a:rPr lang="en-US" sz="1700" dirty="0" err="1"/>
              <a:t>padomnieks</a:t>
            </a:r>
            <a:r>
              <a:rPr lang="en-US" sz="1700" dirty="0"/>
              <a:t>. </a:t>
            </a:r>
          </a:p>
          <a:p>
            <a:pPr marL="0" indent="0" algn="just">
              <a:lnSpc>
                <a:spcPct val="90000"/>
              </a:lnSpc>
              <a:buNone/>
            </a:pPr>
            <a:r>
              <a:rPr lang="en-US" sz="1700" dirty="0" err="1"/>
              <a:t>Pētnieki</a:t>
            </a:r>
            <a:r>
              <a:rPr lang="en-US" sz="1700" dirty="0"/>
              <a:t> </a:t>
            </a:r>
            <a:r>
              <a:rPr lang="en-US" sz="1700" dirty="0" err="1"/>
              <a:t>uzskatā</a:t>
            </a:r>
            <a:r>
              <a:rPr lang="en-US" sz="1700" dirty="0"/>
              <a:t>, ka </a:t>
            </a:r>
            <a:r>
              <a:rPr lang="en-US" sz="1700" dirty="0" err="1"/>
              <a:t>Kijohara</a:t>
            </a:r>
            <a:r>
              <a:rPr lang="en-US" sz="1700" dirty="0"/>
              <a:t> no </a:t>
            </a:r>
            <a:r>
              <a:rPr lang="en-US" sz="1700" dirty="0" err="1"/>
              <a:t>Nagiko</a:t>
            </a:r>
            <a:r>
              <a:rPr lang="en-US" sz="1700" dirty="0"/>
              <a:t> (</a:t>
            </a:r>
            <a:r>
              <a:rPr lang="ja-JP" altLang="en-US" sz="1700" dirty="0"/>
              <a:t>清原 諾子</a:t>
            </a:r>
            <a:r>
              <a:rPr lang="en-US" sz="1700" dirty="0"/>
              <a:t>) var </a:t>
            </a:r>
            <a:r>
              <a:rPr lang="en-US" sz="1700" dirty="0" err="1"/>
              <a:t>būt</a:t>
            </a:r>
            <a:r>
              <a:rPr lang="en-US" sz="1700" dirty="0"/>
              <a:t> Sei </a:t>
            </a:r>
            <a:r>
              <a:rPr lang="en-US" sz="1700" dirty="0" err="1"/>
              <a:t>Šōnagon</a:t>
            </a:r>
            <a:r>
              <a:rPr lang="en-US" sz="1700" dirty="0"/>
              <a:t> </a:t>
            </a:r>
            <a:r>
              <a:rPr lang="en-US" sz="1700" dirty="0" err="1"/>
              <a:t>īstais</a:t>
            </a:r>
            <a:r>
              <a:rPr lang="en-US" sz="1700" dirty="0"/>
              <a:t> </a:t>
            </a:r>
            <a:r>
              <a:rPr lang="en-US" sz="1700" dirty="0" err="1"/>
              <a:t>vārds</a:t>
            </a:r>
            <a:r>
              <a:rPr lang="en-US" sz="1700" dirty="0"/>
              <a:t>.</a:t>
            </a:r>
          </a:p>
          <a:p>
            <a:pPr marL="0" indent="0" algn="just">
              <a:lnSpc>
                <a:spcPct val="90000"/>
              </a:lnSpc>
              <a:buNone/>
            </a:pPr>
            <a:r>
              <a:rPr lang="en-US" sz="1700" dirty="0" err="1"/>
              <a:t>Ir</a:t>
            </a:r>
            <a:r>
              <a:rPr lang="en-US" sz="1700" dirty="0"/>
              <a:t> </a:t>
            </a:r>
            <a:r>
              <a:rPr lang="en-US" sz="1700" dirty="0" err="1"/>
              <a:t>maz</a:t>
            </a:r>
            <a:r>
              <a:rPr lang="en-US" sz="1700" dirty="0"/>
              <a:t> </a:t>
            </a:r>
            <a:r>
              <a:rPr lang="en-US" sz="1700" dirty="0" err="1"/>
              <a:t>zināms</a:t>
            </a:r>
            <a:r>
              <a:rPr lang="en-US" sz="1700" dirty="0"/>
              <a:t> par Sei </a:t>
            </a:r>
            <a:r>
              <a:rPr lang="en-US" sz="1700" dirty="0" err="1"/>
              <a:t>Šōnagon</a:t>
            </a:r>
            <a:r>
              <a:rPr lang="en-US" sz="1700" dirty="0"/>
              <a:t> </a:t>
            </a:r>
            <a:r>
              <a:rPr lang="en-US" sz="1700" dirty="0" err="1"/>
              <a:t>dzīvi</a:t>
            </a:r>
            <a:r>
              <a:rPr lang="en-US" sz="1700" dirty="0"/>
              <a:t> </a:t>
            </a:r>
            <a:r>
              <a:rPr lang="en-US" sz="1700" dirty="0" err="1"/>
              <a:t>ārpus</a:t>
            </a:r>
            <a:r>
              <a:rPr lang="en-US" sz="1700" dirty="0"/>
              <a:t> </a:t>
            </a:r>
            <a:r>
              <a:rPr lang="en-US" sz="1700" dirty="0" err="1"/>
              <a:t>galma</a:t>
            </a:r>
            <a:r>
              <a:rPr lang="en-US" sz="1700" dirty="0"/>
              <a:t>. </a:t>
            </a:r>
          </a:p>
        </p:txBody>
      </p:sp>
    </p:spTree>
    <p:extLst>
      <p:ext uri="{BB962C8B-B14F-4D97-AF65-F5344CB8AC3E}">
        <p14:creationId xmlns:p14="http://schemas.microsoft.com/office/powerpoint/2010/main" val="3018468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5820CFE-86D9-4F2E-A35D-399900D7E548}"/>
              </a:ext>
            </a:extLst>
          </p:cNvPr>
          <p:cNvSpPr>
            <a:spLocks noGrp="1"/>
          </p:cNvSpPr>
          <p:nvPr>
            <p:ph sz="half" idx="1"/>
          </p:nvPr>
        </p:nvSpPr>
        <p:spPr>
          <a:xfrm>
            <a:off x="1066799" y="1530576"/>
            <a:ext cx="9821333" cy="3796848"/>
          </a:xfrm>
        </p:spPr>
        <p:txBody>
          <a:bodyPr>
            <a:normAutofit lnSpcReduction="10000"/>
          </a:bodyPr>
          <a:lstStyle/>
          <a:p>
            <a:pPr marL="0" indent="0" algn="just">
              <a:buNone/>
            </a:pPr>
            <a:r>
              <a:rPr lang="lv-LV" sz="2000" dirty="0"/>
              <a:t>Sei </a:t>
            </a:r>
            <a:r>
              <a:rPr lang="lv-LV" sz="2000" dirty="0" err="1"/>
              <a:t>Šōnagon</a:t>
            </a:r>
            <a:r>
              <a:rPr lang="lv-LV" sz="2000" dirty="0"/>
              <a:t> bija dzejnieka </a:t>
            </a:r>
            <a:r>
              <a:rPr lang="lv-LV" sz="2000" dirty="0" err="1"/>
              <a:t>Kijohara</a:t>
            </a:r>
            <a:r>
              <a:rPr lang="lv-LV" sz="2000" dirty="0"/>
              <a:t> </a:t>
            </a:r>
            <a:r>
              <a:rPr lang="lv-LV" sz="2000" dirty="0" err="1"/>
              <a:t>Motosuke</a:t>
            </a:r>
            <a:r>
              <a:rPr lang="lv-LV" sz="2000" dirty="0"/>
              <a:t> </a:t>
            </a:r>
            <a:r>
              <a:rPr lang="ja-JP" altLang="en-US" sz="2000" dirty="0"/>
              <a:t>清原 元輔</a:t>
            </a:r>
            <a:r>
              <a:rPr lang="lv-LV" altLang="ja-JP" sz="2000" dirty="0"/>
              <a:t> </a:t>
            </a:r>
            <a:r>
              <a:rPr lang="lv-LV" sz="2000" dirty="0"/>
              <a:t>meita. </a:t>
            </a:r>
          </a:p>
          <a:p>
            <a:pPr marL="0" indent="0" algn="just">
              <a:buNone/>
            </a:pPr>
            <a:r>
              <a:rPr lang="lv-LV" sz="2000" dirty="0"/>
              <a:t>16 gadu vecumā viņa apprecējās ar valdības ierēdni </a:t>
            </a:r>
            <a:r>
              <a:rPr lang="lv-LV" sz="2000" dirty="0" err="1"/>
              <a:t>Tačibana</a:t>
            </a:r>
            <a:r>
              <a:rPr lang="lv-LV" sz="2000" dirty="0"/>
              <a:t> no </a:t>
            </a:r>
            <a:r>
              <a:rPr lang="lv-LV" sz="2000" dirty="0" err="1"/>
              <a:t>Norimicu</a:t>
            </a:r>
            <a:r>
              <a:rPr lang="lv-LV" sz="2000" dirty="0"/>
              <a:t> </a:t>
            </a:r>
            <a:r>
              <a:rPr lang="ja-JP" altLang="en-US" sz="2000" b="1" dirty="0"/>
              <a:t> </a:t>
            </a:r>
            <a:r>
              <a:rPr lang="ja-JP" altLang="en-US" sz="2000" dirty="0"/>
              <a:t>橘 則光</a:t>
            </a:r>
            <a:r>
              <a:rPr lang="lv-LV" sz="2000" dirty="0"/>
              <a:t>, un pārim piedzima dēls. </a:t>
            </a:r>
          </a:p>
          <a:p>
            <a:pPr marL="0" indent="0" algn="just">
              <a:buNone/>
            </a:pPr>
            <a:r>
              <a:rPr lang="lv-LV" sz="2000" dirty="0"/>
              <a:t>27 gadu vecumā  viņa sāka kalpot Imperatores </a:t>
            </a:r>
            <a:r>
              <a:rPr lang="lv-LV" sz="2000" dirty="0" err="1"/>
              <a:t>Teiši</a:t>
            </a:r>
            <a:r>
              <a:rPr lang="lv-LV" sz="2000" dirty="0"/>
              <a:t> (</a:t>
            </a:r>
            <a:r>
              <a:rPr lang="lv-LV" sz="2000" dirty="0" err="1"/>
              <a:t>Fudživara</a:t>
            </a:r>
            <a:r>
              <a:rPr lang="lv-LV" sz="2000" dirty="0"/>
              <a:t> no </a:t>
            </a:r>
            <a:r>
              <a:rPr lang="lv-LV" sz="2000" dirty="0" err="1"/>
              <a:t>Teiši</a:t>
            </a:r>
            <a:r>
              <a:rPr lang="lv-LV" sz="2000" dirty="0"/>
              <a:t> </a:t>
            </a:r>
            <a:r>
              <a:rPr lang="ja-JP" altLang="en-US" sz="2000" dirty="0"/>
              <a:t>藤原 定子</a:t>
            </a:r>
            <a:r>
              <a:rPr lang="lv-LV" altLang="ja-JP" sz="2000" dirty="0"/>
              <a:t>) </a:t>
            </a:r>
            <a:r>
              <a:rPr lang="lv-LV" sz="2000" dirty="0"/>
              <a:t>galmā. Iespējams, tajā laika viņa bija šķīrusies ar vīru. </a:t>
            </a:r>
          </a:p>
          <a:p>
            <a:pPr marL="0" indent="0" algn="just">
              <a:buNone/>
            </a:pPr>
            <a:r>
              <a:rPr lang="lv-LV" sz="2000" dirty="0"/>
              <a:t>Viņa kalpoja imperatores </a:t>
            </a:r>
            <a:r>
              <a:rPr lang="lv-LV" sz="2000" dirty="0" err="1"/>
              <a:t>Teiši</a:t>
            </a:r>
            <a:r>
              <a:rPr lang="lv-LV" sz="2000" dirty="0"/>
              <a:t> galmā no 993. līdz 1000. gadam.</a:t>
            </a:r>
            <a:endParaRPr lang="en-GB" sz="2000" dirty="0"/>
          </a:p>
          <a:p>
            <a:pPr marL="0" indent="0" algn="just">
              <a:buNone/>
            </a:pPr>
            <a:r>
              <a:rPr lang="lv-LV" sz="2000" dirty="0"/>
              <a:t>Nav skaidri zināms par Sei </a:t>
            </a:r>
            <a:r>
              <a:rPr lang="lv-LV" sz="2000" dirty="0" err="1"/>
              <a:t>Šōnagon</a:t>
            </a:r>
            <a:r>
              <a:rPr lang="lv-LV" sz="2000" dirty="0"/>
              <a:t> dzīves pēc tām, ka viņa pabeidza kalpot galmā. Iespējams, viņa bija apprecējusies ar </a:t>
            </a:r>
            <a:r>
              <a:rPr lang="lv-LV" sz="2000" dirty="0" err="1"/>
              <a:t>Seccu</a:t>
            </a:r>
            <a:r>
              <a:rPr lang="lv-LV" sz="2000" dirty="0"/>
              <a:t> provinces (</a:t>
            </a:r>
            <a:r>
              <a:rPr lang="lv-LV" sz="2000" i="1" dirty="0" err="1"/>
              <a:t>Seccu</a:t>
            </a:r>
            <a:r>
              <a:rPr lang="lv-LV" sz="2000" i="1" dirty="0"/>
              <a:t> no </a:t>
            </a:r>
            <a:r>
              <a:rPr lang="lv-LV" sz="2000" i="1" dirty="0" err="1"/>
              <a:t>kuni</a:t>
            </a:r>
            <a:r>
              <a:rPr lang="lv-LV" sz="2000" i="1" dirty="0"/>
              <a:t> </a:t>
            </a:r>
            <a:r>
              <a:rPr lang="ja-JP" altLang="en-US" sz="2000" dirty="0"/>
              <a:t>摂津国</a:t>
            </a:r>
            <a:r>
              <a:rPr lang="lv-LV" altLang="ja-JP" sz="2000" dirty="0"/>
              <a:t> – mūsdienu </a:t>
            </a:r>
            <a:r>
              <a:rPr lang="lv-LV" altLang="ja-JP" sz="2000" dirty="0" err="1"/>
              <a:t>Hjōgo</a:t>
            </a:r>
            <a:r>
              <a:rPr lang="lv-LV" altLang="ja-JP" sz="2000" dirty="0"/>
              <a:t> </a:t>
            </a:r>
            <a:r>
              <a:rPr lang="ja-JP" altLang="en-US" sz="2000" dirty="0"/>
              <a:t>兵庫</a:t>
            </a:r>
            <a:r>
              <a:rPr lang="lv-LV" altLang="ja-JP" sz="2000" dirty="0"/>
              <a:t> prefektūra) </a:t>
            </a:r>
            <a:r>
              <a:rPr lang="lv-LV" sz="2000" dirty="0"/>
              <a:t>gubernatoru, un viņiem piedzima meita. </a:t>
            </a:r>
          </a:p>
          <a:p>
            <a:pPr marL="0" indent="0" algn="just">
              <a:buNone/>
            </a:pPr>
            <a:r>
              <a:rPr lang="lv-LV" sz="2000" dirty="0"/>
              <a:t>Pēc citas versijas viņa kļuva par budistu mūķeni.</a:t>
            </a:r>
            <a:endParaRPr lang="en-GB" sz="2000" dirty="0"/>
          </a:p>
          <a:p>
            <a:endParaRPr lang="en-GB" dirty="0"/>
          </a:p>
        </p:txBody>
      </p:sp>
    </p:spTree>
    <p:extLst>
      <p:ext uri="{BB962C8B-B14F-4D97-AF65-F5344CB8AC3E}">
        <p14:creationId xmlns:p14="http://schemas.microsoft.com/office/powerpoint/2010/main" val="1432385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ADC728A-D137-40B6-BA50-531B0C797226}"/>
              </a:ext>
            </a:extLst>
          </p:cNvPr>
          <p:cNvSpPr>
            <a:spLocks noGrp="1"/>
          </p:cNvSpPr>
          <p:nvPr>
            <p:ph sz="half" idx="1"/>
          </p:nvPr>
        </p:nvSpPr>
        <p:spPr>
          <a:xfrm>
            <a:off x="966186" y="1159933"/>
            <a:ext cx="5129814" cy="4692227"/>
          </a:xfrm>
        </p:spPr>
        <p:txBody>
          <a:bodyPr>
            <a:normAutofit lnSpcReduction="10000"/>
          </a:bodyPr>
          <a:lstStyle/>
          <a:p>
            <a:pPr marL="0" indent="0" algn="just">
              <a:buNone/>
            </a:pPr>
            <a:r>
              <a:rPr lang="lv-LV" dirty="0"/>
              <a:t>Sei </a:t>
            </a:r>
            <a:r>
              <a:rPr lang="lv-LV" dirty="0" err="1"/>
              <a:t>Šōnagon</a:t>
            </a:r>
            <a:r>
              <a:rPr lang="lv-LV" dirty="0"/>
              <a:t> asprātība un gudrība nodrošināja viņai vietu imperatores </a:t>
            </a:r>
            <a:r>
              <a:rPr lang="lv-LV" dirty="0" err="1"/>
              <a:t>Teiši</a:t>
            </a:r>
            <a:r>
              <a:rPr lang="lv-LV" dirty="0"/>
              <a:t> galmā. Dēļ šīm īpašībām viņa ieguva arī ienaidniekus. </a:t>
            </a:r>
          </a:p>
          <a:p>
            <a:pPr marL="0" indent="0" algn="just">
              <a:buNone/>
            </a:pPr>
            <a:r>
              <a:rPr lang="lv-LV" dirty="0"/>
              <a:t>Lai arī Sei </a:t>
            </a:r>
            <a:r>
              <a:rPr lang="lv-LV" dirty="0" err="1"/>
              <a:t>Šōnagon</a:t>
            </a:r>
            <a:r>
              <a:rPr lang="lv-LV" dirty="0"/>
              <a:t> bija spējīga uz lielu maigumu, viņa asprātība izrādījās bieži nežēlīga, un viņa neizrādīja līdzjūtību tiem nelaimīgajiem, kurus neziņa vai nabadzība padarīja smieklīgus sievietes acīs. </a:t>
            </a:r>
          </a:p>
          <a:p>
            <a:pPr marL="0" indent="0" algn="just">
              <a:buNone/>
            </a:pPr>
            <a:r>
              <a:rPr lang="lv-LV" dirty="0"/>
              <a:t>Viņas spēja uztvert atsauces vai vienā mirklī sacerēt dzejoli, kas bija precīzi piemērots noteiktajam gadījumam, ir sastopama visā viņas spilvenu grāmatā.</a:t>
            </a:r>
          </a:p>
          <a:p>
            <a:pPr marL="0" indent="0" algn="just">
              <a:buNone/>
            </a:pPr>
            <a:r>
              <a:rPr lang="lv-LV" dirty="0"/>
              <a:t>Leģenda vēsta, ka </a:t>
            </a:r>
            <a:r>
              <a:rPr lang="lv-LV" dirty="0" err="1"/>
              <a:t>Sei</a:t>
            </a:r>
            <a:r>
              <a:rPr lang="lv-LV" dirty="0"/>
              <a:t> </a:t>
            </a:r>
            <a:r>
              <a:rPr lang="lv-LV" dirty="0" err="1"/>
              <a:t>Šōnagon</a:t>
            </a:r>
            <a:r>
              <a:rPr lang="lv-LV" dirty="0"/>
              <a:t> pavadīja savus pēdējos gadus ciešanās un vientulībā, lai gan tas, iespējams, nav taisnība.</a:t>
            </a:r>
            <a:endParaRPr lang="en-GB" dirty="0"/>
          </a:p>
          <a:p>
            <a:pPr marL="0" indent="0" algn="just">
              <a:buNone/>
            </a:pPr>
            <a:endParaRPr lang="en-GB" dirty="0"/>
          </a:p>
          <a:p>
            <a:endParaRPr lang="en-GB" dirty="0"/>
          </a:p>
          <a:p>
            <a:endParaRPr lang="en-GB" dirty="0"/>
          </a:p>
        </p:txBody>
      </p:sp>
      <p:pic>
        <p:nvPicPr>
          <p:cNvPr id="6" name="Объект 5" descr="Изображение выглядит как текст&#10;&#10;Автоматически созданное описание">
            <a:extLst>
              <a:ext uri="{FF2B5EF4-FFF2-40B4-BE49-F238E27FC236}">
                <a16:creationId xmlns:a16="http://schemas.microsoft.com/office/drawing/2014/main" id="{092A478E-E0A4-4E9E-8EB9-2D869EF42EA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31750" y="1082886"/>
            <a:ext cx="3753781" cy="4692227"/>
          </a:xfrm>
        </p:spPr>
      </p:pic>
    </p:spTree>
    <p:extLst>
      <p:ext uri="{BB962C8B-B14F-4D97-AF65-F5344CB8AC3E}">
        <p14:creationId xmlns:p14="http://schemas.microsoft.com/office/powerpoint/2010/main" val="529917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текст&#10;&#10;Автоматически созданное описание">
            <a:extLst>
              <a:ext uri="{FF2B5EF4-FFF2-40B4-BE49-F238E27FC236}">
                <a16:creationId xmlns:a16="http://schemas.microsoft.com/office/drawing/2014/main" id="{8C93F860-2EB7-432B-A3D4-4D89466AAE9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266" r="-2" b="-2"/>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96F530EB-F808-44F8-B796-6979CC36A236}"/>
              </a:ext>
            </a:extLst>
          </p:cNvPr>
          <p:cNvSpPr>
            <a:spLocks noGrp="1"/>
          </p:cNvSpPr>
          <p:nvPr>
            <p:ph type="title"/>
          </p:nvPr>
        </p:nvSpPr>
        <p:spPr>
          <a:xfrm>
            <a:off x="355107" y="237744"/>
            <a:ext cx="7482264" cy="1363760"/>
          </a:xfrm>
        </p:spPr>
        <p:txBody>
          <a:bodyPr vert="horz" lIns="91440" tIns="45720" rIns="91440" bIns="45720" rtlCol="0" anchor="ctr">
            <a:normAutofit fontScale="90000"/>
          </a:bodyPr>
          <a:lstStyle/>
          <a:p>
            <a:r>
              <a:rPr lang="en-US" dirty="0" err="1"/>
              <a:t>Spilvena</a:t>
            </a:r>
            <a:r>
              <a:rPr lang="en-US" dirty="0"/>
              <a:t> </a:t>
            </a:r>
            <a:r>
              <a:rPr lang="en-US" dirty="0" err="1"/>
              <a:t>grāmata</a:t>
            </a:r>
            <a:r>
              <a:rPr lang="en-US" dirty="0"/>
              <a:t> </a:t>
            </a:r>
            <a:r>
              <a:rPr lang="ja-JP" altLang="en-US" dirty="0"/>
              <a:t>枕草子</a:t>
            </a:r>
            <a:r>
              <a:rPr lang="lv-LV" altLang="ja-JP" dirty="0"/>
              <a:t> </a:t>
            </a:r>
            <a:r>
              <a:rPr lang="lv-LV" altLang="ja-JP" i="1" dirty="0" err="1"/>
              <a:t>Makura</a:t>
            </a:r>
            <a:r>
              <a:rPr lang="lv-LV" altLang="ja-JP" i="1" dirty="0"/>
              <a:t> no </a:t>
            </a:r>
            <a:r>
              <a:rPr lang="lv-LV" altLang="ja-JP" i="1" dirty="0" err="1"/>
              <a:t>šōši</a:t>
            </a:r>
            <a:endParaRPr lang="en-US" i="1" dirty="0"/>
          </a:p>
        </p:txBody>
      </p:sp>
      <p:sp>
        <p:nvSpPr>
          <p:cNvPr id="3" name="Объект 2">
            <a:extLst>
              <a:ext uri="{FF2B5EF4-FFF2-40B4-BE49-F238E27FC236}">
                <a16:creationId xmlns:a16="http://schemas.microsoft.com/office/drawing/2014/main" id="{1E2DF9F5-802B-49B1-B528-0D1C1A9EE698}"/>
              </a:ext>
            </a:extLst>
          </p:cNvPr>
          <p:cNvSpPr>
            <a:spLocks noGrp="1"/>
          </p:cNvSpPr>
          <p:nvPr>
            <p:ph sz="half" idx="1"/>
          </p:nvPr>
        </p:nvSpPr>
        <p:spPr>
          <a:xfrm>
            <a:off x="737507" y="1601504"/>
            <a:ext cx="6600102" cy="4935079"/>
          </a:xfrm>
        </p:spPr>
        <p:txBody>
          <a:bodyPr vert="horz" lIns="91440" tIns="45720" rIns="91440" bIns="45720" rtlCol="0">
            <a:normAutofit fontScale="92500" lnSpcReduction="10000"/>
          </a:bodyPr>
          <a:lstStyle/>
          <a:p>
            <a:pPr marL="0" indent="0" algn="just">
              <a:lnSpc>
                <a:spcPct val="90000"/>
              </a:lnSpc>
              <a:buNone/>
            </a:pPr>
            <a:r>
              <a:rPr lang="lv-LV" dirty="0" err="1"/>
              <a:t>Sei</a:t>
            </a:r>
            <a:r>
              <a:rPr lang="lv-LV" dirty="0"/>
              <a:t> </a:t>
            </a:r>
            <a:r>
              <a:rPr lang="lv-LV" dirty="0" err="1"/>
              <a:t>Šōnagon</a:t>
            </a:r>
            <a:r>
              <a:rPr lang="lv-LV" dirty="0"/>
              <a:t> pazīstamāko darbu sauc par “Spilvenu grāmatu”, jo vienā dienā ķeizariene saņēma “piezīmju saišķi”, un viņa nezināja, ko darīt. </a:t>
            </a:r>
            <a:r>
              <a:rPr lang="lv-LV" dirty="0" err="1"/>
              <a:t>Sei</a:t>
            </a:r>
            <a:r>
              <a:rPr lang="lv-LV" dirty="0"/>
              <a:t> </a:t>
            </a:r>
            <a:r>
              <a:rPr lang="lv-LV" dirty="0" err="1"/>
              <a:t>Šonagon</a:t>
            </a:r>
            <a:r>
              <a:rPr lang="lv-LV" dirty="0"/>
              <a:t> pateica, vai viņa varētu no tām izgatavot spilvenu. Galu galā viņa pati izmantoja šo ideju savā daiļradē. </a:t>
            </a:r>
            <a:endParaRPr lang="en-GB" dirty="0"/>
          </a:p>
          <a:p>
            <a:pPr marL="0" indent="0" algn="just">
              <a:lnSpc>
                <a:spcPct val="90000"/>
              </a:lnSpc>
              <a:buNone/>
            </a:pPr>
            <a:r>
              <a:rPr lang="en-US" dirty="0"/>
              <a:t>“</a:t>
            </a:r>
            <a:r>
              <a:rPr lang="en-US" dirty="0" err="1"/>
              <a:t>Spilvena</a:t>
            </a:r>
            <a:r>
              <a:rPr lang="en-US" dirty="0"/>
              <a:t> </a:t>
            </a:r>
            <a:r>
              <a:rPr lang="en-US" dirty="0" err="1"/>
              <a:t>grāmata</a:t>
            </a:r>
            <a:r>
              <a:rPr lang="en-US" dirty="0"/>
              <a:t>” </a:t>
            </a:r>
            <a:r>
              <a:rPr lang="en-US" dirty="0" err="1"/>
              <a:t>ir</a:t>
            </a:r>
            <a:r>
              <a:rPr lang="en-US" dirty="0"/>
              <a:t> </a:t>
            </a:r>
            <a:r>
              <a:rPr lang="en-US" dirty="0" err="1"/>
              <a:t>labākais</a:t>
            </a:r>
            <a:r>
              <a:rPr lang="en-US" dirty="0"/>
              <a:t> </a:t>
            </a:r>
            <a:r>
              <a:rPr lang="en-US" dirty="0" err="1"/>
              <a:t>informācijas</a:t>
            </a:r>
            <a:r>
              <a:rPr lang="en-US" dirty="0"/>
              <a:t> </a:t>
            </a:r>
            <a:r>
              <a:rPr lang="en-US" dirty="0" err="1"/>
              <a:t>avots</a:t>
            </a:r>
            <a:r>
              <a:rPr lang="en-US" dirty="0"/>
              <a:t> par </a:t>
            </a:r>
            <a:r>
              <a:rPr lang="en-US" dirty="0" err="1"/>
              <a:t>Japānas</a:t>
            </a:r>
            <a:r>
              <a:rPr lang="en-US" dirty="0"/>
              <a:t> </a:t>
            </a:r>
            <a:r>
              <a:rPr lang="en-US" dirty="0" err="1"/>
              <a:t>galma</a:t>
            </a:r>
            <a:r>
              <a:rPr lang="en-US" dirty="0"/>
              <a:t> </a:t>
            </a:r>
            <a:r>
              <a:rPr lang="en-US" dirty="0" err="1"/>
              <a:t>dzīvi</a:t>
            </a:r>
            <a:r>
              <a:rPr lang="en-US" dirty="0"/>
              <a:t> Heian </a:t>
            </a:r>
            <a:r>
              <a:rPr lang="en-US" dirty="0" err="1"/>
              <a:t>periodā</a:t>
            </a:r>
            <a:r>
              <a:rPr lang="en-US" dirty="0"/>
              <a:t>.</a:t>
            </a:r>
          </a:p>
          <a:p>
            <a:pPr marL="0" indent="0" algn="just">
              <a:lnSpc>
                <a:spcPct val="90000"/>
              </a:lnSpc>
              <a:buNone/>
            </a:pPr>
            <a:r>
              <a:rPr lang="en-US" dirty="0"/>
              <a:t>“</a:t>
            </a:r>
            <a:r>
              <a:rPr lang="en-US" dirty="0" err="1"/>
              <a:t>Spilvena</a:t>
            </a:r>
            <a:r>
              <a:rPr lang="en-US" dirty="0"/>
              <a:t> </a:t>
            </a:r>
            <a:r>
              <a:rPr lang="en-US" dirty="0" err="1"/>
              <a:t>grāmata</a:t>
            </a:r>
            <a:r>
              <a:rPr lang="en-US" dirty="0"/>
              <a:t>” </a:t>
            </a:r>
            <a:r>
              <a:rPr lang="en-US" dirty="0" err="1"/>
              <a:t>aptver</a:t>
            </a:r>
            <a:r>
              <a:rPr lang="en-US" dirty="0"/>
              <a:t> </a:t>
            </a:r>
            <a:r>
              <a:rPr lang="en-US" dirty="0" err="1"/>
              <a:t>periodu</a:t>
            </a:r>
            <a:r>
              <a:rPr lang="en-US" dirty="0"/>
              <a:t>, </a:t>
            </a:r>
            <a:r>
              <a:rPr lang="en-US" dirty="0" err="1"/>
              <a:t>kad</a:t>
            </a:r>
            <a:r>
              <a:rPr lang="en-US" dirty="0"/>
              <a:t> </a:t>
            </a:r>
            <a:r>
              <a:rPr lang="en-US" dirty="0" err="1"/>
              <a:t>autore</a:t>
            </a:r>
            <a:r>
              <a:rPr lang="en-US" dirty="0"/>
              <a:t> </a:t>
            </a:r>
            <a:r>
              <a:rPr lang="en-US" dirty="0" err="1"/>
              <a:t>kalpoja</a:t>
            </a:r>
            <a:r>
              <a:rPr lang="en-US" dirty="0"/>
              <a:t> </a:t>
            </a:r>
            <a:r>
              <a:rPr lang="en-US" dirty="0" err="1"/>
              <a:t>imperatores</a:t>
            </a:r>
            <a:r>
              <a:rPr lang="en-US" dirty="0"/>
              <a:t> </a:t>
            </a:r>
            <a:r>
              <a:rPr lang="en-US" dirty="0" err="1"/>
              <a:t>galmā</a:t>
            </a:r>
            <a:r>
              <a:rPr lang="en-US" dirty="0"/>
              <a:t>.</a:t>
            </a:r>
          </a:p>
          <a:p>
            <a:pPr marL="0" indent="0" algn="just">
              <a:lnSpc>
                <a:spcPct val="90000"/>
              </a:lnSpc>
              <a:buNone/>
            </a:pPr>
            <a:r>
              <a:rPr lang="en-US" dirty="0" err="1"/>
              <a:t>Grāmata</a:t>
            </a:r>
            <a:r>
              <a:rPr lang="en-US" dirty="0"/>
              <a:t> </a:t>
            </a:r>
            <a:r>
              <a:rPr lang="en-US" dirty="0" err="1"/>
              <a:t>sastāv</a:t>
            </a:r>
            <a:r>
              <a:rPr lang="en-US" dirty="0"/>
              <a:t> no </a:t>
            </a:r>
            <a:r>
              <a:rPr lang="en-US" dirty="0" err="1"/>
              <a:t>spilgtām</a:t>
            </a:r>
            <a:r>
              <a:rPr lang="en-US" dirty="0"/>
              <a:t> </a:t>
            </a:r>
            <a:r>
              <a:rPr lang="en-US" dirty="0" err="1"/>
              <a:t>atmiņām</a:t>
            </a:r>
            <a:r>
              <a:rPr lang="en-US" dirty="0"/>
              <a:t> par Sei </a:t>
            </a:r>
            <a:r>
              <a:rPr lang="en-US" dirty="0" err="1"/>
              <a:t>Šōnagon</a:t>
            </a:r>
            <a:r>
              <a:rPr lang="en-US" dirty="0"/>
              <a:t> </a:t>
            </a:r>
            <a:r>
              <a:rPr lang="en-US" dirty="0" err="1"/>
              <a:t>iespaidiem</a:t>
            </a:r>
            <a:r>
              <a:rPr lang="en-US" dirty="0"/>
              <a:t> un </a:t>
            </a:r>
            <a:r>
              <a:rPr lang="en-US" dirty="0" err="1"/>
              <a:t>novērojumiem</a:t>
            </a:r>
            <a:r>
              <a:rPr lang="en-US" dirty="0"/>
              <a:t>.</a:t>
            </a:r>
          </a:p>
          <a:p>
            <a:pPr marL="0" indent="0" algn="just">
              <a:lnSpc>
                <a:spcPct val="90000"/>
              </a:lnSpc>
              <a:buNone/>
            </a:pPr>
            <a:r>
              <a:rPr lang="en-US" dirty="0" err="1"/>
              <a:t>Darbs</a:t>
            </a:r>
            <a:r>
              <a:rPr lang="en-US" dirty="0"/>
              <a:t> </a:t>
            </a:r>
            <a:r>
              <a:rPr lang="en-US" dirty="0" err="1"/>
              <a:t>izceļas</a:t>
            </a:r>
            <a:r>
              <a:rPr lang="en-US" dirty="0"/>
              <a:t> </a:t>
            </a:r>
            <a:r>
              <a:rPr lang="en-US" dirty="0" err="1"/>
              <a:t>ar</a:t>
            </a:r>
            <a:r>
              <a:rPr lang="en-US" dirty="0"/>
              <a:t> Sei </a:t>
            </a:r>
            <a:r>
              <a:rPr lang="en-US" dirty="0" err="1"/>
              <a:t>Šōnagon</a:t>
            </a:r>
            <a:r>
              <a:rPr lang="en-US" dirty="0"/>
              <a:t> </a:t>
            </a:r>
            <a:r>
              <a:rPr lang="en-US" dirty="0" err="1"/>
              <a:t>jutīgajiem</a:t>
            </a:r>
            <a:r>
              <a:rPr lang="en-US" dirty="0"/>
              <a:t> </a:t>
            </a:r>
            <a:r>
              <a:rPr lang="en-US" dirty="0" err="1"/>
              <a:t>dabas</a:t>
            </a:r>
            <a:r>
              <a:rPr lang="en-US" dirty="0"/>
              <a:t> un </a:t>
            </a:r>
            <a:r>
              <a:rPr lang="en-US" dirty="0" err="1"/>
              <a:t>ikdienas</a:t>
            </a:r>
            <a:r>
              <a:rPr lang="en-US" dirty="0"/>
              <a:t> </a:t>
            </a:r>
            <a:r>
              <a:rPr lang="en-US" dirty="0" err="1"/>
              <a:t>dzīves</a:t>
            </a:r>
            <a:r>
              <a:rPr lang="en-US" dirty="0"/>
              <a:t> </a:t>
            </a:r>
            <a:r>
              <a:rPr lang="en-US" dirty="0" err="1"/>
              <a:t>aprakstiem</a:t>
            </a:r>
            <a:r>
              <a:rPr lang="en-US" dirty="0"/>
              <a:t>.</a:t>
            </a:r>
          </a:p>
          <a:p>
            <a:pPr marL="0" indent="0" algn="just">
              <a:lnSpc>
                <a:spcPct val="90000"/>
              </a:lnSpc>
              <a:buNone/>
            </a:pPr>
            <a:r>
              <a:rPr lang="en-US" dirty="0"/>
              <a:t>Visa </a:t>
            </a:r>
            <a:r>
              <a:rPr lang="en-US" dirty="0" err="1"/>
              <a:t>grāmata</a:t>
            </a:r>
            <a:r>
              <a:rPr lang="en-US" dirty="0"/>
              <a:t> </a:t>
            </a:r>
            <a:r>
              <a:rPr lang="en-US" dirty="0" err="1"/>
              <a:t>sakārtota</a:t>
            </a:r>
            <a:r>
              <a:rPr lang="en-US" dirty="0"/>
              <a:t> </a:t>
            </a:r>
            <a:r>
              <a:rPr lang="en-US" dirty="0" err="1"/>
              <a:t>tā</a:t>
            </a:r>
            <a:r>
              <a:rPr lang="en-US" dirty="0"/>
              <a:t>, ka </a:t>
            </a:r>
            <a:r>
              <a:rPr lang="en-US" dirty="0" err="1"/>
              <a:t>neviens</a:t>
            </a:r>
            <a:r>
              <a:rPr lang="en-US" dirty="0"/>
              <a:t> </a:t>
            </a:r>
            <a:r>
              <a:rPr lang="en-US" dirty="0" err="1"/>
              <a:t>nevar</a:t>
            </a:r>
            <a:r>
              <a:rPr lang="en-US" dirty="0"/>
              <a:t> </a:t>
            </a:r>
            <a:r>
              <a:rPr lang="en-US" dirty="0" err="1"/>
              <a:t>būt</a:t>
            </a:r>
            <a:r>
              <a:rPr lang="en-US" dirty="0"/>
              <a:t> </a:t>
            </a:r>
            <a:r>
              <a:rPr lang="en-US" dirty="0" err="1"/>
              <a:t>drošs</a:t>
            </a:r>
            <a:r>
              <a:rPr lang="en-US" dirty="0"/>
              <a:t>, </a:t>
            </a:r>
            <a:r>
              <a:rPr lang="en-US" dirty="0" err="1"/>
              <a:t>vai</a:t>
            </a:r>
            <a:r>
              <a:rPr lang="en-US" dirty="0"/>
              <a:t> </a:t>
            </a:r>
            <a:r>
              <a:rPr lang="en-US" dirty="0" err="1"/>
              <a:t>notikumu</a:t>
            </a:r>
            <a:r>
              <a:rPr lang="en-US" dirty="0"/>
              <a:t> </a:t>
            </a:r>
            <a:r>
              <a:rPr lang="en-US" dirty="0" err="1"/>
              <a:t>secība</a:t>
            </a:r>
            <a:r>
              <a:rPr lang="en-US" dirty="0"/>
              <a:t> </a:t>
            </a:r>
            <a:r>
              <a:rPr lang="en-US" dirty="0" err="1"/>
              <a:t>notika</a:t>
            </a:r>
            <a:r>
              <a:rPr lang="en-US" dirty="0"/>
              <a:t> </a:t>
            </a:r>
            <a:r>
              <a:rPr lang="en-US" dirty="0" err="1"/>
              <a:t>aprakstītajā</a:t>
            </a:r>
            <a:r>
              <a:rPr lang="en-US" dirty="0"/>
              <a:t> </a:t>
            </a:r>
            <a:r>
              <a:rPr lang="en-US" dirty="0" err="1"/>
              <a:t>veidā</a:t>
            </a:r>
            <a:r>
              <a:rPr lang="en-US" dirty="0"/>
              <a:t> </a:t>
            </a:r>
            <a:r>
              <a:rPr lang="en-US" dirty="0" err="1"/>
              <a:t>vai</a:t>
            </a:r>
            <a:r>
              <a:rPr lang="en-US" dirty="0"/>
              <a:t>  </a:t>
            </a:r>
            <a:r>
              <a:rPr lang="en-US" dirty="0" err="1"/>
              <a:t>tas</a:t>
            </a:r>
            <a:r>
              <a:rPr lang="en-US" dirty="0"/>
              <a:t> </a:t>
            </a:r>
            <a:r>
              <a:rPr lang="en-US" dirty="0" err="1"/>
              <a:t>ir</a:t>
            </a:r>
            <a:r>
              <a:rPr lang="en-US" dirty="0"/>
              <a:t> </a:t>
            </a:r>
            <a:r>
              <a:rPr lang="en-US" dirty="0" err="1"/>
              <a:t>tikai</a:t>
            </a:r>
            <a:r>
              <a:rPr lang="en-US" dirty="0"/>
              <a:t> </a:t>
            </a:r>
            <a:r>
              <a:rPr lang="en-US" dirty="0" err="1"/>
              <a:t>nejaušas</a:t>
            </a:r>
            <a:r>
              <a:rPr lang="en-US" dirty="0"/>
              <a:t> </a:t>
            </a:r>
            <a:r>
              <a:rPr lang="en-US" dirty="0" err="1"/>
              <a:t>piezīmes</a:t>
            </a:r>
            <a:r>
              <a:rPr lang="en-US" dirty="0"/>
              <a:t>. </a:t>
            </a:r>
          </a:p>
          <a:p>
            <a:pPr marL="0" indent="0" algn="just">
              <a:lnSpc>
                <a:spcPct val="90000"/>
              </a:lnSpc>
              <a:buNone/>
            </a:pPr>
            <a:r>
              <a:rPr lang="en-US" dirty="0"/>
              <a:t>“</a:t>
            </a:r>
            <a:r>
              <a:rPr lang="en-US" dirty="0" err="1"/>
              <a:t>Spilvenu</a:t>
            </a:r>
            <a:r>
              <a:rPr lang="en-US" dirty="0"/>
              <a:t> </a:t>
            </a:r>
            <a:r>
              <a:rPr lang="en-US" dirty="0" err="1"/>
              <a:t>grāmata</a:t>
            </a:r>
            <a:r>
              <a:rPr lang="en-US" dirty="0"/>
              <a:t>” </a:t>
            </a:r>
            <a:r>
              <a:rPr lang="en-US" dirty="0" err="1"/>
              <a:t>ir</a:t>
            </a:r>
            <a:r>
              <a:rPr lang="en-US" dirty="0"/>
              <a:t> </a:t>
            </a:r>
            <a:r>
              <a:rPr lang="en-US" dirty="0" err="1"/>
              <a:t>žanru</a:t>
            </a:r>
            <a:r>
              <a:rPr lang="en-US" dirty="0"/>
              <a:t> </a:t>
            </a:r>
            <a:r>
              <a:rPr lang="en-US" dirty="0" err="1"/>
              <a:t>sajaukums</a:t>
            </a:r>
            <a:r>
              <a:rPr lang="en-US" dirty="0"/>
              <a:t>, kas </a:t>
            </a:r>
            <a:r>
              <a:rPr lang="en-US" dirty="0" err="1"/>
              <a:t>iedalāms</a:t>
            </a:r>
            <a:r>
              <a:rPr lang="en-US" dirty="0"/>
              <a:t> </a:t>
            </a:r>
            <a:r>
              <a:rPr lang="en-US" dirty="0" err="1"/>
              <a:t>divās</a:t>
            </a:r>
            <a:r>
              <a:rPr lang="en-US" dirty="0"/>
              <a:t> </a:t>
            </a:r>
            <a:r>
              <a:rPr lang="en-US" dirty="0" err="1"/>
              <a:t>galvenajās</a:t>
            </a:r>
            <a:r>
              <a:rPr lang="en-US" dirty="0"/>
              <a:t> </a:t>
            </a:r>
            <a:r>
              <a:rPr lang="en-US" dirty="0" err="1"/>
              <a:t>kategorijās</a:t>
            </a:r>
            <a:r>
              <a:rPr lang="en-US" dirty="0"/>
              <a:t> - </a:t>
            </a:r>
            <a:r>
              <a:rPr lang="en-US" dirty="0" err="1"/>
              <a:t>stāstījumi</a:t>
            </a:r>
            <a:r>
              <a:rPr lang="en-US" dirty="0"/>
              <a:t> par </a:t>
            </a:r>
            <a:r>
              <a:rPr lang="en-US" dirty="0" err="1"/>
              <a:t>notikumiem</a:t>
            </a:r>
            <a:r>
              <a:rPr lang="en-US" dirty="0"/>
              <a:t>, </a:t>
            </a:r>
            <a:r>
              <a:rPr lang="en-US" dirty="0" err="1"/>
              <a:t>kurus</a:t>
            </a:r>
            <a:r>
              <a:rPr lang="en-US" dirty="0"/>
              <a:t> </a:t>
            </a:r>
            <a:r>
              <a:rPr lang="en-US" dirty="0" err="1"/>
              <a:t>piedzīvoja</a:t>
            </a:r>
            <a:r>
              <a:rPr lang="en-US" dirty="0"/>
              <a:t> Sei </a:t>
            </a:r>
            <a:r>
              <a:rPr lang="en-US" dirty="0" err="1"/>
              <a:t>Šōnagon</a:t>
            </a:r>
            <a:r>
              <a:rPr lang="en-US" dirty="0"/>
              <a:t> un </a:t>
            </a:r>
            <a:r>
              <a:rPr lang="en-US" dirty="0" err="1"/>
              <a:t>pārdomas</a:t>
            </a:r>
            <a:r>
              <a:rPr lang="en-US" dirty="0"/>
              <a:t> un </a:t>
            </a:r>
            <a:r>
              <a:rPr lang="en-US" dirty="0" err="1"/>
              <a:t>viedokļi</a:t>
            </a:r>
            <a:r>
              <a:rPr lang="en-US" dirty="0"/>
              <a:t> par </a:t>
            </a:r>
            <a:r>
              <a:rPr lang="en-US" dirty="0" err="1"/>
              <a:t>dažādiem</a:t>
            </a:r>
            <a:r>
              <a:rPr lang="en-US" dirty="0"/>
              <a:t> </a:t>
            </a:r>
            <a:r>
              <a:rPr lang="en-US" dirty="0" err="1"/>
              <a:t>jautājumiem</a:t>
            </a:r>
            <a:r>
              <a:rPr lang="en-US" dirty="0"/>
              <a:t>. </a:t>
            </a:r>
          </a:p>
        </p:txBody>
      </p:sp>
    </p:spTree>
    <p:extLst>
      <p:ext uri="{BB962C8B-B14F-4D97-AF65-F5344CB8AC3E}">
        <p14:creationId xmlns:p14="http://schemas.microsoft.com/office/powerpoint/2010/main" val="3314437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CA581-F4E1-4DFC-8BFA-A570D40CC273}"/>
              </a:ext>
            </a:extLst>
          </p:cNvPr>
          <p:cNvSpPr>
            <a:spLocks noGrp="1"/>
          </p:cNvSpPr>
          <p:nvPr>
            <p:ph type="title"/>
          </p:nvPr>
        </p:nvSpPr>
        <p:spPr/>
        <p:txBody>
          <a:bodyPr/>
          <a:lstStyle/>
          <a:p>
            <a:r>
              <a:rPr lang="lv-LV" dirty="0"/>
              <a:t>Izmantotie avoti:</a:t>
            </a:r>
            <a:endParaRPr lang="en-GB" dirty="0"/>
          </a:p>
        </p:txBody>
      </p:sp>
      <p:sp>
        <p:nvSpPr>
          <p:cNvPr id="3" name="Объект 2">
            <a:extLst>
              <a:ext uri="{FF2B5EF4-FFF2-40B4-BE49-F238E27FC236}">
                <a16:creationId xmlns:a16="http://schemas.microsoft.com/office/drawing/2014/main" id="{2F78B484-8D2E-4DAD-BCF1-1E66EE904DAC}"/>
              </a:ext>
            </a:extLst>
          </p:cNvPr>
          <p:cNvSpPr>
            <a:spLocks noGrp="1"/>
          </p:cNvSpPr>
          <p:nvPr>
            <p:ph idx="1"/>
          </p:nvPr>
        </p:nvSpPr>
        <p:spPr>
          <a:xfrm>
            <a:off x="1066800" y="2494624"/>
            <a:ext cx="10058400" cy="3540415"/>
          </a:xfrm>
        </p:spPr>
        <p:txBody>
          <a:bodyPr/>
          <a:lstStyle/>
          <a:p>
            <a:r>
              <a:rPr lang="lv-LV" b="1" dirty="0" err="1"/>
              <a:t>Boerner</a:t>
            </a:r>
            <a:r>
              <a:rPr lang="lv-LV" b="1" dirty="0"/>
              <a:t> F. </a:t>
            </a:r>
            <a:r>
              <a:rPr lang="en-GB" i="1" dirty="0"/>
              <a:t>The “Pillow Book” — classical literature which will not bore you</a:t>
            </a:r>
            <a:r>
              <a:rPr lang="lv-LV" i="1" dirty="0"/>
              <a:t>, </a:t>
            </a:r>
            <a:r>
              <a:rPr lang="lv-LV" dirty="0"/>
              <a:t>medium.com, 03.02.2017. Pieejams: </a:t>
            </a:r>
            <a:r>
              <a:rPr lang="lv-LV" u="sng" dirty="0">
                <a:hlinkClick r:id="rId2"/>
              </a:rPr>
              <a:t>https://medium.com/@Zelda_Kasahara/most-japanese-people-can-recite-the-famous-opening-lines-of-the-pillow-book-by-sei-shonagon-b205552e01ee</a:t>
            </a:r>
            <a:r>
              <a:rPr lang="lv-LV" dirty="0"/>
              <a:t> [skatīts: 15.03.2020]</a:t>
            </a:r>
            <a:r>
              <a:rPr lang="en-GB" dirty="0"/>
              <a:t> </a:t>
            </a:r>
            <a:endParaRPr lang="lv-LV" dirty="0"/>
          </a:p>
          <a:p>
            <a:r>
              <a:rPr lang="en-GB" dirty="0"/>
              <a:t>Encyclopaedia Britannica</a:t>
            </a:r>
            <a:r>
              <a:rPr lang="lv-LV" i="1" dirty="0"/>
              <a:t>, </a:t>
            </a:r>
            <a:r>
              <a:rPr lang="en-GB" i="1" dirty="0"/>
              <a:t>Sei </a:t>
            </a:r>
            <a:r>
              <a:rPr lang="en-GB" i="1" dirty="0" err="1"/>
              <a:t>Shōnagon</a:t>
            </a:r>
            <a:r>
              <a:rPr lang="lv-LV" dirty="0"/>
              <a:t>, britannica.com, 24.01.2017. Pieejams: </a:t>
            </a:r>
            <a:r>
              <a:rPr lang="lv-LV" u="sng" dirty="0">
                <a:hlinkClick r:id="rId3"/>
              </a:rPr>
              <a:t>https://www.britannica.com/biography/Sei-Shonagon</a:t>
            </a:r>
            <a:r>
              <a:rPr lang="lv-LV" u="sng" dirty="0"/>
              <a:t> </a:t>
            </a:r>
            <a:r>
              <a:rPr lang="lv-LV" dirty="0"/>
              <a:t>[skatīts: 13.03.2020]</a:t>
            </a:r>
          </a:p>
          <a:p>
            <a:r>
              <a:rPr lang="lv-LV" b="1" dirty="0" err="1"/>
              <a:t>Keene</a:t>
            </a:r>
            <a:r>
              <a:rPr lang="lv-LV" b="1" dirty="0"/>
              <a:t> D. </a:t>
            </a:r>
            <a:r>
              <a:rPr lang="en-GB" i="1" dirty="0"/>
              <a:t>Anthology of Japanese Literature: From the Earliest Era to the Mid-Nineteenth Century</a:t>
            </a:r>
            <a:r>
              <a:rPr lang="lv-LV" i="1" dirty="0"/>
              <a:t>.</a:t>
            </a:r>
            <a:r>
              <a:rPr lang="lv-LV" dirty="0"/>
              <a:t> </a:t>
            </a:r>
            <a:r>
              <a:rPr lang="en-GB" dirty="0"/>
              <a:t>Grove, 1960</a:t>
            </a:r>
            <a:r>
              <a:rPr lang="lv-LV" dirty="0"/>
              <a:t>.</a:t>
            </a:r>
          </a:p>
          <a:p>
            <a:r>
              <a:rPr lang="en-GB" b="1" dirty="0" err="1"/>
              <a:t>Shirane</a:t>
            </a:r>
            <a:r>
              <a:rPr lang="lv-LV" b="1" dirty="0"/>
              <a:t> </a:t>
            </a:r>
            <a:r>
              <a:rPr lang="en-GB" b="1" dirty="0"/>
              <a:t>H</a:t>
            </a:r>
            <a:r>
              <a:rPr lang="lv-LV" b="1" dirty="0"/>
              <a:t>.</a:t>
            </a:r>
            <a:r>
              <a:rPr lang="en-GB" b="1" dirty="0"/>
              <a:t> </a:t>
            </a:r>
            <a:r>
              <a:rPr lang="en-GB" i="1" dirty="0"/>
              <a:t>Traditional Japanese Literature: An Anthology, Beginnings to 1600</a:t>
            </a:r>
            <a:r>
              <a:rPr lang="lv-LV" i="1" dirty="0"/>
              <a:t>. </a:t>
            </a:r>
            <a:r>
              <a:rPr lang="en-GB" dirty="0"/>
              <a:t>Columbia University Press,</a:t>
            </a:r>
            <a:r>
              <a:rPr lang="lv-LV" dirty="0"/>
              <a:t> </a:t>
            </a:r>
            <a:r>
              <a:rPr lang="lv-LV" dirty="0" err="1"/>
              <a:t>New</a:t>
            </a:r>
            <a:r>
              <a:rPr lang="lv-LV" dirty="0"/>
              <a:t> </a:t>
            </a:r>
            <a:r>
              <a:rPr lang="lv-LV" dirty="0" err="1"/>
              <a:t>York</a:t>
            </a:r>
            <a:r>
              <a:rPr lang="lv-LV" dirty="0"/>
              <a:t>,</a:t>
            </a:r>
            <a:r>
              <a:rPr lang="en-GB" dirty="0"/>
              <a:t> 2007</a:t>
            </a:r>
            <a:r>
              <a:rPr lang="lv-LV" dirty="0"/>
              <a:t>.</a:t>
            </a:r>
          </a:p>
          <a:p>
            <a:endParaRPr lang="en-GB" dirty="0"/>
          </a:p>
        </p:txBody>
      </p:sp>
    </p:spTree>
    <p:extLst>
      <p:ext uri="{BB962C8B-B14F-4D97-AF65-F5344CB8AC3E}">
        <p14:creationId xmlns:p14="http://schemas.microsoft.com/office/powerpoint/2010/main" val="3478267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21D49F-31FC-40F2-835F-87E65674C204}"/>
              </a:ext>
            </a:extLst>
          </p:cNvPr>
          <p:cNvSpPr>
            <a:spLocks noGrp="1"/>
          </p:cNvSpPr>
          <p:nvPr>
            <p:ph type="title"/>
          </p:nvPr>
        </p:nvSpPr>
        <p:spPr/>
        <p:txBody>
          <a:bodyPr>
            <a:normAutofit/>
          </a:bodyPr>
          <a:lstStyle/>
          <a:p>
            <a:r>
              <a:rPr lang="en-GB" dirty="0"/>
              <a:t>Ono no Komachi</a:t>
            </a:r>
            <a:r>
              <a:rPr lang="lv-LV" dirty="0"/>
              <a:t> </a:t>
            </a:r>
            <a:r>
              <a:rPr lang="ja-JP" altLang="en-US" dirty="0"/>
              <a:t>小野 小町</a:t>
            </a:r>
            <a:endParaRPr lang="en-GB" dirty="0"/>
          </a:p>
        </p:txBody>
      </p:sp>
      <p:sp>
        <p:nvSpPr>
          <p:cNvPr id="3" name="Объект 2">
            <a:extLst>
              <a:ext uri="{FF2B5EF4-FFF2-40B4-BE49-F238E27FC236}">
                <a16:creationId xmlns:a16="http://schemas.microsoft.com/office/drawing/2014/main" id="{8375179E-806E-4BF5-B77B-700CA3D2B693}"/>
              </a:ext>
            </a:extLst>
          </p:cNvPr>
          <p:cNvSpPr>
            <a:spLocks noGrp="1"/>
          </p:cNvSpPr>
          <p:nvPr>
            <p:ph sz="half" idx="1"/>
          </p:nvPr>
        </p:nvSpPr>
        <p:spPr>
          <a:xfrm>
            <a:off x="1404949" y="2437897"/>
            <a:ext cx="4417353" cy="2900680"/>
          </a:xfrm>
        </p:spPr>
        <p:txBody>
          <a:bodyPr/>
          <a:lstStyle/>
          <a:p>
            <a:pPr marL="0" indent="0" algn="just">
              <a:buNone/>
            </a:pPr>
            <a:r>
              <a:rPr lang="lv-LV" dirty="0"/>
              <a:t>Ono no </a:t>
            </a:r>
            <a:r>
              <a:rPr lang="lv-LV" dirty="0" err="1"/>
              <a:t>Komachi</a:t>
            </a:r>
            <a:r>
              <a:rPr lang="lv-LV" dirty="0"/>
              <a:t> </a:t>
            </a:r>
            <a:r>
              <a:rPr lang="ja-JP" altLang="en-US" dirty="0"/>
              <a:t>小野 小町</a:t>
            </a:r>
            <a:r>
              <a:rPr lang="lv-LV" altLang="ja-JP" dirty="0"/>
              <a:t> – </a:t>
            </a:r>
            <a:r>
              <a:rPr lang="lv-LV" dirty="0"/>
              <a:t>slavena </a:t>
            </a:r>
            <a:r>
              <a:rPr lang="lv-LV" dirty="0" err="1"/>
              <a:t>Heian</a:t>
            </a:r>
            <a:r>
              <a:rPr lang="lv-LV" dirty="0"/>
              <a:t> perioda dzejniece. </a:t>
            </a:r>
          </a:p>
          <a:p>
            <a:pPr marL="0" indent="0" algn="just">
              <a:buNone/>
            </a:pPr>
            <a:r>
              <a:rPr lang="lv-LV" dirty="0"/>
              <a:t>Viņa tiek uzskatīta par vienu no </a:t>
            </a:r>
            <a:r>
              <a:rPr lang="lv-LV" i="1" dirty="0" err="1"/>
              <a:t>rokkasen</a:t>
            </a:r>
            <a:r>
              <a:rPr lang="lv-LV" i="1" dirty="0"/>
              <a:t> </a:t>
            </a:r>
            <a:r>
              <a:rPr lang="ja-JP" altLang="en-US" dirty="0"/>
              <a:t>六歌仙</a:t>
            </a:r>
            <a:r>
              <a:rPr lang="lv-LV" altLang="ja-JP" dirty="0"/>
              <a:t> </a:t>
            </a:r>
            <a:r>
              <a:rPr lang="lv-LV" dirty="0"/>
              <a:t>jeb sešiem dzejas nemirstīgajiem.</a:t>
            </a:r>
          </a:p>
          <a:p>
            <a:pPr marL="0" indent="0" algn="just">
              <a:buNone/>
            </a:pPr>
            <a:r>
              <a:rPr lang="lv-LV" dirty="0"/>
              <a:t>Viņa ir iekļauta arī citā ievērojamo dzejnieku grupā </a:t>
            </a:r>
            <a:r>
              <a:rPr lang="lv-LV" i="1" dirty="0"/>
              <a:t>– </a:t>
            </a:r>
            <a:r>
              <a:rPr lang="lv-LV" i="1" dirty="0" err="1"/>
              <a:t>sandžūrokkasen</a:t>
            </a:r>
            <a:r>
              <a:rPr lang="lv-LV" i="1" dirty="0"/>
              <a:t> </a:t>
            </a:r>
            <a:r>
              <a:rPr lang="ja-JP" altLang="en-US" dirty="0"/>
              <a:t>三十六歌仙</a:t>
            </a:r>
            <a:r>
              <a:rPr lang="lv-LV" altLang="ja-JP" dirty="0"/>
              <a:t> </a:t>
            </a:r>
            <a:r>
              <a:rPr lang="lv-LV" dirty="0"/>
              <a:t>jeb trīsdesmit seši poētiskie nemirstīgie.</a:t>
            </a:r>
            <a:endParaRPr lang="en-GB" dirty="0"/>
          </a:p>
          <a:p>
            <a:endParaRPr lang="lv-LV" dirty="0"/>
          </a:p>
          <a:p>
            <a:endParaRPr lang="en-GB" dirty="0"/>
          </a:p>
          <a:p>
            <a:endParaRPr lang="en-GB" dirty="0"/>
          </a:p>
        </p:txBody>
      </p:sp>
      <p:pic>
        <p:nvPicPr>
          <p:cNvPr id="6" name="Объект 5" descr="Изображение выглядит как текст, рисунок&#10;&#10;Автоматически созданное описание">
            <a:extLst>
              <a:ext uri="{FF2B5EF4-FFF2-40B4-BE49-F238E27FC236}">
                <a16:creationId xmlns:a16="http://schemas.microsoft.com/office/drawing/2014/main" id="{D7A46259-F985-4A1B-A4ED-25078EAAE2B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51897" y="2014194"/>
            <a:ext cx="3208978" cy="3748087"/>
          </a:xfrm>
        </p:spPr>
      </p:pic>
    </p:spTree>
    <p:extLst>
      <p:ext uri="{BB962C8B-B14F-4D97-AF65-F5344CB8AC3E}">
        <p14:creationId xmlns:p14="http://schemas.microsoft.com/office/powerpoint/2010/main" val="696108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1425CBD-FB63-4142-A516-8EBA82B2B451}"/>
              </a:ext>
            </a:extLst>
          </p:cNvPr>
          <p:cNvSpPr>
            <a:spLocks noGrp="1"/>
          </p:cNvSpPr>
          <p:nvPr>
            <p:ph sz="half" idx="1"/>
          </p:nvPr>
        </p:nvSpPr>
        <p:spPr>
          <a:xfrm>
            <a:off x="577049" y="1263636"/>
            <a:ext cx="5743851" cy="4330726"/>
          </a:xfrm>
        </p:spPr>
        <p:txBody>
          <a:bodyPr>
            <a:normAutofit lnSpcReduction="10000"/>
          </a:bodyPr>
          <a:lstStyle/>
          <a:p>
            <a:pPr marL="0" indent="0" algn="just">
              <a:buNone/>
            </a:pPr>
            <a:r>
              <a:rPr lang="lv-LV" dirty="0"/>
              <a:t>Par </a:t>
            </a:r>
            <a:r>
              <a:rPr lang="lv-LV" dirty="0" err="1"/>
              <a:t>Komači</a:t>
            </a:r>
            <a:r>
              <a:rPr lang="lv-LV" dirty="0"/>
              <a:t> dzīvi ir zināms ļoti maz, izņemot to, ka viņa, iespējams,  bija dzimusi starp 820. un 830. gadam. Viņa aktīvi nodarbojas ar dzeju 9. gadsimta vidū. Viņa bija slavena ar savu skaistumu un aizrautību. Dzejniece nomira 900. gadā.</a:t>
            </a:r>
          </a:p>
          <a:p>
            <a:pPr marL="0" indent="0" algn="just">
              <a:buNone/>
            </a:pPr>
            <a:r>
              <a:rPr lang="lv-LV" dirty="0"/>
              <a:t>Ono no </a:t>
            </a:r>
            <a:r>
              <a:rPr lang="lv-LV" dirty="0" err="1"/>
              <a:t>Komači</a:t>
            </a:r>
            <a:r>
              <a:rPr lang="lv-LV" dirty="0"/>
              <a:t> bija dzimusi </a:t>
            </a:r>
            <a:r>
              <a:rPr lang="lv-LV" dirty="0" err="1"/>
              <a:t>Akitas</a:t>
            </a:r>
            <a:r>
              <a:rPr lang="lv-LV" dirty="0"/>
              <a:t> prefektūrā </a:t>
            </a:r>
            <a:r>
              <a:rPr lang="ja-JP" altLang="en-US" dirty="0"/>
              <a:t>秋田 県</a:t>
            </a:r>
            <a:r>
              <a:rPr lang="lv-LV" altLang="ja-JP" dirty="0"/>
              <a:t> (</a:t>
            </a:r>
            <a:r>
              <a:rPr lang="lv-LV" altLang="ja-JP" i="1" dirty="0" err="1"/>
              <a:t>akita</a:t>
            </a:r>
            <a:r>
              <a:rPr lang="lv-LV" altLang="ja-JP" i="1" dirty="0"/>
              <a:t> </a:t>
            </a:r>
            <a:r>
              <a:rPr lang="lv-LV" altLang="ja-JP" i="1" dirty="0" err="1"/>
              <a:t>ken</a:t>
            </a:r>
            <a:r>
              <a:rPr lang="lv-LV" altLang="ja-JP" dirty="0"/>
              <a:t>)</a:t>
            </a:r>
            <a:r>
              <a:rPr lang="lv-LV" dirty="0"/>
              <a:t>, </a:t>
            </a:r>
            <a:r>
              <a:rPr lang="lv-LV" dirty="0" err="1"/>
              <a:t>Heian</a:t>
            </a:r>
            <a:r>
              <a:rPr lang="lv-LV" dirty="0"/>
              <a:t> periodā to sauca par Devas provinci </a:t>
            </a:r>
            <a:r>
              <a:rPr lang="ja-JP" altLang="en-US" dirty="0"/>
              <a:t>出羽国</a:t>
            </a:r>
            <a:r>
              <a:rPr lang="lv-LV" altLang="ja-JP" dirty="0"/>
              <a:t> (</a:t>
            </a:r>
            <a:r>
              <a:rPr lang="lv-LV" altLang="ja-JP" i="1" dirty="0"/>
              <a:t>Deva no </a:t>
            </a:r>
            <a:r>
              <a:rPr lang="lv-LV" altLang="ja-JP" i="1" dirty="0" err="1"/>
              <a:t>kuni</a:t>
            </a:r>
            <a:r>
              <a:rPr lang="lv-LV" altLang="ja-JP" dirty="0"/>
              <a:t>). </a:t>
            </a:r>
            <a:r>
              <a:rPr lang="lv-LV" dirty="0"/>
              <a:t>Visticamāk, viņas tēvs bija Devas provinces valdnieks. </a:t>
            </a:r>
            <a:endParaRPr lang="lv-LV" altLang="ja-JP" dirty="0"/>
          </a:p>
          <a:p>
            <a:pPr marL="0" indent="0" algn="just">
              <a:buNone/>
            </a:pPr>
            <a:r>
              <a:rPr lang="lv-LV" dirty="0"/>
              <a:t>Dzejniece bija ap divpadsmit vai trīspadsmit gadu veca, kad viņa kļuva par galma dāmu. </a:t>
            </a:r>
          </a:p>
          <a:p>
            <a:pPr marL="0" indent="0" algn="just">
              <a:buNone/>
            </a:pPr>
            <a:r>
              <a:rPr lang="lv-LV" dirty="0"/>
              <a:t>Ono no </a:t>
            </a:r>
            <a:r>
              <a:rPr lang="lv-LV" dirty="0" err="1"/>
              <a:t>Komači</a:t>
            </a:r>
            <a:r>
              <a:rPr lang="lv-LV" dirty="0"/>
              <a:t>, iespējams, kalpoja imperatora </a:t>
            </a:r>
            <a:r>
              <a:rPr lang="lv-LV" dirty="0" err="1"/>
              <a:t>Ninmjō</a:t>
            </a:r>
            <a:r>
              <a:rPr lang="lv-LV" dirty="0"/>
              <a:t> </a:t>
            </a:r>
            <a:r>
              <a:rPr lang="ja-JP" altLang="en-US" dirty="0"/>
              <a:t>仁明</a:t>
            </a:r>
            <a:r>
              <a:rPr lang="lv-LV" altLang="ja-JP" dirty="0"/>
              <a:t> </a:t>
            </a:r>
            <a:r>
              <a:rPr lang="ja-JP" altLang="en-US" dirty="0"/>
              <a:t>天皇</a:t>
            </a:r>
            <a:r>
              <a:rPr lang="lv-LV" altLang="ja-JP" dirty="0"/>
              <a:t> (</a:t>
            </a:r>
            <a:r>
              <a:rPr lang="lv-LV" altLang="ja-JP" i="1" dirty="0" err="1"/>
              <a:t>Ninmjō</a:t>
            </a:r>
            <a:r>
              <a:rPr lang="lv-LV" altLang="ja-JP" i="1" dirty="0"/>
              <a:t> </a:t>
            </a:r>
            <a:r>
              <a:rPr lang="lv-LV" altLang="ja-JP" i="1" dirty="0" err="1"/>
              <a:t>tennō</a:t>
            </a:r>
            <a:r>
              <a:rPr lang="lv-LV" altLang="ja-JP" dirty="0"/>
              <a:t>) </a:t>
            </a:r>
            <a:r>
              <a:rPr lang="lv-LV" dirty="0"/>
              <a:t>galmā. </a:t>
            </a:r>
          </a:p>
          <a:p>
            <a:pPr marL="0" indent="0" algn="just">
              <a:buNone/>
            </a:pPr>
            <a:r>
              <a:rPr lang="lv-LV" dirty="0"/>
              <a:t>Viņas dzejoļi bija atzīti viņas dzīves laikā. </a:t>
            </a:r>
          </a:p>
          <a:p>
            <a:endParaRPr lang="en-GB" dirty="0"/>
          </a:p>
        </p:txBody>
      </p:sp>
      <p:pic>
        <p:nvPicPr>
          <p:cNvPr id="6" name="Объект 5" descr="Изображение выглядит как текст, лежит, сидит, стол&#10;&#10;Автоматически созданное описание">
            <a:extLst>
              <a:ext uri="{FF2B5EF4-FFF2-40B4-BE49-F238E27FC236}">
                <a16:creationId xmlns:a16="http://schemas.microsoft.com/office/drawing/2014/main" id="{FF76EB44-1138-47AD-B490-858A9B7591B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56111" y="1699814"/>
            <a:ext cx="3808776" cy="3458369"/>
          </a:xfrm>
        </p:spPr>
      </p:pic>
    </p:spTree>
    <p:extLst>
      <p:ext uri="{BB962C8B-B14F-4D97-AF65-F5344CB8AC3E}">
        <p14:creationId xmlns:p14="http://schemas.microsoft.com/office/powerpoint/2010/main" val="1171780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D60C3B3-B1B0-4C19-959E-9B750D164FE4}"/>
              </a:ext>
            </a:extLst>
          </p:cNvPr>
          <p:cNvSpPr>
            <a:spLocks noGrp="1"/>
          </p:cNvSpPr>
          <p:nvPr>
            <p:ph sz="half" idx="1"/>
          </p:nvPr>
        </p:nvSpPr>
        <p:spPr>
          <a:xfrm>
            <a:off x="568171" y="636972"/>
            <a:ext cx="6711518" cy="5584055"/>
          </a:xfrm>
        </p:spPr>
        <p:txBody>
          <a:bodyPr>
            <a:normAutofit fontScale="92500" lnSpcReduction="20000"/>
          </a:bodyPr>
          <a:lstStyle/>
          <a:p>
            <a:pPr marL="0" indent="0" algn="just">
              <a:buNone/>
            </a:pPr>
            <a:r>
              <a:rPr lang="lv-LV" dirty="0"/>
              <a:t>Vairākas leģendas tika radītas par dzejnieci, kas balstās uz dažām viņas dzejoļu detaļām. Līdz 11. gadsimtam paradījās tik daudz leģendu, ka daži zinātnieki ir identificējuši leģendu varoni kā četras dažādas sievietes.</a:t>
            </a:r>
          </a:p>
          <a:p>
            <a:pPr marL="0" indent="0" algn="just">
              <a:buNone/>
            </a:pPr>
            <a:r>
              <a:rPr lang="lv-LV" dirty="0"/>
              <a:t>Viens no slavenākajiem stāstiem par </a:t>
            </a:r>
            <a:r>
              <a:rPr lang="lv-LV" dirty="0" err="1"/>
              <a:t>Komači</a:t>
            </a:r>
            <a:r>
              <a:rPr lang="lv-LV" dirty="0"/>
              <a:t> ir par diezgan skarbo izturēšanos pret savu pielūdzēju </a:t>
            </a:r>
            <a:r>
              <a:rPr lang="lv-LV" dirty="0" err="1"/>
              <a:t>Fukakusa</a:t>
            </a:r>
            <a:r>
              <a:rPr lang="lv-LV" dirty="0"/>
              <a:t> no </a:t>
            </a:r>
            <a:r>
              <a:rPr lang="lv-LV" dirty="0" err="1"/>
              <a:t>Šošo</a:t>
            </a:r>
            <a:r>
              <a:rPr lang="lv-LV" dirty="0"/>
              <a:t>. </a:t>
            </a:r>
            <a:r>
              <a:rPr lang="lv-LV" dirty="0" err="1"/>
              <a:t>Komači</a:t>
            </a:r>
            <a:r>
              <a:rPr lang="lv-LV" dirty="0"/>
              <a:t> brīdināja vīrieti, ka viņam būs jāapmeklē viņa katru vakaru 100 dienu laikā. Dzejnieces skaistumam patiešām bija jābūt lieliskam, lai </a:t>
            </a:r>
            <a:r>
              <a:rPr lang="lv-LV" dirty="0" err="1"/>
              <a:t>Fukakusa</a:t>
            </a:r>
            <a:r>
              <a:rPr lang="lv-LV" dirty="0"/>
              <a:t> apņēmīgi veiktu savu uzdevumu un katru vakaru parādījās </a:t>
            </a:r>
            <a:r>
              <a:rPr lang="lv-LV" dirty="0" err="1"/>
              <a:t>Komači</a:t>
            </a:r>
            <a:r>
              <a:rPr lang="lv-LV" dirty="0"/>
              <a:t> mājā visos laika apstākļos. Traģiski ir tas, ka </a:t>
            </a:r>
            <a:r>
              <a:rPr lang="lv-LV" dirty="0" err="1"/>
              <a:t>Fukakusa</a:t>
            </a:r>
            <a:r>
              <a:rPr lang="lv-LV" dirty="0"/>
              <a:t> nomira 99. naktī.</a:t>
            </a:r>
            <a:endParaRPr lang="en-GB" dirty="0"/>
          </a:p>
          <a:p>
            <a:pPr marL="0" indent="0" algn="just">
              <a:buNone/>
            </a:pPr>
            <a:r>
              <a:rPr lang="lv-LV" dirty="0"/>
              <a:t>Citas leģendas skar rakstnieces vēlāko dzīvi un grūtos laikus. Kā atmaksa par viņas bēdīgi slaveno izturēšanos pret pielūdzējiem, viņa dzīvoja līdz 100 gadu vecumam, bet neglīti klejoja pa ielām un bija tērpusies tikai lupatās, kas bija ņirgāšanās objekts no citu cilvēku puses. </a:t>
            </a:r>
          </a:p>
          <a:p>
            <a:pPr marL="0" indent="0" algn="just">
              <a:buNone/>
            </a:pPr>
            <a:r>
              <a:rPr lang="lv-LV" dirty="0" err="1"/>
              <a:t>Komači</a:t>
            </a:r>
            <a:r>
              <a:rPr lang="lv-LV" dirty="0"/>
              <a:t> dzejoļiem, tāpat kā viņas laika biedriem, bieži ir skumja noskaņa. Viņa rakstīja par tādām tēmām kā pazaudēta mīlestība, neatlīdzināma mīlestība, vientulība un laika pāriešana, ko simbolizē pārmaiņas dabā.</a:t>
            </a:r>
            <a:endParaRPr lang="en-GB" dirty="0"/>
          </a:p>
          <a:p>
            <a:pPr marL="0" indent="0" algn="just">
              <a:buNone/>
            </a:pPr>
            <a:r>
              <a:rPr lang="lv-LV" dirty="0"/>
              <a:t>Dzejnieces dzīve un par viņu izplatītās leģendas kļuva populāras tēmas </a:t>
            </a:r>
            <a:r>
              <a:rPr lang="lv-LV" dirty="0" err="1"/>
              <a:t>Nō</a:t>
            </a:r>
            <a:r>
              <a:rPr lang="lv-LV" dirty="0"/>
              <a:t> drāmas rakstniekiem, sākot no 14. gadsimta. Ono no </a:t>
            </a:r>
            <a:r>
              <a:rPr lang="lv-LV" dirty="0" err="1"/>
              <a:t>Komači</a:t>
            </a:r>
            <a:r>
              <a:rPr lang="lv-LV" dirty="0"/>
              <a:t> tēls tiek izmantots septiņās </a:t>
            </a:r>
            <a:r>
              <a:rPr lang="lv-LV" dirty="0" err="1"/>
              <a:t>Nō</a:t>
            </a:r>
            <a:r>
              <a:rPr lang="lv-LV" dirty="0"/>
              <a:t> lugās un četrās </a:t>
            </a:r>
            <a:r>
              <a:rPr lang="lv-LV" dirty="0" err="1"/>
              <a:t>Kabuki</a:t>
            </a:r>
            <a:r>
              <a:rPr lang="lv-LV" dirty="0"/>
              <a:t> lugās.</a:t>
            </a:r>
            <a:endParaRPr lang="en-GB" dirty="0"/>
          </a:p>
          <a:p>
            <a:endParaRPr lang="en-GB" dirty="0"/>
          </a:p>
        </p:txBody>
      </p:sp>
      <p:pic>
        <p:nvPicPr>
          <p:cNvPr id="6" name="Объект 5" descr="Изображение выглядит как текст&#10;&#10;Автоматически созданное описание">
            <a:extLst>
              <a:ext uri="{FF2B5EF4-FFF2-40B4-BE49-F238E27FC236}">
                <a16:creationId xmlns:a16="http://schemas.microsoft.com/office/drawing/2014/main" id="{C8D097AA-0D36-4F42-BED2-8E47B58C556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08375" y="1108604"/>
            <a:ext cx="3460050" cy="4640792"/>
          </a:xfrm>
        </p:spPr>
      </p:pic>
    </p:spTree>
    <p:extLst>
      <p:ext uri="{BB962C8B-B14F-4D97-AF65-F5344CB8AC3E}">
        <p14:creationId xmlns:p14="http://schemas.microsoft.com/office/powerpoint/2010/main" val="1141582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3A50DB-C728-42D8-8C0E-685BF244FBD8}"/>
              </a:ext>
            </a:extLst>
          </p:cNvPr>
          <p:cNvSpPr>
            <a:spLocks noGrp="1"/>
          </p:cNvSpPr>
          <p:nvPr>
            <p:ph type="title"/>
          </p:nvPr>
        </p:nvSpPr>
        <p:spPr/>
        <p:txBody>
          <a:bodyPr/>
          <a:lstStyle/>
          <a:p>
            <a:r>
              <a:rPr lang="lv-LV" dirty="0" err="1"/>
              <a:t>Kokinšū</a:t>
            </a:r>
            <a:r>
              <a:rPr lang="lv-LV" dirty="0"/>
              <a:t> XII: 553</a:t>
            </a:r>
            <a:endParaRPr lang="en-GB" dirty="0"/>
          </a:p>
        </p:txBody>
      </p:sp>
      <p:graphicFrame>
        <p:nvGraphicFramePr>
          <p:cNvPr id="7" name="Таблица 7">
            <a:extLst>
              <a:ext uri="{FF2B5EF4-FFF2-40B4-BE49-F238E27FC236}">
                <a16:creationId xmlns:a16="http://schemas.microsoft.com/office/drawing/2014/main" id="{5CEF42C8-FED1-4895-844D-D39DD21F9E8C}"/>
              </a:ext>
            </a:extLst>
          </p:cNvPr>
          <p:cNvGraphicFramePr>
            <a:graphicFrameLocks noGrp="1"/>
          </p:cNvGraphicFramePr>
          <p:nvPr>
            <p:ph idx="1"/>
            <p:extLst>
              <p:ext uri="{D42A27DB-BD31-4B8C-83A1-F6EECF244321}">
                <p14:modId xmlns:p14="http://schemas.microsoft.com/office/powerpoint/2010/main" val="2418761156"/>
              </p:ext>
            </p:extLst>
          </p:nvPr>
        </p:nvGraphicFramePr>
        <p:xfrm>
          <a:off x="802432" y="2933862"/>
          <a:ext cx="10587135" cy="2194560"/>
        </p:xfrm>
        <a:graphic>
          <a:graphicData uri="http://schemas.openxmlformats.org/drawingml/2006/table">
            <a:tbl>
              <a:tblPr firstRow="1" bandRow="1">
                <a:tableStyleId>{2D5ABB26-0587-4C30-8999-92F81FD0307C}</a:tableStyleId>
              </a:tblPr>
              <a:tblGrid>
                <a:gridCol w="3366613">
                  <a:extLst>
                    <a:ext uri="{9D8B030D-6E8A-4147-A177-3AD203B41FA5}">
                      <a16:colId xmlns:a16="http://schemas.microsoft.com/office/drawing/2014/main" val="2133366271"/>
                    </a:ext>
                  </a:extLst>
                </a:gridCol>
                <a:gridCol w="3691477">
                  <a:extLst>
                    <a:ext uri="{9D8B030D-6E8A-4147-A177-3AD203B41FA5}">
                      <a16:colId xmlns:a16="http://schemas.microsoft.com/office/drawing/2014/main" val="1078081346"/>
                    </a:ext>
                  </a:extLst>
                </a:gridCol>
                <a:gridCol w="3529045">
                  <a:extLst>
                    <a:ext uri="{9D8B030D-6E8A-4147-A177-3AD203B41FA5}">
                      <a16:colId xmlns:a16="http://schemas.microsoft.com/office/drawing/2014/main" val="3964635496"/>
                    </a:ext>
                  </a:extLst>
                </a:gridCol>
              </a:tblGrid>
              <a:tr h="2174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うたたねに</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こひしき人を</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みてしより</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ゆめてふ物は</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たのみそめてき</a:t>
                      </a:r>
                      <a:endParaRPr lang="en-GB" sz="2400" kern="1200" dirty="0">
                        <a:solidFill>
                          <a:schemeClr val="tx1"/>
                        </a:solidFill>
                        <a:effectLst/>
                      </a:endParaRPr>
                    </a:p>
                    <a:p>
                      <a:endParaRPr lang="en-GB" dirty="0"/>
                    </a:p>
                  </a:txBody>
                  <a:tcPr marL="88669" marR="88669"/>
                </a:tc>
                <a:tc>
                  <a:txBody>
                    <a:bodyPr/>
                    <a:lstStyle/>
                    <a:p>
                      <a:r>
                        <a:rPr lang="en-GB" sz="2400" i="1" kern="1200" dirty="0" err="1">
                          <a:solidFill>
                            <a:schemeClr val="tx1"/>
                          </a:solidFill>
                          <a:effectLst/>
                        </a:rPr>
                        <a:t>utatane</a:t>
                      </a:r>
                      <a:r>
                        <a:rPr lang="en-GB" sz="2400" i="1" kern="1200" dirty="0">
                          <a:solidFill>
                            <a:schemeClr val="tx1"/>
                          </a:solidFill>
                          <a:effectLst/>
                        </a:rPr>
                        <a:t> </a:t>
                      </a:r>
                      <a:r>
                        <a:rPr lang="en-GB" sz="2400" i="1" kern="1200" dirty="0" err="1">
                          <a:solidFill>
                            <a:schemeClr val="tx1"/>
                          </a:solidFill>
                          <a:effectLst/>
                        </a:rPr>
                        <a:t>ni</a:t>
                      </a:r>
                      <a:br>
                        <a:rPr lang="en-GB" sz="2400" i="1" kern="1200" dirty="0">
                          <a:solidFill>
                            <a:schemeClr val="tx1"/>
                          </a:solidFill>
                          <a:effectLst/>
                        </a:rPr>
                      </a:br>
                      <a:r>
                        <a:rPr lang="en-GB" sz="2400" i="1" kern="1200" dirty="0">
                          <a:solidFill>
                            <a:schemeClr val="tx1"/>
                          </a:solidFill>
                          <a:effectLst/>
                        </a:rPr>
                        <a:t>ko</a:t>
                      </a:r>
                      <a:r>
                        <a:rPr lang="lv-LV" sz="2400" i="1" kern="1200" dirty="0" err="1">
                          <a:solidFill>
                            <a:schemeClr val="tx1"/>
                          </a:solidFill>
                          <a:effectLst/>
                        </a:rPr>
                        <a:t>hiš</a:t>
                      </a:r>
                      <a:r>
                        <a:rPr lang="en-GB" sz="2400" i="1" kern="1200" dirty="0" err="1">
                          <a:solidFill>
                            <a:schemeClr val="tx1"/>
                          </a:solidFill>
                          <a:effectLst/>
                        </a:rPr>
                        <a:t>iki</a:t>
                      </a:r>
                      <a:r>
                        <a:rPr lang="en-GB" sz="2400" i="1" kern="1200" dirty="0">
                          <a:solidFill>
                            <a:schemeClr val="tx1"/>
                          </a:solidFill>
                          <a:effectLst/>
                        </a:rPr>
                        <a:t> </a:t>
                      </a:r>
                      <a:r>
                        <a:rPr lang="lv-LV" sz="2400" i="1" kern="1200" dirty="0">
                          <a:solidFill>
                            <a:schemeClr val="tx1"/>
                          </a:solidFill>
                          <a:effectLst/>
                        </a:rPr>
                        <a:t>hi</a:t>
                      </a:r>
                      <a:r>
                        <a:rPr lang="en-GB" sz="2400" i="1" kern="1200" dirty="0">
                          <a:solidFill>
                            <a:schemeClr val="tx1"/>
                          </a:solidFill>
                          <a:effectLst/>
                        </a:rPr>
                        <a:t>to o</a:t>
                      </a:r>
                      <a:br>
                        <a:rPr lang="en-GB" sz="2400" i="1" kern="1200" dirty="0">
                          <a:solidFill>
                            <a:schemeClr val="tx1"/>
                          </a:solidFill>
                          <a:effectLst/>
                        </a:rPr>
                      </a:br>
                      <a:r>
                        <a:rPr lang="en-GB" sz="2400" i="1" kern="1200" dirty="0">
                          <a:solidFill>
                            <a:schemeClr val="tx1"/>
                          </a:solidFill>
                          <a:effectLst/>
                        </a:rPr>
                        <a:t>mite</a:t>
                      </a:r>
                      <a:r>
                        <a:rPr lang="lv-LV" sz="2400" i="1" kern="1200" dirty="0">
                          <a:solidFill>
                            <a:schemeClr val="tx1"/>
                          </a:solidFill>
                          <a:effectLst/>
                        </a:rPr>
                        <a:t>š</a:t>
                      </a:r>
                      <a:r>
                        <a:rPr lang="en-GB" sz="2400" i="1" kern="1200" dirty="0" err="1">
                          <a:solidFill>
                            <a:schemeClr val="tx1"/>
                          </a:solidFill>
                          <a:effectLst/>
                        </a:rPr>
                        <a:t>i</a:t>
                      </a:r>
                      <a:r>
                        <a:rPr lang="en-GB" sz="2400" i="1" kern="1200" dirty="0">
                          <a:solidFill>
                            <a:schemeClr val="tx1"/>
                          </a:solidFill>
                          <a:effectLst/>
                        </a:rPr>
                        <a:t> </a:t>
                      </a:r>
                      <a:r>
                        <a:rPr lang="lv-LV" sz="2400" i="1" kern="1200" dirty="0">
                          <a:solidFill>
                            <a:schemeClr val="tx1"/>
                          </a:solidFill>
                          <a:effectLst/>
                        </a:rPr>
                        <a:t>j</a:t>
                      </a:r>
                      <a:r>
                        <a:rPr lang="en-GB" sz="2400" i="1" kern="1200" dirty="0" err="1">
                          <a:solidFill>
                            <a:schemeClr val="tx1"/>
                          </a:solidFill>
                          <a:effectLst/>
                        </a:rPr>
                        <a:t>ori</a:t>
                      </a:r>
                      <a:br>
                        <a:rPr lang="en-GB" sz="2400" i="1" kern="1200" dirty="0">
                          <a:solidFill>
                            <a:schemeClr val="tx1"/>
                          </a:solidFill>
                          <a:effectLst/>
                        </a:rPr>
                      </a:br>
                      <a:r>
                        <a:rPr lang="lv-LV" sz="2400" i="1" kern="1200" dirty="0">
                          <a:solidFill>
                            <a:schemeClr val="tx1"/>
                          </a:solidFill>
                          <a:effectLst/>
                        </a:rPr>
                        <a:t>j</a:t>
                      </a:r>
                      <a:r>
                        <a:rPr lang="en-GB" sz="2400" i="1" kern="1200" dirty="0" err="1">
                          <a:solidFill>
                            <a:schemeClr val="tx1"/>
                          </a:solidFill>
                          <a:effectLst/>
                        </a:rPr>
                        <a:t>ume</a:t>
                      </a:r>
                      <a:r>
                        <a:rPr lang="en-GB" sz="2400" i="1" kern="1200" dirty="0">
                          <a:solidFill>
                            <a:schemeClr val="tx1"/>
                          </a:solidFill>
                          <a:effectLst/>
                        </a:rPr>
                        <a:t> </a:t>
                      </a:r>
                      <a:r>
                        <a:rPr lang="en-GB" sz="2400" i="1" kern="1200" dirty="0" err="1">
                          <a:solidFill>
                            <a:schemeClr val="tx1"/>
                          </a:solidFill>
                          <a:effectLst/>
                        </a:rPr>
                        <a:t>te</a:t>
                      </a:r>
                      <a:r>
                        <a:rPr lang="lv-LV" sz="2400" i="1" kern="1200" dirty="0">
                          <a:solidFill>
                            <a:schemeClr val="tx1"/>
                          </a:solidFill>
                          <a:effectLst/>
                        </a:rPr>
                        <a:t>f</a:t>
                      </a:r>
                      <a:r>
                        <a:rPr lang="en-GB" sz="2400" i="1" kern="1200" dirty="0">
                          <a:solidFill>
                            <a:schemeClr val="tx1"/>
                          </a:solidFill>
                          <a:effectLst/>
                        </a:rPr>
                        <a:t>u mono </a:t>
                      </a:r>
                      <a:r>
                        <a:rPr lang="lv-LV" sz="2400" i="1" kern="1200" dirty="0">
                          <a:solidFill>
                            <a:schemeClr val="tx1"/>
                          </a:solidFill>
                          <a:effectLst/>
                        </a:rPr>
                        <a:t>h</a:t>
                      </a:r>
                      <a:r>
                        <a:rPr lang="en-GB" sz="2400" i="1" kern="1200" dirty="0">
                          <a:solidFill>
                            <a:schemeClr val="tx1"/>
                          </a:solidFill>
                          <a:effectLst/>
                        </a:rPr>
                        <a:t>a</a:t>
                      </a:r>
                      <a:br>
                        <a:rPr lang="en-GB" sz="2400" i="1" kern="1200" dirty="0">
                          <a:solidFill>
                            <a:schemeClr val="tx1"/>
                          </a:solidFill>
                          <a:effectLst/>
                        </a:rPr>
                      </a:br>
                      <a:r>
                        <a:rPr lang="en-GB" sz="2400" i="1" kern="1200" dirty="0" err="1">
                          <a:solidFill>
                            <a:schemeClr val="tx1"/>
                          </a:solidFill>
                          <a:effectLst/>
                        </a:rPr>
                        <a:t>tanomisometeki</a:t>
                      </a:r>
                      <a:endParaRPr lang="en-GB" sz="2400" i="1" dirty="0"/>
                    </a:p>
                  </a:txBody>
                  <a:tcPr marL="88669" marR="88669"/>
                </a:tc>
                <a:tc>
                  <a:txBody>
                    <a:bodyPr/>
                    <a:lstStyle/>
                    <a:p>
                      <a:r>
                        <a:rPr lang="lv-LV" sz="2400" dirty="0"/>
                        <a:t>kad es aizmigu,</a:t>
                      </a:r>
                      <a:br>
                        <a:rPr lang="lv-LV" sz="2400" dirty="0"/>
                      </a:br>
                      <a:r>
                        <a:rPr lang="lv-LV" sz="2400" dirty="0"/>
                        <a:t>cilvēks, kuru es mīlu</a:t>
                      </a:r>
                      <a:br>
                        <a:rPr lang="lv-LV" sz="2400" dirty="0"/>
                      </a:br>
                      <a:r>
                        <a:rPr lang="lv-LV" sz="2400" dirty="0"/>
                        <a:t>parādījās; tātad</a:t>
                      </a:r>
                      <a:br>
                        <a:rPr lang="lv-LV" sz="2400" dirty="0"/>
                      </a:br>
                      <a:r>
                        <a:rPr lang="lv-LV" sz="2400" dirty="0"/>
                        <a:t>tie ir sapņi, kuri</a:t>
                      </a:r>
                      <a:br>
                        <a:rPr lang="lv-LV" sz="2400" dirty="0"/>
                      </a:br>
                      <a:r>
                        <a:rPr lang="lv-LV" sz="2400" dirty="0"/>
                        <a:t>ir sākuši mani mierināt</a:t>
                      </a:r>
                      <a:endParaRPr lang="en-GB" sz="2400" dirty="0"/>
                    </a:p>
                  </a:txBody>
                  <a:tcPr marL="88669" marR="88669"/>
                </a:tc>
                <a:extLst>
                  <a:ext uri="{0D108BD9-81ED-4DB2-BD59-A6C34878D82A}">
                    <a16:rowId xmlns:a16="http://schemas.microsoft.com/office/drawing/2014/main" val="486484173"/>
                  </a:ext>
                </a:extLst>
              </a:tr>
            </a:tbl>
          </a:graphicData>
        </a:graphic>
      </p:graphicFrame>
    </p:spTree>
    <p:extLst>
      <p:ext uri="{BB962C8B-B14F-4D97-AF65-F5344CB8AC3E}">
        <p14:creationId xmlns:p14="http://schemas.microsoft.com/office/powerpoint/2010/main" val="158255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119430C8-B524-4176-8C06-079EDD2AE627}"/>
              </a:ext>
            </a:extLst>
          </p:cNvPr>
          <p:cNvSpPr>
            <a:spLocks noGrp="1"/>
          </p:cNvSpPr>
          <p:nvPr>
            <p:ph idx="1"/>
          </p:nvPr>
        </p:nvSpPr>
        <p:spPr>
          <a:xfrm>
            <a:off x="485194" y="1866899"/>
            <a:ext cx="3853542" cy="3124201"/>
          </a:xfrm>
        </p:spPr>
        <p:txBody>
          <a:bodyPr>
            <a:normAutofit fontScale="85000" lnSpcReduction="10000"/>
          </a:bodyPr>
          <a:lstStyle/>
          <a:p>
            <a:pPr marL="0" indent="0">
              <a:buNone/>
            </a:pPr>
            <a:r>
              <a:rPr lang="lv-LV" sz="2400" dirty="0"/>
              <a:t>Japānas agrīnās reliģijas pamatā bija animisms un dabas pielūgšana.</a:t>
            </a:r>
          </a:p>
          <a:p>
            <a:pPr marL="0" indent="0">
              <a:buNone/>
            </a:pPr>
            <a:r>
              <a:rPr lang="lv-LV" sz="2400" dirty="0"/>
              <a:t>Vēlāk, kad budisms ienāca Japānā, japāņi savai reliģijai piešķīra nosaukumu – </a:t>
            </a:r>
            <a:r>
              <a:rPr lang="lv-LV" sz="2400" i="1" dirty="0" err="1"/>
              <a:t>šintō</a:t>
            </a:r>
            <a:r>
              <a:rPr lang="lv-LV" sz="2400" dirty="0"/>
              <a:t> </a:t>
            </a:r>
            <a:r>
              <a:rPr lang="ja-JP" altLang="en-US" sz="2400" dirty="0"/>
              <a:t>神道</a:t>
            </a:r>
            <a:r>
              <a:rPr lang="lv-LV" sz="2400" dirty="0"/>
              <a:t> vai “dievu ceļš”.</a:t>
            </a:r>
          </a:p>
          <a:p>
            <a:pPr marL="0" indent="0">
              <a:buNone/>
            </a:pPr>
            <a:r>
              <a:rPr lang="lv-LV" sz="2400" i="1" dirty="0" err="1"/>
              <a:t>Kami</a:t>
            </a:r>
            <a:r>
              <a:rPr lang="lv-LV" sz="2400" i="1" dirty="0"/>
              <a:t> </a:t>
            </a:r>
            <a:r>
              <a:rPr lang="ja-JP" altLang="en-US" sz="2400" dirty="0"/>
              <a:t>神</a:t>
            </a:r>
            <a:r>
              <a:rPr lang="lv-LV" sz="2400" dirty="0"/>
              <a:t>  ir gari</a:t>
            </a:r>
            <a:r>
              <a:rPr lang="en-GB" sz="2400" dirty="0"/>
              <a:t> </a:t>
            </a:r>
            <a:r>
              <a:rPr lang="en-GB" sz="2400" dirty="0" err="1"/>
              <a:t>vai</a:t>
            </a:r>
            <a:r>
              <a:rPr lang="lv-LV" sz="2400" dirty="0"/>
              <a:t> parādības kas tiek cienīt</a:t>
            </a:r>
            <a:r>
              <a:rPr lang="en-GB" sz="2400" dirty="0"/>
              <a:t>as</a:t>
            </a:r>
            <a:r>
              <a:rPr lang="lv-LV" sz="2400" dirty="0"/>
              <a:t> </a:t>
            </a:r>
            <a:r>
              <a:rPr lang="lv-LV" sz="2400" i="1" dirty="0" err="1"/>
              <a:t>šintō</a:t>
            </a:r>
            <a:r>
              <a:rPr lang="lv-LV" sz="2400" dirty="0"/>
              <a:t> reliģijā.</a:t>
            </a:r>
            <a:endParaRPr lang="en-GB" sz="2400" dirty="0"/>
          </a:p>
        </p:txBody>
      </p:sp>
      <p:pic>
        <p:nvPicPr>
          <p:cNvPr id="6" name="Рисунок 5" descr="Изображение выглядит как внешний, красный, лес, трава&#10;&#10;Автоматически созданное описание">
            <a:extLst>
              <a:ext uri="{FF2B5EF4-FFF2-40B4-BE49-F238E27FC236}">
                <a16:creationId xmlns:a16="http://schemas.microsoft.com/office/drawing/2014/main" id="{67CA7F8D-1185-4847-975A-47F49706FC31}"/>
              </a:ext>
            </a:extLst>
          </p:cNvPr>
          <p:cNvPicPr>
            <a:picLocks noChangeAspect="1"/>
          </p:cNvPicPr>
          <p:nvPr/>
        </p:nvPicPr>
        <p:blipFill rotWithShape="1">
          <a:blip r:embed="rId2">
            <a:extLst>
              <a:ext uri="{28A0092B-C50C-407E-A947-70E740481C1C}">
                <a14:useLocalDpi xmlns:a14="http://schemas.microsoft.com/office/drawing/2010/main" val="0"/>
              </a:ext>
            </a:extLst>
          </a:blip>
          <a:srcRect l="12690" r="14072"/>
          <a:stretch/>
        </p:blipFill>
        <p:spPr>
          <a:xfrm>
            <a:off x="4639056" y="10"/>
            <a:ext cx="7552944" cy="6857990"/>
          </a:xfrm>
          <a:prstGeom prst="rect">
            <a:avLst/>
          </a:prstGeom>
          <a:effectLst/>
        </p:spPr>
      </p:pic>
    </p:spTree>
    <p:extLst>
      <p:ext uri="{BB962C8B-B14F-4D97-AF65-F5344CB8AC3E}">
        <p14:creationId xmlns:p14="http://schemas.microsoft.com/office/powerpoint/2010/main" val="1242957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EBCAE4-3FDC-4AC1-9691-497EAC890A37}"/>
              </a:ext>
            </a:extLst>
          </p:cNvPr>
          <p:cNvSpPr>
            <a:spLocks noGrp="1"/>
          </p:cNvSpPr>
          <p:nvPr>
            <p:ph type="title"/>
          </p:nvPr>
        </p:nvSpPr>
        <p:spPr/>
        <p:txBody>
          <a:bodyPr/>
          <a:lstStyle/>
          <a:p>
            <a:r>
              <a:rPr lang="lv-LV" dirty="0" err="1"/>
              <a:t>Kokinšū</a:t>
            </a:r>
            <a:r>
              <a:rPr lang="lv-LV" dirty="0"/>
              <a:t> XIII: 656</a:t>
            </a:r>
            <a:endParaRPr lang="en-GB" dirty="0"/>
          </a:p>
        </p:txBody>
      </p:sp>
      <p:graphicFrame>
        <p:nvGraphicFramePr>
          <p:cNvPr id="7" name="Таблица 7">
            <a:extLst>
              <a:ext uri="{FF2B5EF4-FFF2-40B4-BE49-F238E27FC236}">
                <a16:creationId xmlns:a16="http://schemas.microsoft.com/office/drawing/2014/main" id="{45CEB6C7-5343-4011-9CB9-C2087BE245A7}"/>
              </a:ext>
            </a:extLst>
          </p:cNvPr>
          <p:cNvGraphicFramePr>
            <a:graphicFrameLocks noGrp="1"/>
          </p:cNvGraphicFramePr>
          <p:nvPr>
            <p:ph idx="1"/>
            <p:extLst>
              <p:ext uri="{D42A27DB-BD31-4B8C-83A1-F6EECF244321}">
                <p14:modId xmlns:p14="http://schemas.microsoft.com/office/powerpoint/2010/main" val="1045727139"/>
              </p:ext>
            </p:extLst>
          </p:nvPr>
        </p:nvGraphicFramePr>
        <p:xfrm>
          <a:off x="837902" y="2817845"/>
          <a:ext cx="10516195" cy="2194560"/>
        </p:xfrm>
        <a:graphic>
          <a:graphicData uri="http://schemas.openxmlformats.org/drawingml/2006/table">
            <a:tbl>
              <a:tblPr firstRow="1" bandRow="1">
                <a:tableStyleId>{2D5ABB26-0587-4C30-8999-92F81FD0307C}</a:tableStyleId>
              </a:tblPr>
              <a:tblGrid>
                <a:gridCol w="2339492">
                  <a:extLst>
                    <a:ext uri="{9D8B030D-6E8A-4147-A177-3AD203B41FA5}">
                      <a16:colId xmlns:a16="http://schemas.microsoft.com/office/drawing/2014/main" val="506724708"/>
                    </a:ext>
                  </a:extLst>
                </a:gridCol>
                <a:gridCol w="2953699">
                  <a:extLst>
                    <a:ext uri="{9D8B030D-6E8A-4147-A177-3AD203B41FA5}">
                      <a16:colId xmlns:a16="http://schemas.microsoft.com/office/drawing/2014/main" val="787604644"/>
                    </a:ext>
                  </a:extLst>
                </a:gridCol>
                <a:gridCol w="5223004">
                  <a:extLst>
                    <a:ext uri="{9D8B030D-6E8A-4147-A177-3AD203B41FA5}">
                      <a16:colId xmlns:a16="http://schemas.microsoft.com/office/drawing/2014/main" val="2283268520"/>
                    </a:ext>
                  </a:extLst>
                </a:gridCol>
              </a:tblGrid>
              <a:tr h="21413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うつつには</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さもこそあらめ</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夢にさへ</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人めを守ると</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見るがわびしさ</a:t>
                      </a:r>
                      <a:endParaRPr lang="en-GB" sz="2400" kern="1200" dirty="0">
                        <a:solidFill>
                          <a:schemeClr val="tx1"/>
                        </a:solidFill>
                        <a:effectLst/>
                      </a:endParaRPr>
                    </a:p>
                    <a:p>
                      <a:endParaRPr lang="en-GB" dirty="0"/>
                    </a:p>
                  </a:txBody>
                  <a:tcPr marL="79868" marR="79868"/>
                </a:tc>
                <a:tc>
                  <a:txBody>
                    <a:bodyPr/>
                    <a:lstStyle/>
                    <a:p>
                      <a:r>
                        <a:rPr lang="en-GB" sz="2400" i="1" kern="1200" dirty="0">
                          <a:solidFill>
                            <a:schemeClr val="tx1"/>
                          </a:solidFill>
                          <a:effectLst/>
                        </a:rPr>
                        <a:t>u</a:t>
                      </a:r>
                      <a:r>
                        <a:rPr lang="lv-LV" sz="2400" i="1" kern="1200" dirty="0" err="1">
                          <a:solidFill>
                            <a:schemeClr val="tx1"/>
                          </a:solidFill>
                          <a:effectLst/>
                        </a:rPr>
                        <a:t>cuc</a:t>
                      </a:r>
                      <a:r>
                        <a:rPr lang="en-GB" sz="2400" i="1" kern="1200" dirty="0">
                          <a:solidFill>
                            <a:schemeClr val="tx1"/>
                          </a:solidFill>
                          <a:effectLst/>
                        </a:rPr>
                        <a:t>u </a:t>
                      </a:r>
                      <a:r>
                        <a:rPr lang="en-GB" sz="2400" i="1" kern="1200" dirty="0" err="1">
                          <a:solidFill>
                            <a:schemeClr val="tx1"/>
                          </a:solidFill>
                          <a:effectLst/>
                        </a:rPr>
                        <a:t>ni</a:t>
                      </a:r>
                      <a:r>
                        <a:rPr lang="en-GB" sz="2400" i="1" kern="1200" dirty="0">
                          <a:solidFill>
                            <a:schemeClr val="tx1"/>
                          </a:solidFill>
                          <a:effectLst/>
                        </a:rPr>
                        <a:t> </a:t>
                      </a:r>
                      <a:r>
                        <a:rPr lang="lv-LV" sz="2400" i="1" kern="1200" dirty="0">
                          <a:solidFill>
                            <a:schemeClr val="tx1"/>
                          </a:solidFill>
                          <a:effectLst/>
                        </a:rPr>
                        <a:t>h</a:t>
                      </a:r>
                      <a:r>
                        <a:rPr lang="en-GB" sz="2400" i="1" kern="1200" dirty="0">
                          <a:solidFill>
                            <a:schemeClr val="tx1"/>
                          </a:solidFill>
                          <a:effectLst/>
                        </a:rPr>
                        <a:t>a</a:t>
                      </a:r>
                      <a:br>
                        <a:rPr lang="en-GB" sz="2400" i="1" kern="1200" dirty="0">
                          <a:solidFill>
                            <a:schemeClr val="tx1"/>
                          </a:solidFill>
                          <a:effectLst/>
                        </a:rPr>
                      </a:br>
                      <a:r>
                        <a:rPr lang="en-GB" sz="2400" i="1" kern="1200" dirty="0" err="1">
                          <a:solidFill>
                            <a:schemeClr val="tx1"/>
                          </a:solidFill>
                          <a:effectLst/>
                        </a:rPr>
                        <a:t>sa</a:t>
                      </a:r>
                      <a:r>
                        <a:rPr lang="en-GB" sz="2400" i="1" kern="1200" dirty="0">
                          <a:solidFill>
                            <a:schemeClr val="tx1"/>
                          </a:solidFill>
                          <a:effectLst/>
                        </a:rPr>
                        <a:t> </a:t>
                      </a:r>
                      <a:r>
                        <a:rPr lang="en-GB" sz="2400" i="1" kern="1200" dirty="0" err="1">
                          <a:solidFill>
                            <a:schemeClr val="tx1"/>
                          </a:solidFill>
                          <a:effectLst/>
                        </a:rPr>
                        <a:t>mo</a:t>
                      </a:r>
                      <a:r>
                        <a:rPr lang="en-GB" sz="2400" i="1" kern="1200" dirty="0">
                          <a:solidFill>
                            <a:schemeClr val="tx1"/>
                          </a:solidFill>
                          <a:effectLst/>
                        </a:rPr>
                        <a:t> </a:t>
                      </a:r>
                      <a:r>
                        <a:rPr lang="en-GB" sz="2400" i="1" kern="1200" dirty="0" err="1">
                          <a:solidFill>
                            <a:schemeClr val="tx1"/>
                          </a:solidFill>
                          <a:effectLst/>
                        </a:rPr>
                        <a:t>koso</a:t>
                      </a:r>
                      <a:r>
                        <a:rPr lang="en-GB" sz="2400" i="1" kern="1200" dirty="0">
                          <a:solidFill>
                            <a:schemeClr val="tx1"/>
                          </a:solidFill>
                          <a:effectLst/>
                        </a:rPr>
                        <a:t> arame</a:t>
                      </a:r>
                      <a:br>
                        <a:rPr lang="en-GB" sz="2400" i="1" kern="1200" dirty="0">
                          <a:solidFill>
                            <a:schemeClr val="tx1"/>
                          </a:solidFill>
                          <a:effectLst/>
                        </a:rPr>
                      </a:br>
                      <a:r>
                        <a:rPr lang="lv-LV" sz="2400" i="1" kern="1200" dirty="0">
                          <a:solidFill>
                            <a:schemeClr val="tx1"/>
                          </a:solidFill>
                          <a:effectLst/>
                        </a:rPr>
                        <a:t>j</a:t>
                      </a:r>
                      <a:r>
                        <a:rPr lang="en-GB" sz="2400" i="1" kern="1200" dirty="0" err="1">
                          <a:solidFill>
                            <a:schemeClr val="tx1"/>
                          </a:solidFill>
                          <a:effectLst/>
                        </a:rPr>
                        <a:t>ume</a:t>
                      </a:r>
                      <a:r>
                        <a:rPr lang="en-GB" sz="2400" i="1" kern="1200" dirty="0">
                          <a:solidFill>
                            <a:schemeClr val="tx1"/>
                          </a:solidFill>
                          <a:effectLst/>
                        </a:rPr>
                        <a:t> </a:t>
                      </a:r>
                      <a:r>
                        <a:rPr lang="en-GB" sz="2400" i="1" kern="1200" dirty="0" err="1">
                          <a:solidFill>
                            <a:schemeClr val="tx1"/>
                          </a:solidFill>
                          <a:effectLst/>
                        </a:rPr>
                        <a:t>ni</a:t>
                      </a:r>
                      <a:r>
                        <a:rPr lang="en-GB" sz="2400" i="1" kern="1200" dirty="0">
                          <a:solidFill>
                            <a:schemeClr val="tx1"/>
                          </a:solidFill>
                          <a:effectLst/>
                        </a:rPr>
                        <a:t> </a:t>
                      </a:r>
                      <a:r>
                        <a:rPr lang="en-GB" sz="2400" i="1" kern="1200" dirty="0" err="1">
                          <a:solidFill>
                            <a:schemeClr val="tx1"/>
                          </a:solidFill>
                          <a:effectLst/>
                        </a:rPr>
                        <a:t>sa</a:t>
                      </a:r>
                      <a:r>
                        <a:rPr lang="lv-LV" sz="2400" i="1" kern="1200" dirty="0">
                          <a:solidFill>
                            <a:schemeClr val="tx1"/>
                          </a:solidFill>
                          <a:effectLst/>
                        </a:rPr>
                        <a:t>h</a:t>
                      </a:r>
                      <a:r>
                        <a:rPr lang="en-GB" sz="2400" i="1" kern="1200" dirty="0">
                          <a:solidFill>
                            <a:schemeClr val="tx1"/>
                          </a:solidFill>
                          <a:effectLst/>
                        </a:rPr>
                        <a:t>e</a:t>
                      </a:r>
                      <a:br>
                        <a:rPr lang="en-GB" sz="2400" i="1" kern="1200" dirty="0">
                          <a:solidFill>
                            <a:schemeClr val="tx1"/>
                          </a:solidFill>
                          <a:effectLst/>
                        </a:rPr>
                      </a:br>
                      <a:r>
                        <a:rPr lang="lv-LV" sz="2400" i="1" kern="1200" dirty="0">
                          <a:solidFill>
                            <a:schemeClr val="tx1"/>
                          </a:solidFill>
                          <a:effectLst/>
                        </a:rPr>
                        <a:t>h</a:t>
                      </a:r>
                      <a:r>
                        <a:rPr lang="en-GB" sz="2400" i="1" kern="1200" dirty="0" err="1">
                          <a:solidFill>
                            <a:schemeClr val="tx1"/>
                          </a:solidFill>
                          <a:effectLst/>
                        </a:rPr>
                        <a:t>itome</a:t>
                      </a:r>
                      <a:r>
                        <a:rPr lang="en-GB" sz="2400" i="1" kern="1200" dirty="0">
                          <a:solidFill>
                            <a:schemeClr val="tx1"/>
                          </a:solidFill>
                          <a:effectLst/>
                        </a:rPr>
                        <a:t> o </a:t>
                      </a:r>
                      <a:r>
                        <a:rPr lang="en-GB" sz="2400" i="1" kern="1200" dirty="0" err="1">
                          <a:solidFill>
                            <a:schemeClr val="tx1"/>
                          </a:solidFill>
                          <a:effectLst/>
                        </a:rPr>
                        <a:t>moru</a:t>
                      </a:r>
                      <a:r>
                        <a:rPr lang="en-GB" sz="2400" i="1" kern="1200" dirty="0">
                          <a:solidFill>
                            <a:schemeClr val="tx1"/>
                          </a:solidFill>
                          <a:effectLst/>
                        </a:rPr>
                        <a:t> to</a:t>
                      </a:r>
                      <a:br>
                        <a:rPr lang="en-GB" sz="2400" i="1" kern="1200" dirty="0">
                          <a:solidFill>
                            <a:schemeClr val="tx1"/>
                          </a:solidFill>
                          <a:effectLst/>
                        </a:rPr>
                      </a:br>
                      <a:r>
                        <a:rPr lang="en-GB" sz="2400" i="1" kern="1200" dirty="0" err="1">
                          <a:solidFill>
                            <a:schemeClr val="tx1"/>
                          </a:solidFill>
                          <a:effectLst/>
                        </a:rPr>
                        <a:t>miru</a:t>
                      </a:r>
                      <a:r>
                        <a:rPr lang="en-GB" sz="2400" i="1" kern="1200" dirty="0">
                          <a:solidFill>
                            <a:schemeClr val="tx1"/>
                          </a:solidFill>
                          <a:effectLst/>
                        </a:rPr>
                        <a:t> </a:t>
                      </a:r>
                      <a:r>
                        <a:rPr lang="en-GB" sz="2400" i="1" kern="1200" dirty="0" err="1">
                          <a:solidFill>
                            <a:schemeClr val="tx1"/>
                          </a:solidFill>
                          <a:effectLst/>
                        </a:rPr>
                        <a:t>ga</a:t>
                      </a:r>
                      <a:r>
                        <a:rPr lang="en-GB" sz="2400" i="1" kern="1200" dirty="0">
                          <a:solidFill>
                            <a:schemeClr val="tx1"/>
                          </a:solidFill>
                          <a:effectLst/>
                        </a:rPr>
                        <a:t> </a:t>
                      </a:r>
                      <a:r>
                        <a:rPr lang="lv-LV" sz="2400" i="1" kern="1200" dirty="0">
                          <a:solidFill>
                            <a:schemeClr val="tx1"/>
                          </a:solidFill>
                          <a:effectLst/>
                        </a:rPr>
                        <a:t>v</a:t>
                      </a:r>
                      <a:r>
                        <a:rPr lang="en-GB" sz="2400" i="1" kern="1200" dirty="0" err="1">
                          <a:solidFill>
                            <a:schemeClr val="tx1"/>
                          </a:solidFill>
                          <a:effectLst/>
                        </a:rPr>
                        <a:t>abi</a:t>
                      </a:r>
                      <a:r>
                        <a:rPr lang="lv-LV" sz="2400" i="1" kern="1200" dirty="0">
                          <a:solidFill>
                            <a:schemeClr val="tx1"/>
                          </a:solidFill>
                          <a:effectLst/>
                        </a:rPr>
                        <a:t>š</a:t>
                      </a:r>
                      <a:r>
                        <a:rPr lang="en-GB" sz="2400" i="1" kern="1200" dirty="0" err="1">
                          <a:solidFill>
                            <a:schemeClr val="tx1"/>
                          </a:solidFill>
                          <a:effectLst/>
                        </a:rPr>
                        <a:t>isa</a:t>
                      </a:r>
                      <a:endParaRPr lang="en-GB" sz="2400" i="1" dirty="0"/>
                    </a:p>
                  </a:txBody>
                  <a:tcPr marL="79868" marR="79868"/>
                </a:tc>
                <a:tc>
                  <a:txBody>
                    <a:bodyPr/>
                    <a:lstStyle/>
                    <a:p>
                      <a:r>
                        <a:rPr lang="lv-LV" sz="2400" dirty="0"/>
                        <a:t>īstenībā</a:t>
                      </a:r>
                      <a:br>
                        <a:rPr lang="lv-LV" sz="2400" dirty="0"/>
                      </a:br>
                      <a:r>
                        <a:rPr lang="lv-LV" sz="2400" dirty="0"/>
                        <a:t>tev tas jādara, es domāju;</a:t>
                      </a:r>
                      <a:br>
                        <a:rPr lang="lv-LV" sz="2400" dirty="0"/>
                      </a:br>
                      <a:r>
                        <a:rPr lang="lv-LV" sz="2400" dirty="0"/>
                        <a:t>bet arī  pat manos sapņos,</a:t>
                      </a:r>
                      <a:br>
                        <a:rPr lang="lv-LV" sz="2400" dirty="0"/>
                      </a:br>
                      <a:r>
                        <a:rPr lang="lv-LV" sz="2400" dirty="0"/>
                        <a:t>slēpjoties no cilvēku acīm,</a:t>
                      </a:r>
                      <a:br>
                        <a:rPr lang="lv-LV" sz="2400" dirty="0"/>
                      </a:br>
                      <a:r>
                        <a:rPr lang="lv-LV" sz="2400" dirty="0"/>
                        <a:t>man ir sāpīgi redzēt, ka tu to dari.</a:t>
                      </a:r>
                      <a:endParaRPr lang="en-GB" sz="2400" dirty="0"/>
                    </a:p>
                  </a:txBody>
                  <a:tcPr marL="79868" marR="79868"/>
                </a:tc>
                <a:extLst>
                  <a:ext uri="{0D108BD9-81ED-4DB2-BD59-A6C34878D82A}">
                    <a16:rowId xmlns:a16="http://schemas.microsoft.com/office/drawing/2014/main" val="1573243793"/>
                  </a:ext>
                </a:extLst>
              </a:tr>
            </a:tbl>
          </a:graphicData>
        </a:graphic>
      </p:graphicFrame>
    </p:spTree>
    <p:extLst>
      <p:ext uri="{BB962C8B-B14F-4D97-AF65-F5344CB8AC3E}">
        <p14:creationId xmlns:p14="http://schemas.microsoft.com/office/powerpoint/2010/main" val="3884800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C1D5C0-04F2-46F7-B4B0-083575E1328B}"/>
              </a:ext>
            </a:extLst>
          </p:cNvPr>
          <p:cNvSpPr>
            <a:spLocks noGrp="1"/>
          </p:cNvSpPr>
          <p:nvPr>
            <p:ph type="title"/>
          </p:nvPr>
        </p:nvSpPr>
        <p:spPr/>
        <p:txBody>
          <a:bodyPr/>
          <a:lstStyle/>
          <a:p>
            <a:r>
              <a:rPr lang="lv-LV" dirty="0" err="1"/>
              <a:t>Kokinšū</a:t>
            </a:r>
            <a:r>
              <a:rPr lang="lv-LV" dirty="0"/>
              <a:t> XIII: 657</a:t>
            </a:r>
            <a:endParaRPr lang="en-GB" dirty="0"/>
          </a:p>
        </p:txBody>
      </p:sp>
      <p:graphicFrame>
        <p:nvGraphicFramePr>
          <p:cNvPr id="8" name="Таблица 8">
            <a:extLst>
              <a:ext uri="{FF2B5EF4-FFF2-40B4-BE49-F238E27FC236}">
                <a16:creationId xmlns:a16="http://schemas.microsoft.com/office/drawing/2014/main" id="{3520A6AE-6571-4CD9-97A8-FE83DB776298}"/>
              </a:ext>
            </a:extLst>
          </p:cNvPr>
          <p:cNvGraphicFramePr>
            <a:graphicFrameLocks noGrp="1"/>
          </p:cNvGraphicFramePr>
          <p:nvPr>
            <p:ph idx="1"/>
            <p:extLst>
              <p:ext uri="{D42A27DB-BD31-4B8C-83A1-F6EECF244321}">
                <p14:modId xmlns:p14="http://schemas.microsoft.com/office/powerpoint/2010/main" val="2491524273"/>
              </p:ext>
            </p:extLst>
          </p:nvPr>
        </p:nvGraphicFramePr>
        <p:xfrm>
          <a:off x="1065386" y="2691266"/>
          <a:ext cx="10059814" cy="2043403"/>
        </p:xfrm>
        <a:graphic>
          <a:graphicData uri="http://schemas.openxmlformats.org/drawingml/2006/table">
            <a:tbl>
              <a:tblPr firstRow="1" bandRow="1">
                <a:tableStyleId>{2D5ABB26-0587-4C30-8999-92F81FD0307C}</a:tableStyleId>
              </a:tblPr>
              <a:tblGrid>
                <a:gridCol w="2581833">
                  <a:extLst>
                    <a:ext uri="{9D8B030D-6E8A-4147-A177-3AD203B41FA5}">
                      <a16:colId xmlns:a16="http://schemas.microsoft.com/office/drawing/2014/main" val="551616993"/>
                    </a:ext>
                  </a:extLst>
                </a:gridCol>
                <a:gridCol w="3443480">
                  <a:extLst>
                    <a:ext uri="{9D8B030D-6E8A-4147-A177-3AD203B41FA5}">
                      <a16:colId xmlns:a16="http://schemas.microsoft.com/office/drawing/2014/main" val="4268622229"/>
                    </a:ext>
                  </a:extLst>
                </a:gridCol>
                <a:gridCol w="4034501">
                  <a:extLst>
                    <a:ext uri="{9D8B030D-6E8A-4147-A177-3AD203B41FA5}">
                      <a16:colId xmlns:a16="http://schemas.microsoft.com/office/drawing/2014/main" val="1182320084"/>
                    </a:ext>
                  </a:extLst>
                </a:gridCol>
              </a:tblGrid>
              <a:tr h="2043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限なき</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思ひのままに</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よるもこむ</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ゆめぢをさへに</a:t>
                      </a:r>
                      <a:endParaRPr lang="lv-LV" altLang="ja-JP" sz="240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kern="1200" dirty="0">
                          <a:solidFill>
                            <a:schemeClr val="tx1"/>
                          </a:solidFill>
                          <a:effectLst/>
                        </a:rPr>
                        <a:t>人はとがめじ</a:t>
                      </a:r>
                      <a:endParaRPr lang="en-GB" sz="2400" kern="1200" dirty="0">
                        <a:solidFill>
                          <a:schemeClr val="tx1"/>
                        </a:solidFill>
                        <a:effectLst/>
                        <a:latin typeface="+mn-lt"/>
                        <a:ea typeface="+mn-ea"/>
                        <a:cs typeface="+mn-cs"/>
                      </a:endParaRPr>
                    </a:p>
                  </a:txBody>
                  <a:tcPr marL="86809" marR="86809"/>
                </a:tc>
                <a:tc>
                  <a:txBody>
                    <a:bodyPr/>
                    <a:lstStyle/>
                    <a:p>
                      <a:r>
                        <a:rPr lang="en-GB" sz="2400" i="1" kern="1200" dirty="0" err="1">
                          <a:solidFill>
                            <a:schemeClr val="tx1"/>
                          </a:solidFill>
                          <a:effectLst/>
                        </a:rPr>
                        <a:t>kagiri</a:t>
                      </a:r>
                      <a:r>
                        <a:rPr lang="en-GB" sz="2400" i="1" kern="1200" dirty="0">
                          <a:solidFill>
                            <a:schemeClr val="tx1"/>
                          </a:solidFill>
                          <a:effectLst/>
                        </a:rPr>
                        <a:t> </a:t>
                      </a:r>
                      <a:r>
                        <a:rPr lang="en-GB" sz="2400" i="1" kern="1200" dirty="0" err="1">
                          <a:solidFill>
                            <a:schemeClr val="tx1"/>
                          </a:solidFill>
                          <a:effectLst/>
                        </a:rPr>
                        <a:t>naki</a:t>
                      </a:r>
                      <a:br>
                        <a:rPr lang="en-GB" sz="2400" i="1" kern="1200" dirty="0">
                          <a:solidFill>
                            <a:schemeClr val="tx1"/>
                          </a:solidFill>
                          <a:effectLst/>
                        </a:rPr>
                      </a:br>
                      <a:r>
                        <a:rPr lang="en-GB" sz="2400" i="1" kern="1200" dirty="0" err="1">
                          <a:solidFill>
                            <a:schemeClr val="tx1"/>
                          </a:solidFill>
                          <a:effectLst/>
                        </a:rPr>
                        <a:t>omo</a:t>
                      </a:r>
                      <a:r>
                        <a:rPr lang="lv-LV" sz="2400" i="1" kern="1200" dirty="0">
                          <a:solidFill>
                            <a:schemeClr val="tx1"/>
                          </a:solidFill>
                          <a:effectLst/>
                        </a:rPr>
                        <a:t>h</a:t>
                      </a:r>
                      <a:r>
                        <a:rPr lang="en-GB" sz="2400" i="1" kern="1200" dirty="0" err="1">
                          <a:solidFill>
                            <a:schemeClr val="tx1"/>
                          </a:solidFill>
                          <a:effectLst/>
                        </a:rPr>
                        <a:t>i</a:t>
                      </a:r>
                      <a:r>
                        <a:rPr lang="en-GB" sz="2400" i="1" kern="1200" dirty="0">
                          <a:solidFill>
                            <a:schemeClr val="tx1"/>
                          </a:solidFill>
                          <a:effectLst/>
                        </a:rPr>
                        <a:t> no mama </a:t>
                      </a:r>
                      <a:r>
                        <a:rPr lang="en-GB" sz="2400" i="1" kern="1200" dirty="0" err="1">
                          <a:solidFill>
                            <a:schemeClr val="tx1"/>
                          </a:solidFill>
                          <a:effectLst/>
                        </a:rPr>
                        <a:t>ni</a:t>
                      </a:r>
                      <a:br>
                        <a:rPr lang="en-GB" sz="2400" i="1" kern="1200" dirty="0">
                          <a:solidFill>
                            <a:schemeClr val="tx1"/>
                          </a:solidFill>
                          <a:effectLst/>
                        </a:rPr>
                      </a:br>
                      <a:r>
                        <a:rPr lang="lv-LV" sz="2400" i="1" kern="1200" dirty="0">
                          <a:solidFill>
                            <a:schemeClr val="tx1"/>
                          </a:solidFill>
                          <a:effectLst/>
                        </a:rPr>
                        <a:t>j</a:t>
                      </a:r>
                      <a:r>
                        <a:rPr lang="en-GB" sz="2400" i="1" kern="1200" dirty="0" err="1">
                          <a:solidFill>
                            <a:schemeClr val="tx1"/>
                          </a:solidFill>
                          <a:effectLst/>
                        </a:rPr>
                        <a:t>oru</a:t>
                      </a:r>
                      <a:r>
                        <a:rPr lang="en-GB" sz="2400" i="1" kern="1200" dirty="0">
                          <a:solidFill>
                            <a:schemeClr val="tx1"/>
                          </a:solidFill>
                          <a:effectLst/>
                        </a:rPr>
                        <a:t> </a:t>
                      </a:r>
                      <a:r>
                        <a:rPr lang="en-GB" sz="2400" i="1" kern="1200" dirty="0" err="1">
                          <a:solidFill>
                            <a:schemeClr val="tx1"/>
                          </a:solidFill>
                          <a:effectLst/>
                        </a:rPr>
                        <a:t>mo</a:t>
                      </a:r>
                      <a:r>
                        <a:rPr lang="en-GB" sz="2400" i="1" kern="1200" dirty="0">
                          <a:solidFill>
                            <a:schemeClr val="tx1"/>
                          </a:solidFill>
                          <a:effectLst/>
                        </a:rPr>
                        <a:t> </a:t>
                      </a:r>
                      <a:r>
                        <a:rPr lang="en-GB" sz="2400" i="1" kern="1200" dirty="0" err="1">
                          <a:solidFill>
                            <a:schemeClr val="tx1"/>
                          </a:solidFill>
                          <a:effectLst/>
                        </a:rPr>
                        <a:t>komu</a:t>
                      </a:r>
                      <a:br>
                        <a:rPr lang="en-GB" sz="2400" i="1" kern="1200" dirty="0">
                          <a:solidFill>
                            <a:schemeClr val="tx1"/>
                          </a:solidFill>
                          <a:effectLst/>
                        </a:rPr>
                      </a:br>
                      <a:r>
                        <a:rPr lang="lv-LV" sz="2400" i="1" kern="1200" dirty="0">
                          <a:solidFill>
                            <a:schemeClr val="tx1"/>
                          </a:solidFill>
                          <a:effectLst/>
                        </a:rPr>
                        <a:t>j</a:t>
                      </a:r>
                      <a:r>
                        <a:rPr lang="en-GB" sz="2400" i="1" kern="1200" dirty="0" err="1">
                          <a:solidFill>
                            <a:schemeClr val="tx1"/>
                          </a:solidFill>
                          <a:effectLst/>
                        </a:rPr>
                        <a:t>umed</a:t>
                      </a:r>
                      <a:r>
                        <a:rPr lang="lv-LV" sz="2400" i="1" kern="1200" dirty="0">
                          <a:solidFill>
                            <a:schemeClr val="tx1"/>
                          </a:solidFill>
                          <a:effectLst/>
                        </a:rPr>
                        <a:t>ž</a:t>
                      </a:r>
                      <a:r>
                        <a:rPr lang="en-GB" sz="2400" i="1" kern="1200" dirty="0" err="1">
                          <a:solidFill>
                            <a:schemeClr val="tx1"/>
                          </a:solidFill>
                          <a:effectLst/>
                        </a:rPr>
                        <a:t>i</a:t>
                      </a:r>
                      <a:r>
                        <a:rPr lang="en-GB" sz="2400" i="1" kern="1200" dirty="0">
                          <a:solidFill>
                            <a:schemeClr val="tx1"/>
                          </a:solidFill>
                          <a:effectLst/>
                        </a:rPr>
                        <a:t> o </a:t>
                      </a:r>
                      <a:r>
                        <a:rPr lang="en-GB" sz="2400" i="1" kern="1200" dirty="0" err="1">
                          <a:solidFill>
                            <a:schemeClr val="tx1"/>
                          </a:solidFill>
                          <a:effectLst/>
                        </a:rPr>
                        <a:t>sa</a:t>
                      </a:r>
                      <a:r>
                        <a:rPr lang="lv-LV" sz="2400" i="1" kern="1200" dirty="0">
                          <a:solidFill>
                            <a:schemeClr val="tx1"/>
                          </a:solidFill>
                          <a:effectLst/>
                        </a:rPr>
                        <a:t>h</a:t>
                      </a:r>
                      <a:r>
                        <a:rPr lang="en-GB" sz="2400" i="1" kern="1200" dirty="0">
                          <a:solidFill>
                            <a:schemeClr val="tx1"/>
                          </a:solidFill>
                          <a:effectLst/>
                        </a:rPr>
                        <a:t>e </a:t>
                      </a:r>
                      <a:r>
                        <a:rPr lang="en-GB" sz="2400" i="1" kern="1200" dirty="0" err="1">
                          <a:solidFill>
                            <a:schemeClr val="tx1"/>
                          </a:solidFill>
                          <a:effectLst/>
                        </a:rPr>
                        <a:t>ni</a:t>
                      </a:r>
                      <a:br>
                        <a:rPr lang="en-GB" sz="2400" i="1" kern="1200" dirty="0">
                          <a:solidFill>
                            <a:schemeClr val="tx1"/>
                          </a:solidFill>
                          <a:effectLst/>
                        </a:rPr>
                      </a:br>
                      <a:r>
                        <a:rPr lang="lv-LV" sz="2400" i="1" kern="1200" dirty="0">
                          <a:solidFill>
                            <a:schemeClr val="tx1"/>
                          </a:solidFill>
                          <a:effectLst/>
                        </a:rPr>
                        <a:t>h</a:t>
                      </a:r>
                      <a:r>
                        <a:rPr lang="en-GB" sz="2400" i="1" kern="1200" dirty="0" err="1">
                          <a:solidFill>
                            <a:schemeClr val="tx1"/>
                          </a:solidFill>
                          <a:effectLst/>
                        </a:rPr>
                        <a:t>ito</a:t>
                      </a:r>
                      <a:r>
                        <a:rPr lang="en-GB" sz="2400" i="1" kern="1200" dirty="0">
                          <a:solidFill>
                            <a:schemeClr val="tx1"/>
                          </a:solidFill>
                          <a:effectLst/>
                        </a:rPr>
                        <a:t> </a:t>
                      </a:r>
                      <a:r>
                        <a:rPr lang="lv-LV" sz="2400" i="1" kern="1200" dirty="0">
                          <a:solidFill>
                            <a:schemeClr val="tx1"/>
                          </a:solidFill>
                          <a:effectLst/>
                        </a:rPr>
                        <a:t>h</a:t>
                      </a:r>
                      <a:r>
                        <a:rPr lang="en-GB" sz="2400" i="1" kern="1200" dirty="0">
                          <a:solidFill>
                            <a:schemeClr val="tx1"/>
                          </a:solidFill>
                          <a:effectLst/>
                        </a:rPr>
                        <a:t>a </a:t>
                      </a:r>
                      <a:r>
                        <a:rPr lang="en-GB" sz="2400" i="1" kern="1200" dirty="0" err="1">
                          <a:solidFill>
                            <a:schemeClr val="tx1"/>
                          </a:solidFill>
                          <a:effectLst/>
                        </a:rPr>
                        <a:t>togame</a:t>
                      </a:r>
                      <a:r>
                        <a:rPr lang="lv-LV" sz="2400" i="1" kern="1200" dirty="0" err="1">
                          <a:solidFill>
                            <a:schemeClr val="tx1"/>
                          </a:solidFill>
                          <a:effectLst/>
                        </a:rPr>
                        <a:t>dž</a:t>
                      </a:r>
                      <a:r>
                        <a:rPr lang="en-GB" sz="2400" i="1" kern="1200" dirty="0" err="1">
                          <a:solidFill>
                            <a:schemeClr val="tx1"/>
                          </a:solidFill>
                          <a:effectLst/>
                        </a:rPr>
                        <a:t>i</a:t>
                      </a:r>
                      <a:endParaRPr lang="en-GB" sz="2400" i="1" dirty="0"/>
                    </a:p>
                  </a:txBody>
                  <a:tcPr marL="86809" marR="86809"/>
                </a:tc>
                <a:tc>
                  <a:txBody>
                    <a:bodyPr/>
                    <a:lstStyle/>
                    <a:p>
                      <a:r>
                        <a:rPr lang="lv-LV" sz="2400" dirty="0"/>
                        <a:t>bez gala</a:t>
                      </a:r>
                      <a:br>
                        <a:rPr lang="lv-LV" sz="2400" dirty="0"/>
                      </a:br>
                      <a:r>
                        <a:rPr lang="lv-LV" sz="2400" dirty="0"/>
                        <a:t>es domāju par tevi,</a:t>
                      </a:r>
                      <a:br>
                        <a:rPr lang="lv-LV" sz="2400" dirty="0"/>
                      </a:br>
                      <a:r>
                        <a:rPr lang="lv-LV" sz="2400" dirty="0"/>
                        <a:t>nāc pie manis naktī;</a:t>
                      </a:r>
                      <a:br>
                        <a:rPr lang="lv-LV" sz="2400" dirty="0"/>
                      </a:br>
                      <a:r>
                        <a:rPr lang="lv-LV" sz="2400" dirty="0"/>
                        <a:t>pat uz sapņu ceļa</a:t>
                      </a:r>
                      <a:br>
                        <a:rPr lang="lv-LV" sz="2400" dirty="0"/>
                      </a:br>
                      <a:r>
                        <a:rPr lang="lv-LV" sz="2400" dirty="0"/>
                        <a:t>nav neviena, kas nosodītu</a:t>
                      </a:r>
                      <a:endParaRPr lang="en-GB" sz="2400" dirty="0"/>
                    </a:p>
                  </a:txBody>
                  <a:tcPr marL="86809" marR="86809"/>
                </a:tc>
                <a:extLst>
                  <a:ext uri="{0D108BD9-81ED-4DB2-BD59-A6C34878D82A}">
                    <a16:rowId xmlns:a16="http://schemas.microsoft.com/office/drawing/2014/main" val="1950685358"/>
                  </a:ext>
                </a:extLst>
              </a:tr>
            </a:tbl>
          </a:graphicData>
        </a:graphic>
      </p:graphicFrame>
    </p:spTree>
    <p:extLst>
      <p:ext uri="{BB962C8B-B14F-4D97-AF65-F5344CB8AC3E}">
        <p14:creationId xmlns:p14="http://schemas.microsoft.com/office/powerpoint/2010/main" val="2665387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CA581-F4E1-4DFC-8BFA-A570D40CC273}"/>
              </a:ext>
            </a:extLst>
          </p:cNvPr>
          <p:cNvSpPr>
            <a:spLocks noGrp="1"/>
          </p:cNvSpPr>
          <p:nvPr>
            <p:ph type="title"/>
          </p:nvPr>
        </p:nvSpPr>
        <p:spPr/>
        <p:txBody>
          <a:bodyPr/>
          <a:lstStyle/>
          <a:p>
            <a:r>
              <a:rPr lang="lv-LV" dirty="0"/>
              <a:t>Izmantotie avoti:</a:t>
            </a:r>
            <a:endParaRPr lang="en-GB" dirty="0"/>
          </a:p>
        </p:txBody>
      </p:sp>
      <p:sp>
        <p:nvSpPr>
          <p:cNvPr id="3" name="Объект 2">
            <a:extLst>
              <a:ext uri="{FF2B5EF4-FFF2-40B4-BE49-F238E27FC236}">
                <a16:creationId xmlns:a16="http://schemas.microsoft.com/office/drawing/2014/main" id="{2F78B484-8D2E-4DAD-BCF1-1E66EE904DAC}"/>
              </a:ext>
            </a:extLst>
          </p:cNvPr>
          <p:cNvSpPr>
            <a:spLocks noGrp="1"/>
          </p:cNvSpPr>
          <p:nvPr>
            <p:ph idx="1"/>
          </p:nvPr>
        </p:nvSpPr>
        <p:spPr/>
        <p:txBody>
          <a:bodyPr>
            <a:normAutofit fontScale="92500"/>
          </a:bodyPr>
          <a:lstStyle/>
          <a:p>
            <a:r>
              <a:rPr lang="lv-LV" b="1" dirty="0" err="1"/>
              <a:t>Cartwright</a:t>
            </a:r>
            <a:r>
              <a:rPr lang="lv-LV" b="1" dirty="0"/>
              <a:t> M. </a:t>
            </a:r>
            <a:r>
              <a:rPr lang="en-GB" i="1" dirty="0"/>
              <a:t>Ono no Komachi</a:t>
            </a:r>
            <a:r>
              <a:rPr lang="lv-LV" dirty="0"/>
              <a:t>; ancient.eu , 06.06.2017. Pieejams: </a:t>
            </a:r>
            <a:r>
              <a:rPr lang="lv-LV" dirty="0">
                <a:hlinkClick r:id="rId2"/>
              </a:rPr>
              <a:t>https://www.ancient.eu/Ono_no_Komachi/</a:t>
            </a:r>
            <a:r>
              <a:rPr lang="lv-LV" dirty="0"/>
              <a:t> [skatīts: 15.03.2020]</a:t>
            </a:r>
          </a:p>
          <a:p>
            <a:r>
              <a:rPr lang="lv-LV" b="1" dirty="0" err="1"/>
              <a:t>Dexter</a:t>
            </a:r>
            <a:r>
              <a:rPr lang="lv-LV" b="1" dirty="0"/>
              <a:t> K. </a:t>
            </a:r>
            <a:r>
              <a:rPr lang="en-GB" i="1" dirty="0"/>
              <a:t>Ono no Komachi and The Standard of Japanese Female Beauty</a:t>
            </a:r>
            <a:r>
              <a:rPr lang="lv-LV" i="1" dirty="0"/>
              <a:t>, </a:t>
            </a:r>
            <a:r>
              <a:rPr lang="lv-LV" dirty="0"/>
              <a:t>tofugu.com,</a:t>
            </a:r>
            <a:r>
              <a:rPr lang="lv-LV" i="1" dirty="0"/>
              <a:t> </a:t>
            </a:r>
            <a:r>
              <a:rPr lang="lv-LV" dirty="0"/>
              <a:t>10.10.2014. Pieejams: </a:t>
            </a:r>
            <a:r>
              <a:rPr lang="lv-LV" dirty="0">
                <a:hlinkClick r:id="rId3"/>
              </a:rPr>
              <a:t>https://www.tofugu.com/japan/ono-no-komachi/</a:t>
            </a:r>
            <a:r>
              <a:rPr lang="lv-LV" dirty="0"/>
              <a:t> [skatīts: 16.03.2020]</a:t>
            </a:r>
          </a:p>
          <a:p>
            <a:r>
              <a:rPr lang="lv-LV" b="1" dirty="0" err="1"/>
              <a:t>Keene</a:t>
            </a:r>
            <a:r>
              <a:rPr lang="lv-LV" b="1" dirty="0"/>
              <a:t> D. </a:t>
            </a:r>
            <a:r>
              <a:rPr lang="en-GB" i="1" dirty="0"/>
              <a:t>Anthology of Japanese Literature: From the Earliest Era to the Mid-Nineteenth Century</a:t>
            </a:r>
            <a:r>
              <a:rPr lang="lv-LV" i="1" dirty="0"/>
              <a:t>.</a:t>
            </a:r>
            <a:r>
              <a:rPr lang="lv-LV" dirty="0"/>
              <a:t> </a:t>
            </a:r>
            <a:r>
              <a:rPr lang="en-GB" dirty="0"/>
              <a:t>Grove, 1960</a:t>
            </a:r>
            <a:r>
              <a:rPr lang="lv-LV" dirty="0"/>
              <a:t>.</a:t>
            </a:r>
          </a:p>
          <a:p>
            <a:r>
              <a:rPr lang="en-GB" dirty="0" err="1"/>
              <a:t>Kokinwakashū</a:t>
            </a:r>
            <a:r>
              <a:rPr lang="en-GB" dirty="0"/>
              <a:t> </a:t>
            </a:r>
            <a:r>
              <a:rPr lang="ja-JP" altLang="en-US" dirty="0"/>
              <a:t>古今和歌集</a:t>
            </a:r>
            <a:r>
              <a:rPr lang="lv-LV" altLang="ja-JP" dirty="0"/>
              <a:t>, wakapoetry.net. Pieejams: </a:t>
            </a:r>
            <a:r>
              <a:rPr lang="lv-LV" altLang="ja-JP" dirty="0">
                <a:hlinkClick r:id="rId4"/>
              </a:rPr>
              <a:t>http://www.wakapoetry.net/poems/anthologies/kokinshu/</a:t>
            </a:r>
            <a:r>
              <a:rPr lang="lv-LV" altLang="ja-JP" dirty="0"/>
              <a:t> [skatīts: 26.03.2020]</a:t>
            </a:r>
            <a:endParaRPr lang="lv-LV" dirty="0"/>
          </a:p>
          <a:p>
            <a:r>
              <a:rPr lang="en-GB" b="1" dirty="0" err="1"/>
              <a:t>Shirane</a:t>
            </a:r>
            <a:r>
              <a:rPr lang="lv-LV" b="1" dirty="0"/>
              <a:t> </a:t>
            </a:r>
            <a:r>
              <a:rPr lang="en-GB" b="1" dirty="0"/>
              <a:t>H</a:t>
            </a:r>
            <a:r>
              <a:rPr lang="lv-LV" b="1" dirty="0"/>
              <a:t>.</a:t>
            </a:r>
            <a:r>
              <a:rPr lang="en-GB" b="1" dirty="0"/>
              <a:t> </a:t>
            </a:r>
            <a:r>
              <a:rPr lang="en-GB" i="1" dirty="0"/>
              <a:t>Traditional Japanese Literature: An Anthology, Beginnings to 1600</a:t>
            </a:r>
            <a:r>
              <a:rPr lang="lv-LV" i="1" dirty="0"/>
              <a:t>. </a:t>
            </a:r>
            <a:r>
              <a:rPr lang="en-GB" dirty="0"/>
              <a:t>Columbia University Press, 2007</a:t>
            </a:r>
            <a:r>
              <a:rPr lang="lv-LV" dirty="0"/>
              <a:t>.</a:t>
            </a:r>
          </a:p>
          <a:p>
            <a:r>
              <a:rPr lang="lv-LV" dirty="0" err="1"/>
              <a:t>Waka</a:t>
            </a:r>
            <a:r>
              <a:rPr lang="lv-LV" dirty="0"/>
              <a:t> </a:t>
            </a:r>
            <a:r>
              <a:rPr lang="lv-LV" dirty="0" err="1"/>
              <a:t>Poetry</a:t>
            </a:r>
            <a:r>
              <a:rPr lang="lv-LV" dirty="0"/>
              <a:t>, Ono no </a:t>
            </a:r>
            <a:r>
              <a:rPr lang="lv-LV" dirty="0" err="1"/>
              <a:t>Komachi</a:t>
            </a:r>
            <a:r>
              <a:rPr lang="lv-LV" dirty="0"/>
              <a:t>, wakapoetry.net, pieejams: </a:t>
            </a:r>
            <a:r>
              <a:rPr lang="lv-LV" dirty="0">
                <a:hlinkClick r:id="rId5"/>
              </a:rPr>
              <a:t>http://www.wakapoetry.net/poets/early-heian-poets/ono-no-komachi/</a:t>
            </a:r>
            <a:r>
              <a:rPr lang="lv-LV" dirty="0"/>
              <a:t> [skatīts: 25.03.2020]</a:t>
            </a:r>
          </a:p>
          <a:p>
            <a:endParaRPr lang="en-GB" dirty="0"/>
          </a:p>
        </p:txBody>
      </p:sp>
    </p:spTree>
    <p:extLst>
      <p:ext uri="{BB962C8B-B14F-4D97-AF65-F5344CB8AC3E}">
        <p14:creationId xmlns:p14="http://schemas.microsoft.com/office/powerpoint/2010/main" val="4269464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B1F1D0-AB66-4EAE-A994-4868FBAD1D53}"/>
              </a:ext>
            </a:extLst>
          </p:cNvPr>
          <p:cNvSpPr>
            <a:spLocks noGrp="1"/>
          </p:cNvSpPr>
          <p:nvPr>
            <p:ph type="title"/>
          </p:nvPr>
        </p:nvSpPr>
        <p:spPr>
          <a:xfrm>
            <a:off x="838200" y="2230927"/>
            <a:ext cx="10515600" cy="2396146"/>
          </a:xfrm>
        </p:spPr>
        <p:txBody>
          <a:bodyPr>
            <a:normAutofit/>
          </a:bodyPr>
          <a:lstStyle/>
          <a:p>
            <a:pPr algn="ctr"/>
            <a:r>
              <a:rPr lang="lv-LV" dirty="0"/>
              <a:t>Rakstnieces un sabiedriskās darbinieces </a:t>
            </a:r>
            <a:r>
              <a:rPr lang="lv-LV" dirty="0" err="1"/>
              <a:t>Meidži</a:t>
            </a:r>
            <a:r>
              <a:rPr lang="lv-LV" dirty="0"/>
              <a:t> periodā</a:t>
            </a:r>
            <a:br>
              <a:rPr lang="lv-LV" dirty="0"/>
            </a:br>
            <a:r>
              <a:rPr lang="lv-LV" dirty="0"/>
              <a:t>(1868-1912)</a:t>
            </a:r>
            <a:endParaRPr lang="en-GB" dirty="0"/>
          </a:p>
        </p:txBody>
      </p:sp>
    </p:spTree>
    <p:extLst>
      <p:ext uri="{BB962C8B-B14F-4D97-AF65-F5344CB8AC3E}">
        <p14:creationId xmlns:p14="http://schemas.microsoft.com/office/powerpoint/2010/main" val="2157699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982002C-F333-47E1-8032-568E7EDD38B6}"/>
              </a:ext>
            </a:extLst>
          </p:cNvPr>
          <p:cNvSpPr>
            <a:spLocks noGrp="1"/>
          </p:cNvSpPr>
          <p:nvPr>
            <p:ph idx="1"/>
          </p:nvPr>
        </p:nvSpPr>
        <p:spPr>
          <a:xfrm>
            <a:off x="545452" y="1134852"/>
            <a:ext cx="4661029" cy="4270159"/>
          </a:xfrm>
        </p:spPr>
        <p:txBody>
          <a:bodyPr/>
          <a:lstStyle/>
          <a:p>
            <a:pPr marL="0" indent="0" algn="just">
              <a:buNone/>
            </a:pPr>
            <a:r>
              <a:rPr lang="lv-LV" dirty="0" err="1"/>
              <a:t>Meidži</a:t>
            </a:r>
            <a:r>
              <a:rPr lang="lv-LV" dirty="0"/>
              <a:t> periods (</a:t>
            </a:r>
            <a:r>
              <a:rPr lang="ja-JP" altLang="en-US" dirty="0"/>
              <a:t>明治時代</a:t>
            </a:r>
            <a:r>
              <a:rPr lang="lv-LV" dirty="0"/>
              <a:t>; 1868-1912) – ir viens no svarīgākajiem laikiem Japānas vēsturē. Šajā laikā tika pieņemti lēmumi, kas izveidoja moderno un attīstīto valsti, kuru mēs zinām šodien. Šajā periodā Japāna pārtrauca savu izolāciju un feodālo eksistenci.</a:t>
            </a:r>
          </a:p>
          <a:p>
            <a:pPr marL="0" indent="0" algn="just">
              <a:buNone/>
            </a:pPr>
            <a:r>
              <a:rPr lang="lv-LV" dirty="0"/>
              <a:t>Tas bija laiks, kad Japāna sāka absorbēt modernu Eiropas un Amerikas kultūru. </a:t>
            </a:r>
            <a:endParaRPr lang="en-GB" dirty="0"/>
          </a:p>
          <a:p>
            <a:pPr marL="0" indent="0" algn="just">
              <a:buNone/>
            </a:pPr>
            <a:r>
              <a:rPr lang="lv-LV" dirty="0"/>
              <a:t>Kopā ar rietumu kultūru valstī parādījās jaunas idejas. Viena no tām bija ideja par dzimumu līdzvērtību. Aktīvisti mēģināja popularizēt šo ideju, tomēr sieviešu sociālais stāvoklis nemainījās.</a:t>
            </a:r>
            <a:endParaRPr lang="en-GB" dirty="0"/>
          </a:p>
          <a:p>
            <a:endParaRPr lang="en-GB" dirty="0"/>
          </a:p>
        </p:txBody>
      </p:sp>
      <p:pic>
        <p:nvPicPr>
          <p:cNvPr id="5" name="Рисунок 4" descr="Изображение выглядит как текст, фотография, книга, человек&#10;&#10;Автоматически созданное описание">
            <a:extLst>
              <a:ext uri="{FF2B5EF4-FFF2-40B4-BE49-F238E27FC236}">
                <a16:creationId xmlns:a16="http://schemas.microsoft.com/office/drawing/2014/main" id="{5F1D80A5-4A9C-4FFF-A994-6ACD6E448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428" y="892492"/>
            <a:ext cx="6373033" cy="4754880"/>
          </a:xfrm>
          <a:prstGeom prst="rect">
            <a:avLst/>
          </a:prstGeom>
        </p:spPr>
      </p:pic>
    </p:spTree>
    <p:extLst>
      <p:ext uri="{BB962C8B-B14F-4D97-AF65-F5344CB8AC3E}">
        <p14:creationId xmlns:p14="http://schemas.microsoft.com/office/powerpoint/2010/main" val="3474743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descr="Изображение выглядит как фотография, человек, старый, внешний&#10;&#10;Автоматически созданное описание">
            <a:extLst>
              <a:ext uri="{FF2B5EF4-FFF2-40B4-BE49-F238E27FC236}">
                <a16:creationId xmlns:a16="http://schemas.microsoft.com/office/drawing/2014/main" id="{3F624E9E-7076-4FC1-938E-4E74F189434F}"/>
              </a:ext>
            </a:extLst>
          </p:cNvPr>
          <p:cNvPicPr>
            <a:picLocks noChangeAspect="1"/>
          </p:cNvPicPr>
          <p:nvPr/>
        </p:nvPicPr>
        <p:blipFill rotWithShape="1">
          <a:blip r:embed="rId2">
            <a:extLst>
              <a:ext uri="{28A0092B-C50C-407E-A947-70E740481C1C}">
                <a14:useLocalDpi xmlns:a14="http://schemas.microsoft.com/office/drawing/2010/main" val="0"/>
              </a:ext>
            </a:extLst>
          </a:blip>
          <a:srcRect l="7247" r="4230" b="-2"/>
          <a:stretch/>
        </p:blipFill>
        <p:spPr>
          <a:xfrm>
            <a:off x="7837371" y="237744"/>
            <a:ext cx="4124416" cy="6382512"/>
          </a:xfrm>
          <a:prstGeom prst="rect">
            <a:avLst/>
          </a:prstGeom>
        </p:spPr>
      </p:pic>
      <p:sp>
        <p:nvSpPr>
          <p:cNvPr id="10" name="Rectangle 9">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A74ABFF2-A680-4686-B2E8-5DF603060844}"/>
              </a:ext>
            </a:extLst>
          </p:cNvPr>
          <p:cNvSpPr>
            <a:spLocks noGrp="1"/>
          </p:cNvSpPr>
          <p:nvPr>
            <p:ph type="title"/>
          </p:nvPr>
        </p:nvSpPr>
        <p:spPr>
          <a:xfrm>
            <a:off x="397768" y="237744"/>
            <a:ext cx="7332928" cy="1744183"/>
          </a:xfrm>
        </p:spPr>
        <p:txBody>
          <a:bodyPr>
            <a:normAutofit/>
          </a:bodyPr>
          <a:lstStyle/>
          <a:p>
            <a:r>
              <a:rPr lang="lv-LV" dirty="0"/>
              <a:t>Sievietes </a:t>
            </a:r>
            <a:r>
              <a:rPr lang="lv-LV" dirty="0" err="1"/>
              <a:t>Meidži</a:t>
            </a:r>
            <a:r>
              <a:rPr lang="lv-LV" dirty="0"/>
              <a:t> periodā</a:t>
            </a:r>
            <a:endParaRPr lang="en-GB" dirty="0"/>
          </a:p>
        </p:txBody>
      </p:sp>
      <p:sp>
        <p:nvSpPr>
          <p:cNvPr id="3" name="Объект 2">
            <a:extLst>
              <a:ext uri="{FF2B5EF4-FFF2-40B4-BE49-F238E27FC236}">
                <a16:creationId xmlns:a16="http://schemas.microsoft.com/office/drawing/2014/main" id="{9C3CE03B-2C5A-48B8-AFF3-A8DF7EF33B52}"/>
              </a:ext>
            </a:extLst>
          </p:cNvPr>
          <p:cNvSpPr>
            <a:spLocks noGrp="1"/>
          </p:cNvSpPr>
          <p:nvPr>
            <p:ph idx="1"/>
          </p:nvPr>
        </p:nvSpPr>
        <p:spPr>
          <a:xfrm>
            <a:off x="765512" y="1784411"/>
            <a:ext cx="6597440" cy="4350058"/>
          </a:xfrm>
        </p:spPr>
        <p:txBody>
          <a:bodyPr>
            <a:normAutofit fontScale="92500" lnSpcReduction="10000"/>
          </a:bodyPr>
          <a:lstStyle/>
          <a:p>
            <a:pPr marL="0" indent="0" algn="just">
              <a:lnSpc>
                <a:spcPct val="90000"/>
              </a:lnSpc>
              <a:buNone/>
            </a:pPr>
            <a:r>
              <a:rPr lang="lv-LV" sz="1600" dirty="0"/>
              <a:t>Sievietes joprojām turpināja valkāt </a:t>
            </a:r>
            <a:r>
              <a:rPr lang="lv-LV" sz="1600" i="1" dirty="0"/>
              <a:t>kimono</a:t>
            </a:r>
            <a:r>
              <a:rPr lang="ja-JP" altLang="en-US" sz="1600" dirty="0"/>
              <a:t>着物</a:t>
            </a:r>
            <a:r>
              <a:rPr lang="lv-LV" altLang="ja-JP" sz="1600" dirty="0"/>
              <a:t>. </a:t>
            </a:r>
            <a:r>
              <a:rPr lang="lv-LV" sz="1600" dirty="0"/>
              <a:t>Tradicionālais </a:t>
            </a:r>
            <a:r>
              <a:rPr lang="lv-LV" sz="1600" i="1" dirty="0"/>
              <a:t>kimono</a:t>
            </a:r>
            <a:r>
              <a:rPr lang="lv-LV" sz="1600" dirty="0"/>
              <a:t> bija ļoti garš un vilkās pa zemi. Tas bija bagātības un augstas izcelšanās pierādījums. </a:t>
            </a:r>
          </a:p>
          <a:p>
            <a:pPr marL="0" indent="0" algn="just">
              <a:lnSpc>
                <a:spcPct val="90000"/>
              </a:lnSpc>
              <a:buNone/>
            </a:pPr>
            <a:r>
              <a:rPr lang="lv-LV" sz="1600" dirty="0"/>
              <a:t>Sievietes no parastās tautas valkāja</a:t>
            </a:r>
            <a:r>
              <a:rPr lang="lv-LV" sz="1600" i="1" dirty="0"/>
              <a:t> kimono</a:t>
            </a:r>
            <a:r>
              <a:rPr lang="lv-LV" sz="1600" dirty="0"/>
              <a:t> līdz potītēm, jo tādas </a:t>
            </a:r>
            <a:r>
              <a:rPr lang="lv-LV" sz="1600" i="1" dirty="0"/>
              <a:t>kimono</a:t>
            </a:r>
            <a:r>
              <a:rPr lang="lv-LV" sz="1600" dirty="0"/>
              <a:t> izgatavošanai bija vajadzīgs mazāks auduma daudzums, un tas bija praktiskāks. </a:t>
            </a:r>
          </a:p>
          <a:p>
            <a:pPr marL="0" indent="0" algn="just">
              <a:lnSpc>
                <a:spcPct val="90000"/>
              </a:lnSpc>
              <a:buNone/>
            </a:pPr>
            <a:r>
              <a:rPr lang="lv-LV" sz="1600" dirty="0"/>
              <a:t>Rūpnīcās un skolās tradicionāls sieviešu apģērbs izrādījās neērts, un tika ieviestas dažādas uniformas, kas atgādināja rietumu tērpu. Studentes un skolotāja pirmās sāka nēsāt tādas uniformas. Vairākas sievietes sāka valkāt vīriešu bikses – </a:t>
            </a:r>
            <a:r>
              <a:rPr lang="lv-LV" sz="1600" i="1" dirty="0" err="1"/>
              <a:t>hakama</a:t>
            </a:r>
            <a:r>
              <a:rPr lang="ja-JP" altLang="en-US" sz="1600" dirty="0"/>
              <a:t>袴</a:t>
            </a:r>
            <a:r>
              <a:rPr lang="lv-LV" altLang="ja-JP" sz="1600" dirty="0"/>
              <a:t>.</a:t>
            </a:r>
            <a:endParaRPr lang="lv-LV" sz="1600" dirty="0"/>
          </a:p>
          <a:p>
            <a:pPr marL="0" indent="0" algn="just">
              <a:lnSpc>
                <a:spcPct val="90000"/>
              </a:lnSpc>
              <a:buNone/>
            </a:pPr>
            <a:r>
              <a:rPr lang="lv-LV" sz="1600" dirty="0"/>
              <a:t>Sieviešu frizūras mainījās lēni, pārsvara sievietes deva priekšroku tradicionālajām, ar kuru palīdzību bija viegli saprotams sievietēs sociālais statuss. Frizūras bija ļoti sarežģītas un aizņēma daudz laika. </a:t>
            </a:r>
          </a:p>
          <a:p>
            <a:pPr marL="0" indent="0" algn="just">
              <a:lnSpc>
                <a:spcPct val="90000"/>
              </a:lnSpc>
              <a:buNone/>
            </a:pPr>
            <a:r>
              <a:rPr lang="lv-LV" sz="1600" dirty="0"/>
              <a:t>1872. gadā dažas sievietes īsi nogrieza matus, un ar to izraisīja valdības sašutumu, jo tādas frizūras nebija pieņemamas.</a:t>
            </a:r>
            <a:endParaRPr lang="en-GB" sz="1600" dirty="0"/>
          </a:p>
          <a:p>
            <a:pPr marL="0" indent="0" algn="just">
              <a:lnSpc>
                <a:spcPct val="90000"/>
              </a:lnSpc>
              <a:buNone/>
            </a:pPr>
            <a:r>
              <a:rPr lang="lv-LV" sz="1600" dirty="0"/>
              <a:t>Neskatoties uz cilvēku protestiem, eiropiešu jaunievedumi sāka aizvietot japāņu tradicionālo apģērbu. Starp materiāli nodrošinātiem cilvēkiem izmaiņas notika ātrāk. Laukos jaunas tendences nebija pieņemtas, jo cilvēki nebija tik atvērti izmaiņām kā pilsētnieki. Taču ar laiku jauna mode izplatījās visā valstī.</a:t>
            </a:r>
            <a:endParaRPr lang="en-GB" sz="1600" dirty="0"/>
          </a:p>
        </p:txBody>
      </p:sp>
    </p:spTree>
    <p:extLst>
      <p:ext uri="{BB962C8B-B14F-4D97-AF65-F5344CB8AC3E}">
        <p14:creationId xmlns:p14="http://schemas.microsoft.com/office/powerpoint/2010/main" val="3100419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Объект 7" descr="Изображение выглядит как внешний, держит, фотография, мужчина&#10;&#10;Автоматически созданное описание">
            <a:extLst>
              <a:ext uri="{FF2B5EF4-FFF2-40B4-BE49-F238E27FC236}">
                <a16:creationId xmlns:a16="http://schemas.microsoft.com/office/drawing/2014/main" id="{F192B66D-EFDB-486C-A6B0-2072BFF6470B}"/>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43467" y="783166"/>
            <a:ext cx="5291667" cy="5291667"/>
          </a:xfrm>
          <a:prstGeom prst="rect">
            <a:avLst/>
          </a:prstGeom>
        </p:spPr>
      </p:pic>
      <p:pic>
        <p:nvPicPr>
          <p:cNvPr id="10" name="Объект 9" descr="Изображение выглядит как здание, женщина, старый, камень&#10;&#10;Автоматически созданное описание">
            <a:extLst>
              <a:ext uri="{FF2B5EF4-FFF2-40B4-BE49-F238E27FC236}">
                <a16:creationId xmlns:a16="http://schemas.microsoft.com/office/drawing/2014/main" id="{445BA204-7150-49C9-A851-7D85E18F2455}"/>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307982" y="643467"/>
            <a:ext cx="3189435" cy="5571066"/>
          </a:xfrm>
          <a:prstGeom prst="rect">
            <a:avLst/>
          </a:prstGeom>
        </p:spPr>
      </p:pic>
    </p:spTree>
    <p:extLst>
      <p:ext uri="{BB962C8B-B14F-4D97-AF65-F5344CB8AC3E}">
        <p14:creationId xmlns:p14="http://schemas.microsoft.com/office/powerpoint/2010/main" val="1061322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Заголовок 1">
            <a:extLst>
              <a:ext uri="{FF2B5EF4-FFF2-40B4-BE49-F238E27FC236}">
                <a16:creationId xmlns:a16="http://schemas.microsoft.com/office/drawing/2014/main" id="{8A3E03B6-6B0D-4AFF-8B55-01FADA3A680B}"/>
              </a:ext>
            </a:extLst>
          </p:cNvPr>
          <p:cNvSpPr>
            <a:spLocks noGrp="1"/>
          </p:cNvSpPr>
          <p:nvPr>
            <p:ph type="title"/>
          </p:nvPr>
        </p:nvSpPr>
        <p:spPr>
          <a:xfrm>
            <a:off x="6762555" y="398543"/>
            <a:ext cx="5022013" cy="1215474"/>
          </a:xfrm>
        </p:spPr>
        <p:txBody>
          <a:bodyPr vert="horz" lIns="91440" tIns="45720" rIns="91440" bIns="45720" rtlCol="0" anchor="ctr">
            <a:normAutofit/>
          </a:bodyPr>
          <a:lstStyle/>
          <a:p>
            <a:r>
              <a:rPr lang="en-US" dirty="0" err="1"/>
              <a:t>Sieviešu</a:t>
            </a:r>
            <a:r>
              <a:rPr lang="en-US" dirty="0"/>
              <a:t> </a:t>
            </a:r>
            <a:r>
              <a:rPr lang="en-US" dirty="0" err="1"/>
              <a:t>izglītība</a:t>
            </a:r>
            <a:endParaRPr lang="en-US" dirty="0"/>
          </a:p>
        </p:txBody>
      </p:sp>
      <p:sp>
        <p:nvSpPr>
          <p:cNvPr id="12" name="Rectangle 11">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5" name="Объект 4" descr="Изображение выглядит как внутренний, человек, фотография, стол&#10;&#10;Автоматически созданное описание">
            <a:extLst>
              <a:ext uri="{FF2B5EF4-FFF2-40B4-BE49-F238E27FC236}">
                <a16:creationId xmlns:a16="http://schemas.microsoft.com/office/drawing/2014/main" id="{AC9AA55D-822D-480E-8DB8-2A98F78851C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133" r="21316" b="1"/>
          <a:stretch/>
        </p:blipFill>
        <p:spPr>
          <a:xfrm>
            <a:off x="407432" y="419292"/>
            <a:ext cx="5522976" cy="6053328"/>
          </a:xfrm>
          <a:prstGeom prst="rect">
            <a:avLst/>
          </a:prstGeom>
        </p:spPr>
      </p:pic>
      <p:sp>
        <p:nvSpPr>
          <p:cNvPr id="3" name="Объект 2">
            <a:extLst>
              <a:ext uri="{FF2B5EF4-FFF2-40B4-BE49-F238E27FC236}">
                <a16:creationId xmlns:a16="http://schemas.microsoft.com/office/drawing/2014/main" id="{9975C345-6E30-48C9-B45E-D0B36A95B475}"/>
              </a:ext>
            </a:extLst>
          </p:cNvPr>
          <p:cNvSpPr>
            <a:spLocks noGrp="1"/>
          </p:cNvSpPr>
          <p:nvPr>
            <p:ph sz="half" idx="1"/>
          </p:nvPr>
        </p:nvSpPr>
        <p:spPr>
          <a:xfrm>
            <a:off x="6514940" y="1543050"/>
            <a:ext cx="5269628" cy="4733463"/>
          </a:xfrm>
        </p:spPr>
        <p:txBody>
          <a:bodyPr vert="horz" lIns="91440" tIns="45720" rIns="91440" bIns="45720" rtlCol="0">
            <a:normAutofit fontScale="92500" lnSpcReduction="20000"/>
          </a:bodyPr>
          <a:lstStyle/>
          <a:p>
            <a:pPr marL="0" indent="0" algn="just">
              <a:lnSpc>
                <a:spcPct val="90000"/>
              </a:lnSpc>
              <a:buNone/>
            </a:pPr>
            <a:r>
              <a:rPr lang="en-US" dirty="0" err="1"/>
              <a:t>Pateicoties</a:t>
            </a:r>
            <a:r>
              <a:rPr lang="en-US" dirty="0"/>
              <a:t> </a:t>
            </a:r>
            <a:r>
              <a:rPr lang="en-US" dirty="0" err="1"/>
              <a:t>reformām</a:t>
            </a:r>
            <a:r>
              <a:rPr lang="en-US" dirty="0"/>
              <a:t> </a:t>
            </a:r>
            <a:r>
              <a:rPr lang="en-US" dirty="0" err="1"/>
              <a:t>gan</a:t>
            </a:r>
            <a:r>
              <a:rPr lang="en-US" dirty="0"/>
              <a:t> </a:t>
            </a:r>
            <a:r>
              <a:rPr lang="en-US" dirty="0" err="1"/>
              <a:t>zēniem</a:t>
            </a:r>
            <a:r>
              <a:rPr lang="en-US" dirty="0"/>
              <a:t>, </a:t>
            </a:r>
            <a:r>
              <a:rPr lang="en-US" dirty="0" err="1"/>
              <a:t>gan</a:t>
            </a:r>
            <a:r>
              <a:rPr lang="en-US" dirty="0"/>
              <a:t> </a:t>
            </a:r>
            <a:r>
              <a:rPr lang="en-US" dirty="0" err="1"/>
              <a:t>meitenēm</a:t>
            </a:r>
            <a:r>
              <a:rPr lang="en-US" dirty="0"/>
              <a:t> </a:t>
            </a:r>
            <a:r>
              <a:rPr lang="en-US" dirty="0" err="1"/>
              <a:t>bija</a:t>
            </a:r>
            <a:r>
              <a:rPr lang="en-US" dirty="0"/>
              <a:t> </a:t>
            </a:r>
            <a:r>
              <a:rPr lang="en-US" dirty="0" err="1"/>
              <a:t>nodrošināta</a:t>
            </a:r>
            <a:r>
              <a:rPr lang="en-US" dirty="0"/>
              <a:t> </a:t>
            </a:r>
            <a:r>
              <a:rPr lang="en-US" dirty="0" err="1"/>
              <a:t>vienlīdzīga</a:t>
            </a:r>
            <a:r>
              <a:rPr lang="en-US" dirty="0"/>
              <a:t> </a:t>
            </a:r>
            <a:r>
              <a:rPr lang="en-US" dirty="0" err="1"/>
              <a:t>izglītība</a:t>
            </a:r>
            <a:r>
              <a:rPr lang="en-US" dirty="0"/>
              <a:t>. </a:t>
            </a:r>
            <a:r>
              <a:rPr lang="en-US" dirty="0" err="1"/>
              <a:t>Neskatoties</a:t>
            </a:r>
            <a:r>
              <a:rPr lang="en-US" dirty="0"/>
              <a:t> </a:t>
            </a:r>
            <a:r>
              <a:rPr lang="en-US" dirty="0" err="1"/>
              <a:t>uz</a:t>
            </a:r>
            <a:r>
              <a:rPr lang="en-US" dirty="0"/>
              <a:t> </a:t>
            </a:r>
            <a:r>
              <a:rPr lang="en-US" dirty="0" err="1"/>
              <a:t>šo</a:t>
            </a:r>
            <a:r>
              <a:rPr lang="en-US" dirty="0"/>
              <a:t> </a:t>
            </a:r>
            <a:r>
              <a:rPr lang="en-US" dirty="0" err="1"/>
              <a:t>iespēju</a:t>
            </a:r>
            <a:r>
              <a:rPr lang="en-US" dirty="0"/>
              <a:t>, </a:t>
            </a:r>
            <a:r>
              <a:rPr lang="en-US" dirty="0" err="1"/>
              <a:t>sākumskolās</a:t>
            </a:r>
            <a:r>
              <a:rPr lang="en-US" dirty="0"/>
              <a:t> </a:t>
            </a:r>
            <a:r>
              <a:rPr lang="en-US" dirty="0" err="1"/>
              <a:t>meiteņu</a:t>
            </a:r>
            <a:r>
              <a:rPr lang="en-US" dirty="0"/>
              <a:t> </a:t>
            </a:r>
            <a:r>
              <a:rPr lang="en-US" dirty="0" err="1"/>
              <a:t>apmeklējums</a:t>
            </a:r>
            <a:r>
              <a:rPr lang="en-US" dirty="0"/>
              <a:t> </a:t>
            </a:r>
            <a:r>
              <a:rPr lang="en-US" dirty="0" err="1"/>
              <a:t>bija</a:t>
            </a:r>
            <a:r>
              <a:rPr lang="en-US" dirty="0"/>
              <a:t> </a:t>
            </a:r>
            <a:r>
              <a:rPr lang="en-US" dirty="0" err="1"/>
              <a:t>mazāks</a:t>
            </a:r>
            <a:r>
              <a:rPr lang="en-US" dirty="0"/>
              <a:t> </a:t>
            </a:r>
            <a:r>
              <a:rPr lang="en-US" dirty="0" err="1"/>
              <a:t>nekā</a:t>
            </a:r>
            <a:r>
              <a:rPr lang="en-US" dirty="0"/>
              <a:t> </a:t>
            </a:r>
            <a:r>
              <a:rPr lang="en-US" dirty="0" err="1"/>
              <a:t>zēnu</a:t>
            </a:r>
            <a:r>
              <a:rPr lang="en-US" dirty="0"/>
              <a:t> </a:t>
            </a:r>
            <a:r>
              <a:rPr lang="en-US" dirty="0" err="1"/>
              <a:t>apmeklējums</a:t>
            </a:r>
            <a:r>
              <a:rPr lang="en-US" dirty="0"/>
              <a:t> </a:t>
            </a:r>
            <a:r>
              <a:rPr lang="en-US" dirty="0" err="1"/>
              <a:t>līdz</a:t>
            </a:r>
            <a:r>
              <a:rPr lang="en-US" dirty="0"/>
              <a:t> </a:t>
            </a:r>
            <a:r>
              <a:rPr lang="en-US" dirty="0" err="1"/>
              <a:t>Meidži</a:t>
            </a:r>
            <a:r>
              <a:rPr lang="en-US" dirty="0"/>
              <a:t> </a:t>
            </a:r>
            <a:r>
              <a:rPr lang="en-US" dirty="0" err="1"/>
              <a:t>perioda</a:t>
            </a:r>
            <a:r>
              <a:rPr lang="en-US" dirty="0"/>
              <a:t> </a:t>
            </a:r>
            <a:r>
              <a:rPr lang="en-US" dirty="0" err="1"/>
              <a:t>beigām</a:t>
            </a:r>
            <a:r>
              <a:rPr lang="en-US" dirty="0"/>
              <a:t>. </a:t>
            </a:r>
          </a:p>
          <a:p>
            <a:pPr marL="0" indent="0" algn="just">
              <a:lnSpc>
                <a:spcPct val="90000"/>
              </a:lnSpc>
              <a:buNone/>
            </a:pPr>
            <a:r>
              <a:rPr lang="lv-LV" dirty="0"/>
              <a:t>Tomēr vidusskolu līmenī atšķirība kļuva vēl vairāk acīmredzama. Vidusskolas tika uzskatītas par institūcijām, kuras bija paredzētas vīriešiem. Turklāt 1880. gada izglītības akts oficiāli izslēdza meitenes no valsts vidusskolām. Līdz ar to vidējā un augstākā izglītība sievietēm attīstījās privātajā sektorā. </a:t>
            </a:r>
          </a:p>
          <a:p>
            <a:pPr marL="0" indent="0" algn="just">
              <a:lnSpc>
                <a:spcPct val="90000"/>
              </a:lnSpc>
              <a:buNone/>
            </a:pPr>
            <a:r>
              <a:rPr lang="en-US" dirty="0" err="1"/>
              <a:t>Meiteņu</a:t>
            </a:r>
            <a:r>
              <a:rPr lang="en-US" dirty="0"/>
              <a:t> </a:t>
            </a:r>
            <a:r>
              <a:rPr lang="en-US" dirty="0" err="1"/>
              <a:t>skolās</a:t>
            </a:r>
            <a:r>
              <a:rPr lang="en-US" dirty="0"/>
              <a:t> </a:t>
            </a:r>
            <a:r>
              <a:rPr lang="en-US" dirty="0" err="1"/>
              <a:t>atzīmes</a:t>
            </a:r>
            <a:r>
              <a:rPr lang="en-US" dirty="0"/>
              <a:t> tika </a:t>
            </a:r>
            <a:r>
              <a:rPr lang="en-US" dirty="0" err="1"/>
              <a:t>saņemtas</a:t>
            </a:r>
            <a:r>
              <a:rPr lang="en-US" dirty="0"/>
              <a:t> </a:t>
            </a:r>
            <a:r>
              <a:rPr lang="en-US" dirty="0" err="1"/>
              <a:t>nevis</a:t>
            </a:r>
            <a:r>
              <a:rPr lang="en-US" dirty="0"/>
              <a:t> par </a:t>
            </a:r>
            <a:r>
              <a:rPr lang="en-US" dirty="0" err="1"/>
              <a:t>eksāmenu</a:t>
            </a:r>
            <a:r>
              <a:rPr lang="en-US" dirty="0"/>
              <a:t> </a:t>
            </a:r>
            <a:r>
              <a:rPr lang="en-US" dirty="0" err="1"/>
              <a:t>rezultātiem</a:t>
            </a:r>
            <a:r>
              <a:rPr lang="en-US" dirty="0"/>
              <a:t>, bet par </a:t>
            </a:r>
            <a:r>
              <a:rPr lang="en-US" dirty="0" err="1"/>
              <a:t>parastu</a:t>
            </a:r>
            <a:r>
              <a:rPr lang="en-US" dirty="0"/>
              <a:t> </a:t>
            </a:r>
            <a:r>
              <a:rPr lang="en-US" dirty="0" err="1"/>
              <a:t>ikdienas</a:t>
            </a:r>
            <a:r>
              <a:rPr lang="en-US" dirty="0"/>
              <a:t> </a:t>
            </a:r>
            <a:r>
              <a:rPr lang="en-US" dirty="0" err="1"/>
              <a:t>darbu</a:t>
            </a:r>
            <a:r>
              <a:rPr lang="en-US" dirty="0"/>
              <a:t>, </a:t>
            </a:r>
            <a:r>
              <a:rPr lang="en-US" dirty="0" err="1"/>
              <a:t>izņemot</a:t>
            </a:r>
            <a:r>
              <a:rPr lang="en-US" dirty="0"/>
              <a:t> </a:t>
            </a:r>
            <a:r>
              <a:rPr lang="en-US" dirty="0" err="1"/>
              <a:t>dažus</a:t>
            </a:r>
            <a:r>
              <a:rPr lang="en-US" dirty="0"/>
              <a:t> </a:t>
            </a:r>
            <a:r>
              <a:rPr lang="en-US" dirty="0" err="1"/>
              <a:t>konkrētus</a:t>
            </a:r>
            <a:r>
              <a:rPr lang="en-US" dirty="0"/>
              <a:t> </a:t>
            </a:r>
            <a:r>
              <a:rPr lang="en-US" dirty="0" err="1"/>
              <a:t>priekšmetus</a:t>
            </a:r>
            <a:r>
              <a:rPr lang="en-US" dirty="0"/>
              <a:t>. </a:t>
            </a:r>
            <a:r>
              <a:rPr lang="lv-LV" dirty="0"/>
              <a:t>Bija uzskatīts, ka meitenes ir ļoti emocionālas, un uztraukums, ko izraisa pabaudījumi, kaitē viņu morālai un fiziskai attīstībai. </a:t>
            </a:r>
            <a:endParaRPr lang="en-US" dirty="0"/>
          </a:p>
          <a:p>
            <a:pPr marL="0" indent="0" algn="just">
              <a:lnSpc>
                <a:spcPct val="90000"/>
              </a:lnSpc>
              <a:buNone/>
            </a:pPr>
            <a:r>
              <a:rPr lang="lv-LV" dirty="0"/>
              <a:t>Neskatoties uz dažādu apgaismotāju centieniem, visizplatītākais viedoklis joprojām bija tāds, ka sieviešu izglītības galvenais mērķis bija “labas mātes un gudras sievas” audzināšana.</a:t>
            </a:r>
          </a:p>
          <a:p>
            <a:pPr marL="0" indent="0" algn="just">
              <a:lnSpc>
                <a:spcPct val="90000"/>
              </a:lnSpc>
              <a:buNone/>
            </a:pPr>
            <a:endParaRPr lang="en-US" dirty="0"/>
          </a:p>
        </p:txBody>
      </p:sp>
    </p:spTree>
    <p:extLst>
      <p:ext uri="{BB962C8B-B14F-4D97-AF65-F5344CB8AC3E}">
        <p14:creationId xmlns:p14="http://schemas.microsoft.com/office/powerpoint/2010/main" val="3524316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4F8226-C263-4D73-84E6-6774B7FEC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2C8DCBC9-E0DE-46B3-8FAE-C5C151378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65285"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Заголовок 3">
            <a:extLst>
              <a:ext uri="{FF2B5EF4-FFF2-40B4-BE49-F238E27FC236}">
                <a16:creationId xmlns:a16="http://schemas.microsoft.com/office/drawing/2014/main" id="{CA977B49-C108-4434-83BF-FB15180FE565}"/>
              </a:ext>
            </a:extLst>
          </p:cNvPr>
          <p:cNvSpPr>
            <a:spLocks noGrp="1"/>
          </p:cNvSpPr>
          <p:nvPr>
            <p:ph type="title"/>
          </p:nvPr>
        </p:nvSpPr>
        <p:spPr>
          <a:xfrm>
            <a:off x="237744" y="520039"/>
            <a:ext cx="7665285" cy="1191768"/>
          </a:xfrm>
        </p:spPr>
        <p:txBody>
          <a:bodyPr vert="horz" lIns="91440" tIns="45720" rIns="91440" bIns="45720" rtlCol="0" anchor="ctr">
            <a:normAutofit fontScale="90000"/>
          </a:bodyPr>
          <a:lstStyle/>
          <a:p>
            <a:pPr algn="ctr"/>
            <a:r>
              <a:rPr lang="lv-LV" dirty="0"/>
              <a:t>Jaunas d</a:t>
            </a:r>
            <a:r>
              <a:rPr lang="en-US" dirty="0" err="1"/>
              <a:t>arba</a:t>
            </a:r>
            <a:r>
              <a:rPr lang="en-US" dirty="0"/>
              <a:t> </a:t>
            </a:r>
            <a:r>
              <a:rPr lang="en-US" dirty="0" err="1"/>
              <a:t>vietas</a:t>
            </a:r>
            <a:r>
              <a:rPr lang="en-US" dirty="0"/>
              <a:t> </a:t>
            </a:r>
            <a:r>
              <a:rPr lang="en-US" dirty="0" err="1"/>
              <a:t>sievietēm</a:t>
            </a:r>
            <a:endParaRPr lang="en-US" dirty="0"/>
          </a:p>
        </p:txBody>
      </p:sp>
      <p:sp>
        <p:nvSpPr>
          <p:cNvPr id="3" name="Объект 2">
            <a:extLst>
              <a:ext uri="{FF2B5EF4-FFF2-40B4-BE49-F238E27FC236}">
                <a16:creationId xmlns:a16="http://schemas.microsoft.com/office/drawing/2014/main" id="{956AFC89-47D4-4374-87F4-7761E8FA5896}"/>
              </a:ext>
            </a:extLst>
          </p:cNvPr>
          <p:cNvSpPr>
            <a:spLocks noGrp="1"/>
          </p:cNvSpPr>
          <p:nvPr>
            <p:ph sz="half" idx="1"/>
          </p:nvPr>
        </p:nvSpPr>
        <p:spPr>
          <a:xfrm>
            <a:off x="868680" y="2202024"/>
            <a:ext cx="6281928" cy="3833016"/>
          </a:xfrm>
        </p:spPr>
        <p:txBody>
          <a:bodyPr vert="horz" lIns="91440" tIns="45720" rIns="91440" bIns="45720" rtlCol="0">
            <a:normAutofit/>
          </a:bodyPr>
          <a:lstStyle/>
          <a:p>
            <a:pPr marL="0" indent="0" algn="just">
              <a:buNone/>
            </a:pPr>
            <a:r>
              <a:rPr lang="en-US" sz="2000" dirty="0" err="1"/>
              <a:t>Meidži</a:t>
            </a:r>
            <a:r>
              <a:rPr lang="en-US" sz="2000" dirty="0"/>
              <a:t> </a:t>
            </a:r>
            <a:r>
              <a:rPr lang="en-US" sz="2000" dirty="0" err="1"/>
              <a:t>periodā</a:t>
            </a:r>
            <a:r>
              <a:rPr lang="en-US" sz="2000" dirty="0"/>
              <a:t> </a:t>
            </a:r>
            <a:r>
              <a:rPr lang="en-US" sz="2000" dirty="0" err="1"/>
              <a:t>parādījās</a:t>
            </a:r>
            <a:r>
              <a:rPr lang="en-US" sz="2000" dirty="0"/>
              <a:t> </a:t>
            </a:r>
            <a:r>
              <a:rPr lang="en-US" sz="2000" dirty="0" err="1"/>
              <a:t>jaunas</a:t>
            </a:r>
            <a:r>
              <a:rPr lang="en-US" sz="2000" dirty="0"/>
              <a:t> </a:t>
            </a:r>
            <a:r>
              <a:rPr lang="en-US" sz="2000" dirty="0" err="1"/>
              <a:t>darba</a:t>
            </a:r>
            <a:r>
              <a:rPr lang="en-US" sz="2000" dirty="0"/>
              <a:t> </a:t>
            </a:r>
            <a:r>
              <a:rPr lang="en-US" sz="2000" dirty="0" err="1"/>
              <a:t>vietas</a:t>
            </a:r>
            <a:r>
              <a:rPr lang="en-US" sz="2000" dirty="0"/>
              <a:t> </a:t>
            </a:r>
            <a:r>
              <a:rPr lang="en-US" sz="2000" dirty="0" err="1"/>
              <a:t>sievietēm</a:t>
            </a:r>
            <a:r>
              <a:rPr lang="en-US" sz="2000" dirty="0"/>
              <a:t>. </a:t>
            </a:r>
          </a:p>
          <a:p>
            <a:pPr marL="0" indent="0" algn="just">
              <a:buNone/>
            </a:pPr>
            <a:r>
              <a:rPr lang="en-US" sz="2000" dirty="0" err="1"/>
              <a:t>Viens</a:t>
            </a:r>
            <a:r>
              <a:rPr lang="en-US" sz="2000" dirty="0"/>
              <a:t> no </a:t>
            </a:r>
            <a:r>
              <a:rPr lang="en-US" sz="2000" dirty="0" err="1"/>
              <a:t>lielākajiem</a:t>
            </a:r>
            <a:r>
              <a:rPr lang="en-US" sz="2000" dirty="0"/>
              <a:t> </a:t>
            </a:r>
            <a:r>
              <a:rPr lang="en-US" sz="2000" dirty="0" err="1"/>
              <a:t>darba</a:t>
            </a:r>
            <a:r>
              <a:rPr lang="en-US" sz="2000" dirty="0"/>
              <a:t> </a:t>
            </a:r>
            <a:r>
              <a:rPr lang="en-US" sz="2000" dirty="0" err="1"/>
              <a:t>devējiem</a:t>
            </a:r>
            <a:r>
              <a:rPr lang="en-US" sz="2000" dirty="0"/>
              <a:t> </a:t>
            </a:r>
            <a:r>
              <a:rPr lang="en-US" sz="2000" dirty="0" err="1"/>
              <a:t>bija</a:t>
            </a:r>
            <a:r>
              <a:rPr lang="en-US" sz="2000" dirty="0"/>
              <a:t> </a:t>
            </a:r>
            <a:r>
              <a:rPr lang="en-US" sz="2000" dirty="0" err="1"/>
              <a:t>dažādas</a:t>
            </a:r>
            <a:r>
              <a:rPr lang="en-US" sz="2000" dirty="0"/>
              <a:t> </a:t>
            </a:r>
            <a:r>
              <a:rPr lang="en-US" sz="2000" dirty="0" err="1"/>
              <a:t>fabrikas</a:t>
            </a:r>
            <a:r>
              <a:rPr lang="en-US" sz="2000" dirty="0"/>
              <a:t>. </a:t>
            </a:r>
            <a:r>
              <a:rPr lang="en-US" sz="2000" dirty="0" err="1"/>
              <a:t>Tomēr</a:t>
            </a:r>
            <a:r>
              <a:rPr lang="en-US" sz="2000" dirty="0"/>
              <a:t> </a:t>
            </a:r>
            <a:r>
              <a:rPr lang="en-US" sz="2000" dirty="0" err="1"/>
              <a:t>jaunas</a:t>
            </a:r>
            <a:r>
              <a:rPr lang="en-US" sz="2000" dirty="0"/>
              <a:t> </a:t>
            </a:r>
            <a:r>
              <a:rPr lang="en-US" sz="2000" dirty="0" err="1"/>
              <a:t>darba</a:t>
            </a:r>
            <a:r>
              <a:rPr lang="en-US" sz="2000" dirty="0"/>
              <a:t> </a:t>
            </a:r>
            <a:r>
              <a:rPr lang="en-US" sz="2000" dirty="0" err="1"/>
              <a:t>vietas</a:t>
            </a:r>
            <a:r>
              <a:rPr lang="en-US" sz="2000" dirty="0"/>
              <a:t> </a:t>
            </a:r>
            <a:r>
              <a:rPr lang="en-US" sz="2000" dirty="0" err="1"/>
              <a:t>negarantēja</a:t>
            </a:r>
            <a:r>
              <a:rPr lang="en-US" sz="2000" dirty="0"/>
              <a:t> </a:t>
            </a:r>
            <a:r>
              <a:rPr lang="en-US" sz="2000" dirty="0" err="1"/>
              <a:t>labus</a:t>
            </a:r>
            <a:r>
              <a:rPr lang="en-US" sz="2000" dirty="0"/>
              <a:t> </a:t>
            </a:r>
            <a:r>
              <a:rPr lang="en-US" sz="2000" dirty="0" err="1"/>
              <a:t>darba</a:t>
            </a:r>
            <a:r>
              <a:rPr lang="en-US" sz="2000" dirty="0"/>
              <a:t> </a:t>
            </a:r>
            <a:r>
              <a:rPr lang="en-US" sz="2000" dirty="0" err="1"/>
              <a:t>apstākļus</a:t>
            </a:r>
            <a:r>
              <a:rPr lang="en-US" sz="2000" dirty="0"/>
              <a:t>. </a:t>
            </a:r>
            <a:r>
              <a:rPr lang="en-US" sz="2000" dirty="0" err="1"/>
              <a:t>Bieži</a:t>
            </a:r>
            <a:r>
              <a:rPr lang="en-US" sz="2000" dirty="0"/>
              <a:t> </a:t>
            </a:r>
            <a:r>
              <a:rPr lang="en-US" sz="2000" dirty="0" err="1"/>
              <a:t>cilvēkiem</a:t>
            </a:r>
            <a:r>
              <a:rPr lang="en-US" sz="2000" dirty="0"/>
              <a:t> </a:t>
            </a:r>
            <a:r>
              <a:rPr lang="en-US" sz="2000" dirty="0" err="1"/>
              <a:t>bija</a:t>
            </a:r>
            <a:r>
              <a:rPr lang="en-US" sz="2000" dirty="0"/>
              <a:t> </a:t>
            </a:r>
            <a:r>
              <a:rPr lang="en-US" sz="2000" dirty="0" err="1"/>
              <a:t>jāstrādā</a:t>
            </a:r>
            <a:r>
              <a:rPr lang="en-US" sz="2000" dirty="0"/>
              <a:t> 12 </a:t>
            </a:r>
            <a:r>
              <a:rPr lang="en-US" sz="2000" dirty="0" err="1"/>
              <a:t>vai</a:t>
            </a:r>
            <a:r>
              <a:rPr lang="en-US" sz="2000" dirty="0"/>
              <a:t> 14 </a:t>
            </a:r>
            <a:r>
              <a:rPr lang="en-US" sz="2000" dirty="0" err="1"/>
              <a:t>stundas</a:t>
            </a:r>
            <a:r>
              <a:rPr lang="en-US" sz="2000" dirty="0"/>
              <a:t>. </a:t>
            </a:r>
          </a:p>
          <a:p>
            <a:pPr marL="0" indent="0" algn="just">
              <a:buNone/>
            </a:pPr>
            <a:r>
              <a:rPr lang="en-US" sz="2000" dirty="0" err="1"/>
              <a:t>Arī</a:t>
            </a:r>
            <a:r>
              <a:rPr lang="en-US" sz="2000" dirty="0"/>
              <a:t> </a:t>
            </a:r>
            <a:r>
              <a:rPr lang="en-US" sz="2000" dirty="0" err="1"/>
              <a:t>darba</a:t>
            </a:r>
            <a:r>
              <a:rPr lang="en-US" sz="2000" dirty="0"/>
              <a:t> alga </a:t>
            </a:r>
            <a:r>
              <a:rPr lang="en-US" sz="2000" dirty="0" err="1"/>
              <a:t>sievietēm</a:t>
            </a:r>
            <a:r>
              <a:rPr lang="en-US" sz="2000" dirty="0"/>
              <a:t> </a:t>
            </a:r>
            <a:r>
              <a:rPr lang="en-US" sz="2000" dirty="0" err="1"/>
              <a:t>bija</a:t>
            </a:r>
            <a:r>
              <a:rPr lang="en-US" sz="2000" dirty="0"/>
              <a:t> </a:t>
            </a:r>
            <a:r>
              <a:rPr lang="en-US" sz="2000" dirty="0" err="1"/>
              <a:t>zemākā</a:t>
            </a:r>
            <a:r>
              <a:rPr lang="en-US" sz="2000" dirty="0"/>
              <a:t> </a:t>
            </a:r>
            <a:r>
              <a:rPr lang="en-US" sz="2000" dirty="0" err="1"/>
              <a:t>nekā</a:t>
            </a:r>
            <a:r>
              <a:rPr lang="en-US" sz="2000" dirty="0"/>
              <a:t> </a:t>
            </a:r>
            <a:r>
              <a:rPr lang="en-US" sz="2000" dirty="0" err="1"/>
              <a:t>vīriešiem</a:t>
            </a:r>
            <a:r>
              <a:rPr lang="en-US" sz="2000" dirty="0"/>
              <a:t>. </a:t>
            </a:r>
            <a:r>
              <a:rPr lang="en-US" sz="2000" dirty="0" err="1"/>
              <a:t>Piemēram</a:t>
            </a:r>
            <a:r>
              <a:rPr lang="en-US" sz="2000" dirty="0"/>
              <a:t>, </a:t>
            </a:r>
            <a:r>
              <a:rPr lang="en-US" sz="2000" dirty="0" err="1"/>
              <a:t>kokvilnas</a:t>
            </a:r>
            <a:r>
              <a:rPr lang="en-US" sz="2000" dirty="0"/>
              <a:t> </a:t>
            </a:r>
            <a:r>
              <a:rPr lang="en-US" sz="2000" dirty="0" err="1"/>
              <a:t>fabrikā</a:t>
            </a:r>
            <a:r>
              <a:rPr lang="en-US" sz="2000" dirty="0"/>
              <a:t> </a:t>
            </a:r>
            <a:r>
              <a:rPr lang="en-US" sz="2000" dirty="0" err="1"/>
              <a:t>vidēja</a:t>
            </a:r>
            <a:r>
              <a:rPr lang="en-US" sz="2000" dirty="0"/>
              <a:t> alga </a:t>
            </a:r>
            <a:r>
              <a:rPr lang="en-US" sz="2000" dirty="0" err="1"/>
              <a:t>vīriešiem</a:t>
            </a:r>
            <a:r>
              <a:rPr lang="en-US" sz="2000" dirty="0"/>
              <a:t> </a:t>
            </a:r>
            <a:r>
              <a:rPr lang="en-US" sz="2000" dirty="0" err="1"/>
              <a:t>bija</a:t>
            </a:r>
            <a:r>
              <a:rPr lang="en-US" sz="2000" dirty="0"/>
              <a:t> </a:t>
            </a:r>
            <a:r>
              <a:rPr lang="en-US" sz="2000" dirty="0" err="1"/>
              <a:t>aptuveni</a:t>
            </a:r>
            <a:r>
              <a:rPr lang="en-US" sz="2000" dirty="0"/>
              <a:t>  6,80 </a:t>
            </a:r>
            <a:r>
              <a:rPr lang="en-US" sz="2000" dirty="0" err="1"/>
              <a:t>jenas</a:t>
            </a:r>
            <a:r>
              <a:rPr lang="en-US" sz="2000" dirty="0"/>
              <a:t> </a:t>
            </a:r>
            <a:r>
              <a:rPr lang="en-US" sz="2000" dirty="0" err="1"/>
              <a:t>mēnesī</a:t>
            </a:r>
            <a:r>
              <a:rPr lang="en-US" sz="2000" dirty="0"/>
              <a:t>. </a:t>
            </a:r>
            <a:r>
              <a:rPr lang="en-US" sz="2000" dirty="0" err="1"/>
              <a:t>Vidēja</a:t>
            </a:r>
            <a:r>
              <a:rPr lang="en-US" sz="2000" dirty="0"/>
              <a:t> alga </a:t>
            </a:r>
            <a:r>
              <a:rPr lang="en-US" sz="2000" dirty="0" err="1"/>
              <a:t>sievietēm</a:t>
            </a:r>
            <a:r>
              <a:rPr lang="en-US" sz="2000" dirty="0"/>
              <a:t> </a:t>
            </a:r>
            <a:r>
              <a:rPr lang="en-US" sz="2000" dirty="0" err="1"/>
              <a:t>bija</a:t>
            </a:r>
            <a:r>
              <a:rPr lang="en-US" sz="2000" dirty="0"/>
              <a:t> </a:t>
            </a:r>
            <a:r>
              <a:rPr lang="en-US" sz="2000" dirty="0" err="1"/>
              <a:t>aptuveni</a:t>
            </a:r>
            <a:r>
              <a:rPr lang="en-US" sz="2000" dirty="0"/>
              <a:t> 4 </a:t>
            </a:r>
            <a:r>
              <a:rPr lang="en-US" sz="2000" dirty="0" err="1"/>
              <a:t>jenas</a:t>
            </a:r>
            <a:r>
              <a:rPr lang="en-US" sz="2000" dirty="0"/>
              <a:t> </a:t>
            </a:r>
            <a:r>
              <a:rPr lang="en-US" sz="2000" dirty="0" err="1"/>
              <a:t>menesī</a:t>
            </a:r>
            <a:r>
              <a:rPr lang="en-US" sz="2000" dirty="0"/>
              <a:t>.</a:t>
            </a:r>
          </a:p>
          <a:p>
            <a:endParaRPr lang="en-US" dirty="0"/>
          </a:p>
        </p:txBody>
      </p:sp>
      <p:pic>
        <p:nvPicPr>
          <p:cNvPr id="7" name="Рисунок 6" descr="Изображение выглядит как человек, фотография, люди, сидит&#10;&#10;Автоматически созданное описание">
            <a:extLst>
              <a:ext uri="{FF2B5EF4-FFF2-40B4-BE49-F238E27FC236}">
                <a16:creationId xmlns:a16="http://schemas.microsoft.com/office/drawing/2014/main" id="{BC1D40F6-5368-4163-8827-AF098934F436}"/>
              </a:ext>
            </a:extLst>
          </p:cNvPr>
          <p:cNvPicPr>
            <a:picLocks noChangeAspect="1"/>
          </p:cNvPicPr>
          <p:nvPr/>
        </p:nvPicPr>
        <p:blipFill rotWithShape="1">
          <a:blip r:embed="rId2">
            <a:extLst>
              <a:ext uri="{28A0092B-C50C-407E-A947-70E740481C1C}">
                <a14:useLocalDpi xmlns:a14="http://schemas.microsoft.com/office/drawing/2010/main" val="0"/>
              </a:ext>
            </a:extLst>
          </a:blip>
          <a:srcRect t="5050" r="1" b="10633"/>
          <a:stretch/>
        </p:blipFill>
        <p:spPr>
          <a:xfrm>
            <a:off x="7903029" y="237745"/>
            <a:ext cx="4058758" cy="3191256"/>
          </a:xfrm>
          <a:prstGeom prst="rect">
            <a:avLst/>
          </a:prstGeom>
        </p:spPr>
      </p:pic>
      <p:pic>
        <p:nvPicPr>
          <p:cNvPr id="6" name="Объект 5" descr="Изображение выглядит как забор, фотография, здание, внешний&#10;&#10;Автоматически созданное описание">
            <a:extLst>
              <a:ext uri="{FF2B5EF4-FFF2-40B4-BE49-F238E27FC236}">
                <a16:creationId xmlns:a16="http://schemas.microsoft.com/office/drawing/2014/main" id="{D7DC9CD5-2432-4696-B063-7F1119C1DD0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423" r="-2" b="-2"/>
          <a:stretch/>
        </p:blipFill>
        <p:spPr>
          <a:xfrm>
            <a:off x="7903029" y="3429002"/>
            <a:ext cx="4058758" cy="3191254"/>
          </a:xfrm>
          <a:prstGeom prst="rect">
            <a:avLst/>
          </a:prstGeom>
        </p:spPr>
      </p:pic>
    </p:spTree>
    <p:extLst>
      <p:ext uri="{BB962C8B-B14F-4D97-AF65-F5344CB8AC3E}">
        <p14:creationId xmlns:p14="http://schemas.microsoft.com/office/powerpoint/2010/main" val="2055999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8DCBC9-E0DE-46B3-8FAE-C5C151378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65285"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2E8697E6-DF65-4876-89B3-AA8026AAD690}"/>
              </a:ext>
            </a:extLst>
          </p:cNvPr>
          <p:cNvSpPr>
            <a:spLocks noGrp="1"/>
          </p:cNvSpPr>
          <p:nvPr>
            <p:ph idx="1"/>
          </p:nvPr>
        </p:nvSpPr>
        <p:spPr>
          <a:xfrm>
            <a:off x="840688" y="1087755"/>
            <a:ext cx="6281928" cy="4682490"/>
          </a:xfrm>
        </p:spPr>
        <p:txBody>
          <a:bodyPr>
            <a:normAutofit lnSpcReduction="10000"/>
          </a:bodyPr>
          <a:lstStyle/>
          <a:p>
            <a:pPr marL="0" indent="0" algn="just">
              <a:buNone/>
            </a:pPr>
            <a:r>
              <a:rPr lang="lv-LV" sz="2000" dirty="0"/>
              <a:t>Otrais lielākais darba devējs sievietēm bija bordeļi. </a:t>
            </a:r>
          </a:p>
          <a:p>
            <a:pPr marL="0" indent="0" algn="just">
              <a:buNone/>
            </a:pPr>
            <a:r>
              <a:rPr lang="lv-LV" dirty="0"/>
              <a:t>Prostitūcijai Japānā bija sena vēsture, tā sākās jau pirms </a:t>
            </a:r>
            <a:r>
              <a:rPr lang="lv-LV" dirty="0" err="1"/>
              <a:t>Meidži</a:t>
            </a:r>
            <a:r>
              <a:rPr lang="lv-LV" dirty="0"/>
              <a:t> perioda. </a:t>
            </a:r>
            <a:r>
              <a:rPr lang="lv-LV" dirty="0" err="1"/>
              <a:t>Edo</a:t>
            </a:r>
            <a:r>
              <a:rPr lang="lv-LV" dirty="0"/>
              <a:t> periodā (</a:t>
            </a:r>
            <a:r>
              <a:rPr lang="ja-JP" altLang="en-US" dirty="0"/>
              <a:t>江戸時代</a:t>
            </a:r>
            <a:r>
              <a:rPr lang="lv-LV" altLang="ja-JP" dirty="0"/>
              <a:t>; </a:t>
            </a:r>
            <a:r>
              <a:rPr lang="lv-LV" dirty="0" err="1"/>
              <a:t>Edo</a:t>
            </a:r>
            <a:r>
              <a:rPr lang="lv-LV" dirty="0"/>
              <a:t> </a:t>
            </a:r>
            <a:r>
              <a:rPr lang="lv-LV" dirty="0" err="1"/>
              <a:t>džidai</a:t>
            </a:r>
            <a:r>
              <a:rPr lang="lv-LV" dirty="0"/>
              <a:t>; 1603-1868) prostitūcija kļuva legāla. Tāpēc Meiji reformisti arī to legalizēja. </a:t>
            </a:r>
          </a:p>
          <a:p>
            <a:pPr marL="0" indent="0" algn="just">
              <a:buNone/>
            </a:pPr>
            <a:r>
              <a:rPr lang="lv-LV" sz="2000" dirty="0"/>
              <a:t>Jaunas sievietes likumīgi tika pirktas un pārdotas. Daudzas nabadzīgas ģimenes, bada un ražas trūkuma dēļ bieži pārdeva meitenes bordeļu īpašniekiem. Tomēr, sabiedrībā tiek uzskatīts, ka prostitūtas šo dzīves veidu izvēlējās pašas. </a:t>
            </a:r>
            <a:endParaRPr lang="en-GB" sz="2000" dirty="0"/>
          </a:p>
          <a:p>
            <a:pPr marL="0" indent="0" algn="just">
              <a:buNone/>
            </a:pPr>
            <a:r>
              <a:rPr lang="lv-LV" sz="2000" dirty="0"/>
              <a:t>Lielās pilsētās pastāvēja sarkano lukturu rajoni. Šeit prostitūtas tika izstādītas tā,  kā izskatījās, kā viņas atrodas vergu tirgū, gatavas pārdošanai. Viens no tādiem rajoniem bija </a:t>
            </a:r>
            <a:r>
              <a:rPr lang="lv-LV" sz="2000" dirty="0" err="1"/>
              <a:t>Jošivara</a:t>
            </a:r>
            <a:r>
              <a:rPr lang="lv-LV" sz="2000" dirty="0"/>
              <a:t> </a:t>
            </a:r>
            <a:r>
              <a:rPr lang="ja-JP" altLang="en-US" sz="2000" dirty="0"/>
              <a:t>吉原</a:t>
            </a:r>
            <a:r>
              <a:rPr lang="lv-LV" altLang="ja-JP" sz="2000" dirty="0"/>
              <a:t>.</a:t>
            </a:r>
            <a:endParaRPr lang="en-GB" sz="2000" dirty="0"/>
          </a:p>
          <a:p>
            <a:endParaRPr lang="en-GB" dirty="0"/>
          </a:p>
        </p:txBody>
      </p:sp>
      <p:pic>
        <p:nvPicPr>
          <p:cNvPr id="5" name="Объект 4" descr="Изображение выглядит как здание, мужчина, сторона, люди&#10;&#10;Автоматически созданное описание">
            <a:extLst>
              <a:ext uri="{FF2B5EF4-FFF2-40B4-BE49-F238E27FC236}">
                <a16:creationId xmlns:a16="http://schemas.microsoft.com/office/drawing/2014/main" id="{E9D4081C-C94A-4884-B41A-CD21A791C746}"/>
              </a:ext>
            </a:extLst>
          </p:cNvPr>
          <p:cNvPicPr>
            <a:picLocks noChangeAspect="1"/>
          </p:cNvPicPr>
          <p:nvPr/>
        </p:nvPicPr>
        <p:blipFill rotWithShape="1">
          <a:blip r:embed="rId2">
            <a:extLst>
              <a:ext uri="{28A0092B-C50C-407E-A947-70E740481C1C}">
                <a14:useLocalDpi xmlns:a14="http://schemas.microsoft.com/office/drawing/2010/main" val="0"/>
              </a:ext>
            </a:extLst>
          </a:blip>
          <a:srcRect r="3021" b="-1"/>
          <a:stretch/>
        </p:blipFill>
        <p:spPr>
          <a:xfrm>
            <a:off x="7903029" y="237745"/>
            <a:ext cx="4058758" cy="3191256"/>
          </a:xfrm>
          <a:prstGeom prst="rect">
            <a:avLst/>
          </a:prstGeom>
        </p:spPr>
      </p:pic>
      <p:pic>
        <p:nvPicPr>
          <p:cNvPr id="4" name="Объект 4" descr="Изображение выглядит как забор, здание, клетка, ворота&#10;&#10;Автоматически созданное описание">
            <a:extLst>
              <a:ext uri="{FF2B5EF4-FFF2-40B4-BE49-F238E27FC236}">
                <a16:creationId xmlns:a16="http://schemas.microsoft.com/office/drawing/2014/main" id="{A57EF3D2-4C2B-4DC0-81DB-9E5919ED7F55}"/>
              </a:ext>
            </a:extLst>
          </p:cNvPr>
          <p:cNvPicPr>
            <a:picLocks noChangeAspect="1"/>
          </p:cNvPicPr>
          <p:nvPr/>
        </p:nvPicPr>
        <p:blipFill rotWithShape="1">
          <a:blip r:embed="rId3">
            <a:extLst>
              <a:ext uri="{28A0092B-C50C-407E-A947-70E740481C1C}">
                <a14:useLocalDpi xmlns:a14="http://schemas.microsoft.com/office/drawing/2010/main" val="0"/>
              </a:ext>
            </a:extLst>
          </a:blip>
          <a:srcRect l="19238"/>
          <a:stretch/>
        </p:blipFill>
        <p:spPr>
          <a:xfrm>
            <a:off x="7903029" y="3429002"/>
            <a:ext cx="4058758" cy="3191254"/>
          </a:xfrm>
          <a:prstGeom prst="rect">
            <a:avLst/>
          </a:prstGeom>
        </p:spPr>
      </p:pic>
    </p:spTree>
    <p:extLst>
      <p:ext uri="{BB962C8B-B14F-4D97-AF65-F5344CB8AC3E}">
        <p14:creationId xmlns:p14="http://schemas.microsoft.com/office/powerpoint/2010/main" val="282433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C8DCBC9-E0DE-46B3-8FAE-C5C151378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65285"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C53E1869-0556-4EA0-A6F2-ADA617C4BF78}"/>
              </a:ext>
            </a:extLst>
          </p:cNvPr>
          <p:cNvSpPr>
            <a:spLocks noGrp="1"/>
          </p:cNvSpPr>
          <p:nvPr>
            <p:ph type="title"/>
          </p:nvPr>
        </p:nvSpPr>
        <p:spPr>
          <a:xfrm>
            <a:off x="868680" y="642593"/>
            <a:ext cx="6281928" cy="1744183"/>
          </a:xfrm>
        </p:spPr>
        <p:txBody>
          <a:bodyPr>
            <a:normAutofit/>
          </a:bodyPr>
          <a:lstStyle/>
          <a:p>
            <a:r>
              <a:rPr lang="lv-LV" dirty="0"/>
              <a:t>Sievietes loma </a:t>
            </a:r>
            <a:r>
              <a:rPr lang="lv-LV" i="1" dirty="0" err="1"/>
              <a:t>šintō</a:t>
            </a:r>
            <a:r>
              <a:rPr lang="lv-LV" dirty="0"/>
              <a:t> reliģijā</a:t>
            </a:r>
            <a:endParaRPr lang="en-GB" dirty="0"/>
          </a:p>
        </p:txBody>
      </p:sp>
      <p:sp>
        <p:nvSpPr>
          <p:cNvPr id="3" name="Объект 2">
            <a:extLst>
              <a:ext uri="{FF2B5EF4-FFF2-40B4-BE49-F238E27FC236}">
                <a16:creationId xmlns:a16="http://schemas.microsoft.com/office/drawing/2014/main" id="{E554C792-53E0-4157-87FE-BA935A47441A}"/>
              </a:ext>
            </a:extLst>
          </p:cNvPr>
          <p:cNvSpPr>
            <a:spLocks noGrp="1"/>
          </p:cNvSpPr>
          <p:nvPr>
            <p:ph idx="1"/>
          </p:nvPr>
        </p:nvSpPr>
        <p:spPr>
          <a:xfrm>
            <a:off x="868680" y="3008595"/>
            <a:ext cx="6073296" cy="2011193"/>
          </a:xfrm>
        </p:spPr>
        <p:txBody>
          <a:bodyPr>
            <a:normAutofit/>
          </a:bodyPr>
          <a:lstStyle/>
          <a:p>
            <a:pPr marL="0" indent="0" algn="just">
              <a:buNone/>
            </a:pPr>
            <a:r>
              <a:rPr lang="lv-LV" sz="2000" dirty="0"/>
              <a:t>Japāņu sievietes aktīvi piedalījās dažādās reliģiskās praksēs un piedalās arī šodien. </a:t>
            </a:r>
          </a:p>
          <a:p>
            <a:pPr marL="0" indent="0" algn="just">
              <a:buNone/>
            </a:pPr>
            <a:r>
              <a:rPr lang="lv-LV" sz="2000" dirty="0"/>
              <a:t>Mītos sievietēm bija svarīga loma – viena no japāņu salu radītājiem bija dieviete I</a:t>
            </a:r>
            <a:r>
              <a:rPr lang="en-GB" sz="2000" dirty="0"/>
              <a:t>d</a:t>
            </a:r>
            <a:r>
              <a:rPr lang="lv-LV" sz="2000" dirty="0" err="1"/>
              <a:t>zanami</a:t>
            </a:r>
            <a:r>
              <a:rPr lang="lv-LV" sz="2000" dirty="0"/>
              <a:t>, un galvenā </a:t>
            </a:r>
            <a:r>
              <a:rPr lang="lv-LV" sz="2000" i="1" dirty="0" err="1"/>
              <a:t>šintō</a:t>
            </a:r>
            <a:r>
              <a:rPr lang="lv-LV" sz="2000" dirty="0"/>
              <a:t> dieviete ir </a:t>
            </a:r>
            <a:r>
              <a:rPr lang="lv-LV" sz="2000" dirty="0" err="1"/>
              <a:t>Amaterasu</a:t>
            </a:r>
            <a:r>
              <a:rPr lang="lv-LV" sz="2000" dirty="0"/>
              <a:t>. </a:t>
            </a:r>
          </a:p>
          <a:p>
            <a:endParaRPr lang="en-GB" dirty="0"/>
          </a:p>
        </p:txBody>
      </p:sp>
      <p:pic>
        <p:nvPicPr>
          <p:cNvPr id="12" name="Объект 4" descr="Изображение выглядит как объект, стоит, двигатель, велосипед&#10;&#10;Автоматически созданное описание">
            <a:extLst>
              <a:ext uri="{FF2B5EF4-FFF2-40B4-BE49-F238E27FC236}">
                <a16:creationId xmlns:a16="http://schemas.microsoft.com/office/drawing/2014/main" id="{725EB165-35B9-4921-A4D3-5CBF9CCC13D7}"/>
              </a:ext>
            </a:extLst>
          </p:cNvPr>
          <p:cNvPicPr>
            <a:picLocks noChangeAspect="1"/>
          </p:cNvPicPr>
          <p:nvPr/>
        </p:nvPicPr>
        <p:blipFill rotWithShape="1">
          <a:blip r:embed="rId2">
            <a:extLst>
              <a:ext uri="{28A0092B-C50C-407E-A947-70E740481C1C}">
                <a14:useLocalDpi xmlns:a14="http://schemas.microsoft.com/office/drawing/2010/main" val="0"/>
              </a:ext>
            </a:extLst>
          </a:blip>
          <a:srcRect t="8524" b="19473"/>
          <a:stretch/>
        </p:blipFill>
        <p:spPr>
          <a:xfrm>
            <a:off x="7903029" y="237745"/>
            <a:ext cx="4058758" cy="3191256"/>
          </a:xfrm>
          <a:prstGeom prst="rect">
            <a:avLst/>
          </a:prstGeom>
        </p:spPr>
      </p:pic>
      <p:pic>
        <p:nvPicPr>
          <p:cNvPr id="5" name="Рисунок 4" descr="Изображение выглядит как текст, книга, птица, стоит&#10;&#10;Автоматически созданное описание">
            <a:extLst>
              <a:ext uri="{FF2B5EF4-FFF2-40B4-BE49-F238E27FC236}">
                <a16:creationId xmlns:a16="http://schemas.microsoft.com/office/drawing/2014/main" id="{9C5D9011-C40F-4DBC-9EF2-F87EA16E9A49}"/>
              </a:ext>
            </a:extLst>
          </p:cNvPr>
          <p:cNvPicPr>
            <a:picLocks noChangeAspect="1"/>
          </p:cNvPicPr>
          <p:nvPr/>
        </p:nvPicPr>
        <p:blipFill rotWithShape="1">
          <a:blip r:embed="rId3">
            <a:extLst>
              <a:ext uri="{28A0092B-C50C-407E-A947-70E740481C1C}">
                <a14:useLocalDpi xmlns:a14="http://schemas.microsoft.com/office/drawing/2010/main" val="0"/>
              </a:ext>
            </a:extLst>
          </a:blip>
          <a:srcRect l="6234" r="4421" b="2"/>
          <a:stretch/>
        </p:blipFill>
        <p:spPr>
          <a:xfrm>
            <a:off x="7903029" y="3429002"/>
            <a:ext cx="4058758" cy="3191254"/>
          </a:xfrm>
          <a:prstGeom prst="rect">
            <a:avLst/>
          </a:prstGeom>
        </p:spPr>
      </p:pic>
    </p:spTree>
    <p:extLst>
      <p:ext uri="{BB962C8B-B14F-4D97-AF65-F5344CB8AC3E}">
        <p14:creationId xmlns:p14="http://schemas.microsoft.com/office/powerpoint/2010/main" val="2970536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CA581-F4E1-4DFC-8BFA-A570D40CC273}"/>
              </a:ext>
            </a:extLst>
          </p:cNvPr>
          <p:cNvSpPr>
            <a:spLocks noGrp="1"/>
          </p:cNvSpPr>
          <p:nvPr>
            <p:ph type="title"/>
          </p:nvPr>
        </p:nvSpPr>
        <p:spPr/>
        <p:txBody>
          <a:bodyPr/>
          <a:lstStyle/>
          <a:p>
            <a:r>
              <a:rPr lang="lv-LV" dirty="0"/>
              <a:t>Avoti:</a:t>
            </a:r>
            <a:endParaRPr lang="en-GB" dirty="0"/>
          </a:p>
        </p:txBody>
      </p:sp>
      <p:sp>
        <p:nvSpPr>
          <p:cNvPr id="3" name="Объект 2">
            <a:extLst>
              <a:ext uri="{FF2B5EF4-FFF2-40B4-BE49-F238E27FC236}">
                <a16:creationId xmlns:a16="http://schemas.microsoft.com/office/drawing/2014/main" id="{2F78B484-8D2E-4DAD-BCF1-1E66EE904DAC}"/>
              </a:ext>
            </a:extLst>
          </p:cNvPr>
          <p:cNvSpPr>
            <a:spLocks noGrp="1"/>
          </p:cNvSpPr>
          <p:nvPr>
            <p:ph idx="1"/>
          </p:nvPr>
        </p:nvSpPr>
        <p:spPr>
          <a:xfrm>
            <a:off x="1066800" y="2618912"/>
            <a:ext cx="10058400" cy="3416127"/>
          </a:xfrm>
        </p:spPr>
        <p:txBody>
          <a:bodyPr/>
          <a:lstStyle/>
          <a:p>
            <a:r>
              <a:rPr lang="en-GB" b="1" dirty="0"/>
              <a:t>De </a:t>
            </a:r>
            <a:r>
              <a:rPr lang="en-GB" b="1" dirty="0" err="1"/>
              <a:t>Bary</a:t>
            </a:r>
            <a:r>
              <a:rPr lang="en-GB" b="1" dirty="0"/>
              <a:t> Wm. T.</a:t>
            </a:r>
            <a:r>
              <a:rPr lang="en-GB" dirty="0"/>
              <a:t> </a:t>
            </a:r>
            <a:r>
              <a:rPr lang="en-GB" i="1" dirty="0"/>
              <a:t>Sources of Japanese Tradition</a:t>
            </a:r>
            <a:r>
              <a:rPr lang="en-GB" dirty="0"/>
              <a:t>, Volume 2: 1600 To 2000. Columbia University Press, 2006.</a:t>
            </a:r>
            <a:endParaRPr lang="lv-LV" dirty="0"/>
          </a:p>
          <a:p>
            <a:r>
              <a:rPr lang="lv-LV" b="1" dirty="0" err="1"/>
              <a:t>Lui</a:t>
            </a:r>
            <a:r>
              <a:rPr lang="lv-LV" b="1" dirty="0"/>
              <a:t> F./ </a:t>
            </a:r>
            <a:r>
              <a:rPr lang="lv-LV" b="1" dirty="0" err="1"/>
              <a:t>Луи</a:t>
            </a:r>
            <a:r>
              <a:rPr lang="lv-LV" b="1" dirty="0"/>
              <a:t> Ф.</a:t>
            </a:r>
            <a:r>
              <a:rPr lang="lv-LV" dirty="0"/>
              <a:t> </a:t>
            </a:r>
            <a:r>
              <a:rPr lang="lv-LV" i="1" dirty="0" err="1"/>
              <a:t>Povsednevnaya</a:t>
            </a:r>
            <a:r>
              <a:rPr lang="lv-LV" i="1" dirty="0"/>
              <a:t> </a:t>
            </a:r>
            <a:r>
              <a:rPr lang="lv-LV" i="1" dirty="0" err="1"/>
              <a:t>zhizn</a:t>
            </a:r>
            <a:r>
              <a:rPr lang="lv-LV" i="1" dirty="0"/>
              <a:t>’ </a:t>
            </a:r>
            <a:r>
              <a:rPr lang="lv-LV" i="1" dirty="0" err="1"/>
              <a:t>Yaponii</a:t>
            </a:r>
            <a:r>
              <a:rPr lang="lv-LV" i="1" dirty="0"/>
              <a:t> v epohu </a:t>
            </a:r>
            <a:r>
              <a:rPr lang="lv-LV" i="1" dirty="0" err="1"/>
              <a:t>Mejdzi</a:t>
            </a:r>
            <a:r>
              <a:rPr lang="lv-LV" i="1" dirty="0"/>
              <a:t>/</a:t>
            </a:r>
            <a:r>
              <a:rPr lang="lv-LV" i="1" dirty="0" err="1"/>
              <a:t>Повседневная</a:t>
            </a:r>
            <a:r>
              <a:rPr lang="lv-LV" i="1" dirty="0"/>
              <a:t> </a:t>
            </a:r>
            <a:r>
              <a:rPr lang="lv-LV" i="1" dirty="0" err="1"/>
              <a:t>жизнь</a:t>
            </a:r>
            <a:r>
              <a:rPr lang="lv-LV" i="1" dirty="0"/>
              <a:t> </a:t>
            </a:r>
            <a:r>
              <a:rPr lang="lv-LV" i="1" dirty="0" err="1"/>
              <a:t>Японии</a:t>
            </a:r>
            <a:r>
              <a:rPr lang="lv-LV" i="1" dirty="0"/>
              <a:t> в </a:t>
            </a:r>
            <a:r>
              <a:rPr lang="lv-LV" i="1" dirty="0" err="1"/>
              <a:t>эпоху</a:t>
            </a:r>
            <a:r>
              <a:rPr lang="lv-LV" i="1" dirty="0"/>
              <a:t> </a:t>
            </a:r>
            <a:r>
              <a:rPr lang="lv-LV" i="1" dirty="0" err="1"/>
              <a:t>Мэйдзи</a:t>
            </a:r>
            <a:r>
              <a:rPr lang="lv-LV" i="1" dirty="0"/>
              <a:t>.</a:t>
            </a:r>
            <a:r>
              <a:rPr lang="lv-LV" dirty="0"/>
              <a:t> </a:t>
            </a:r>
            <a:r>
              <a:rPr lang="ru-RU" dirty="0"/>
              <a:t>Молодая гвардия, 2007.</a:t>
            </a:r>
            <a:endParaRPr lang="en-GB" dirty="0"/>
          </a:p>
          <a:p>
            <a:r>
              <a:rPr lang="en-GB" b="1" dirty="0" err="1"/>
              <a:t>Saarang</a:t>
            </a:r>
            <a:r>
              <a:rPr lang="en-GB" b="1" dirty="0"/>
              <a:t> Narayan</a:t>
            </a:r>
            <a:r>
              <a:rPr lang="lv-LV" b="1" dirty="0"/>
              <a:t> </a:t>
            </a:r>
            <a:r>
              <a:rPr lang="en-GB" i="1" dirty="0"/>
              <a:t>Women in Meiji Japan: Exploring the Underclass of Japanese Industrialization</a:t>
            </a:r>
            <a:r>
              <a:rPr lang="lv-LV" i="1" dirty="0"/>
              <a:t>, </a:t>
            </a:r>
            <a:r>
              <a:rPr lang="lv-LV" dirty="0"/>
              <a:t>inquiriesjournal.com,</a:t>
            </a:r>
            <a:r>
              <a:rPr lang="lv-LV" i="1" dirty="0"/>
              <a:t> </a:t>
            </a:r>
            <a:r>
              <a:rPr lang="lv-LV" dirty="0"/>
              <a:t>2016. Pieejams: </a:t>
            </a:r>
            <a:r>
              <a:rPr lang="lv-LV" dirty="0">
                <a:hlinkClick r:id="rId2"/>
              </a:rPr>
              <a:t>http://www.inquiriesjournal.com/articles/1369/women-in-meiji-japan-exploring-the-underclass-of-japanese-industrialization</a:t>
            </a:r>
            <a:r>
              <a:rPr lang="lv-LV" dirty="0"/>
              <a:t> [skatīts: 25.02.2020.]</a:t>
            </a:r>
            <a:endParaRPr lang="lv-LV" b="1" i="1" dirty="0"/>
          </a:p>
          <a:p>
            <a:pPr marL="0" indent="0">
              <a:buNone/>
            </a:pPr>
            <a:endParaRPr lang="en-GB" dirty="0"/>
          </a:p>
        </p:txBody>
      </p:sp>
    </p:spTree>
    <p:extLst>
      <p:ext uri="{BB962C8B-B14F-4D97-AF65-F5344CB8AC3E}">
        <p14:creationId xmlns:p14="http://schemas.microsoft.com/office/powerpoint/2010/main" val="496290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8" name="Объект 7" descr="Изображение выглядит как фотография, человек, старый, мужчина&#10;&#10;Автоматически созданное описание">
            <a:extLst>
              <a:ext uri="{FF2B5EF4-FFF2-40B4-BE49-F238E27FC236}">
                <a16:creationId xmlns:a16="http://schemas.microsoft.com/office/drawing/2014/main" id="{0CCB9F21-8603-4C34-A4F7-B001C3F6B8E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09" r="9270" b="-2"/>
          <a:stretch/>
        </p:blipFill>
        <p:spPr>
          <a:xfrm>
            <a:off x="7837371" y="237744"/>
            <a:ext cx="4124416" cy="6382512"/>
          </a:xfrm>
          <a:prstGeom prst="rect">
            <a:avLst/>
          </a:prstGeom>
        </p:spPr>
      </p:pic>
      <p:sp>
        <p:nvSpPr>
          <p:cNvPr id="15" name="Rectangle 14">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Заголовок 3">
            <a:extLst>
              <a:ext uri="{FF2B5EF4-FFF2-40B4-BE49-F238E27FC236}">
                <a16:creationId xmlns:a16="http://schemas.microsoft.com/office/drawing/2014/main" id="{217B72FB-1202-4EA5-A818-A031C3455978}"/>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altLang="ja-JP" dirty="0"/>
              <a:t>Higuči </a:t>
            </a:r>
            <a:r>
              <a:rPr lang="en-US" altLang="ja-JP" dirty="0" err="1"/>
              <a:t>Ičijō</a:t>
            </a:r>
            <a:r>
              <a:rPr lang="en-US" altLang="ja-JP" dirty="0"/>
              <a:t> </a:t>
            </a:r>
            <a:r>
              <a:rPr lang="ja-JP" altLang="en-US" dirty="0"/>
              <a:t>樋口</a:t>
            </a:r>
            <a:r>
              <a:rPr lang="en-US" altLang="ja-JP" dirty="0"/>
              <a:t> </a:t>
            </a:r>
            <a:r>
              <a:rPr lang="ja-JP" altLang="en-US" dirty="0"/>
              <a:t>一葉</a:t>
            </a:r>
            <a:endParaRPr lang="en-US" dirty="0"/>
          </a:p>
        </p:txBody>
      </p:sp>
      <p:sp>
        <p:nvSpPr>
          <p:cNvPr id="5" name="Объект 4">
            <a:extLst>
              <a:ext uri="{FF2B5EF4-FFF2-40B4-BE49-F238E27FC236}">
                <a16:creationId xmlns:a16="http://schemas.microsoft.com/office/drawing/2014/main" id="{683954D1-FADC-4BE1-8671-CA9BC9CE7DDF}"/>
              </a:ext>
            </a:extLst>
          </p:cNvPr>
          <p:cNvSpPr>
            <a:spLocks noGrp="1"/>
          </p:cNvSpPr>
          <p:nvPr>
            <p:ph sz="half" idx="1"/>
          </p:nvPr>
        </p:nvSpPr>
        <p:spPr>
          <a:xfrm>
            <a:off x="868680" y="2386584"/>
            <a:ext cx="6281928" cy="3648456"/>
          </a:xfrm>
        </p:spPr>
        <p:txBody>
          <a:bodyPr vert="horz" lIns="91440" tIns="45720" rIns="91440" bIns="45720" rtlCol="0">
            <a:normAutofit lnSpcReduction="10000"/>
          </a:bodyPr>
          <a:lstStyle/>
          <a:p>
            <a:pPr marL="0" indent="0" algn="just">
              <a:buNone/>
            </a:pPr>
            <a:r>
              <a:rPr lang="lv-LV" dirty="0" err="1"/>
              <a:t>Higuchi</a:t>
            </a:r>
            <a:r>
              <a:rPr lang="lv-LV" dirty="0"/>
              <a:t> </a:t>
            </a:r>
            <a:r>
              <a:rPr lang="lv-LV" dirty="0" err="1"/>
              <a:t>Ichiyō</a:t>
            </a:r>
            <a:r>
              <a:rPr lang="lv-LV" dirty="0"/>
              <a:t> </a:t>
            </a:r>
            <a:r>
              <a:rPr lang="ja-JP" altLang="en-US" dirty="0"/>
              <a:t>樋口</a:t>
            </a:r>
            <a:r>
              <a:rPr lang="en-US" altLang="ja-JP" dirty="0"/>
              <a:t> </a:t>
            </a:r>
            <a:r>
              <a:rPr lang="ja-JP" altLang="en-US" dirty="0"/>
              <a:t>一葉</a:t>
            </a:r>
            <a:r>
              <a:rPr lang="lv-LV" altLang="ja-JP" dirty="0"/>
              <a:t>  </a:t>
            </a:r>
            <a:r>
              <a:rPr lang="lv-LV" dirty="0"/>
              <a:t>– dzejniece un stāstu autore, nozīmīgākā japāņu rakstniece savā laikā.</a:t>
            </a:r>
          </a:p>
          <a:p>
            <a:pPr marL="0" indent="0" algn="just">
              <a:buNone/>
            </a:pPr>
            <a:r>
              <a:rPr lang="lv-LV" dirty="0"/>
              <a:t>Viņa tiek uzskatīta par pirmo profesionālo japāņu rakstnieci.</a:t>
            </a:r>
          </a:p>
          <a:p>
            <a:pPr marL="0" indent="0" algn="just">
              <a:buNone/>
            </a:pPr>
            <a:r>
              <a:rPr lang="lv-LV" dirty="0" err="1"/>
              <a:t>Higuči</a:t>
            </a:r>
            <a:r>
              <a:rPr lang="lv-LV" dirty="0"/>
              <a:t> </a:t>
            </a:r>
            <a:r>
              <a:rPr lang="lv-LV" dirty="0" err="1"/>
              <a:t>Ičijō</a:t>
            </a:r>
            <a:r>
              <a:rPr lang="lv-LV" dirty="0"/>
              <a:t> bija dzimusi Tokijā 1872. gada 2. maijā.</a:t>
            </a:r>
          </a:p>
          <a:p>
            <a:pPr marL="0" indent="0" algn="just">
              <a:buNone/>
            </a:pPr>
            <a:r>
              <a:rPr lang="lv-LV" dirty="0"/>
              <a:t>Viņas īstais vārds bija </a:t>
            </a:r>
            <a:r>
              <a:rPr lang="lv-LV" dirty="0" err="1"/>
              <a:t>Higuči</a:t>
            </a:r>
            <a:r>
              <a:rPr lang="lv-LV" dirty="0"/>
              <a:t> </a:t>
            </a:r>
            <a:r>
              <a:rPr lang="lv-LV" dirty="0" err="1"/>
              <a:t>Nacuko</a:t>
            </a:r>
            <a:r>
              <a:rPr lang="lv-LV" dirty="0"/>
              <a:t> </a:t>
            </a:r>
            <a:r>
              <a:rPr lang="ja-JP" altLang="en-US" dirty="0"/>
              <a:t>樋口 奈津</a:t>
            </a:r>
            <a:r>
              <a:rPr lang="lv-LV" altLang="ja-JP" dirty="0"/>
              <a:t>.</a:t>
            </a:r>
          </a:p>
          <a:p>
            <a:pPr marL="0" indent="0" algn="just">
              <a:buNone/>
            </a:pPr>
            <a:r>
              <a:rPr lang="lv-LV" dirty="0" err="1"/>
              <a:t>Ičijō</a:t>
            </a:r>
            <a:r>
              <a:rPr lang="lv-LV" dirty="0"/>
              <a:t> sacerēja apmēram četri tūkstoši tanka dzejoļus un uzrakstīja divdesmit vienu stāstu.</a:t>
            </a:r>
          </a:p>
          <a:p>
            <a:pPr marL="0" indent="0" algn="just">
              <a:buNone/>
            </a:pPr>
            <a:r>
              <a:rPr lang="lv-LV" dirty="0" err="1"/>
              <a:t>Higuči</a:t>
            </a:r>
            <a:r>
              <a:rPr lang="lv-LV" dirty="0"/>
              <a:t> </a:t>
            </a:r>
            <a:r>
              <a:rPr lang="lv-LV" dirty="0" err="1"/>
              <a:t>Ičijō</a:t>
            </a:r>
            <a:r>
              <a:rPr lang="lv-LV" dirty="0"/>
              <a:t> savos darbos izmantoja klasisko japāņu valodu (</a:t>
            </a:r>
            <a:r>
              <a:rPr lang="lv-LV" i="1" dirty="0"/>
              <a:t>bungo</a:t>
            </a:r>
            <a:r>
              <a:rPr lang="lv-LV" dirty="0"/>
              <a:t> </a:t>
            </a:r>
            <a:r>
              <a:rPr lang="ja-JP" altLang="en-US" dirty="0"/>
              <a:t>文語</a:t>
            </a:r>
            <a:r>
              <a:rPr lang="lv-LV" dirty="0"/>
              <a:t>).</a:t>
            </a:r>
            <a:endParaRPr lang="lv-LV" altLang="ja-JP" dirty="0"/>
          </a:p>
          <a:p>
            <a:pPr marL="0" indent="0" algn="just">
              <a:buNone/>
            </a:pPr>
            <a:r>
              <a:rPr lang="lv-LV" dirty="0"/>
              <a:t>Viņa nomira 1896. gada 23. novembrī tuberkulozes dēļ.</a:t>
            </a:r>
            <a:endParaRPr lang="lv-LV" altLang="ja-JP" dirty="0"/>
          </a:p>
          <a:p>
            <a:endParaRPr lang="en-US" dirty="0"/>
          </a:p>
        </p:txBody>
      </p:sp>
    </p:spTree>
    <p:extLst>
      <p:ext uri="{BB962C8B-B14F-4D97-AF65-F5344CB8AC3E}">
        <p14:creationId xmlns:p14="http://schemas.microsoft.com/office/powerpoint/2010/main" val="1379250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B40C17D-AD35-4EC1-8C60-54C67D4382AB}"/>
              </a:ext>
            </a:extLst>
          </p:cNvPr>
          <p:cNvSpPr>
            <a:spLocks noGrp="1"/>
          </p:cNvSpPr>
          <p:nvPr>
            <p:ph sz="half" idx="1"/>
          </p:nvPr>
        </p:nvSpPr>
        <p:spPr>
          <a:xfrm>
            <a:off x="514905" y="470517"/>
            <a:ext cx="6578353" cy="5864969"/>
          </a:xfrm>
        </p:spPr>
        <p:txBody>
          <a:bodyPr>
            <a:normAutofit fontScale="85000" lnSpcReduction="20000"/>
          </a:bodyPr>
          <a:lstStyle/>
          <a:p>
            <a:pPr marL="0" indent="0" algn="just">
              <a:buNone/>
            </a:pPr>
            <a:r>
              <a:rPr lang="lv-LV" dirty="0" err="1"/>
              <a:t>Ičijō</a:t>
            </a:r>
            <a:r>
              <a:rPr lang="lv-LV" dirty="0"/>
              <a:t> izdevās pabeigt sākumizglītību. Viņas tēvs atbalstīja šo ideju, bet viņas māte uzskatīja, ka sievietēm nav nepieciešama augstākā izglītība. Tāpēc, sākot no 1884. gada, </a:t>
            </a:r>
            <a:r>
              <a:rPr lang="lv-LV" dirty="0" err="1"/>
              <a:t>Ičijō</a:t>
            </a:r>
            <a:r>
              <a:rPr lang="lv-LV" dirty="0"/>
              <a:t> apmeklēja šūšanas nodarbības - prasme, kas vēlāk viņai palīdzēja nopelnīt naudu. Šūšanas skolotājas mājā viņa iepazinās ar </a:t>
            </a:r>
            <a:r>
              <a:rPr lang="lv-LV" dirty="0" err="1"/>
              <a:t>Šibuja</a:t>
            </a:r>
            <a:r>
              <a:rPr lang="lv-LV" dirty="0"/>
              <a:t> </a:t>
            </a:r>
            <a:r>
              <a:rPr lang="lv-LV" dirty="0" err="1"/>
              <a:t>Saburo</a:t>
            </a:r>
            <a:r>
              <a:rPr lang="lv-LV" dirty="0"/>
              <a:t>, vīrieti, ar kuru </a:t>
            </a:r>
            <a:r>
              <a:rPr lang="lv-LV" dirty="0" err="1"/>
              <a:t>Ičijō</a:t>
            </a:r>
            <a:r>
              <a:rPr lang="lv-LV" dirty="0"/>
              <a:t> vecāki ieplānoja viņas nākotnes kāzas.</a:t>
            </a:r>
          </a:p>
          <a:p>
            <a:pPr marL="0" indent="0" algn="just">
              <a:buNone/>
            </a:pPr>
            <a:r>
              <a:rPr lang="lv-LV" dirty="0"/>
              <a:t>Tikmēr tēvs nopērk </a:t>
            </a:r>
            <a:r>
              <a:rPr lang="lv-LV" dirty="0" err="1"/>
              <a:t>Ičijō</a:t>
            </a:r>
            <a:r>
              <a:rPr lang="lv-LV" dirty="0"/>
              <a:t> dažas dzejas grāmatas un iepazīstināja viņu ar savu paziņu Vada </a:t>
            </a:r>
            <a:r>
              <a:rPr lang="lv-LV" dirty="0" err="1"/>
              <a:t>Šigeo</a:t>
            </a:r>
            <a:r>
              <a:rPr lang="lv-LV" dirty="0"/>
              <a:t> </a:t>
            </a:r>
            <a:r>
              <a:rPr lang="ja-JP" altLang="en-US" dirty="0"/>
              <a:t>和田</a:t>
            </a:r>
            <a:r>
              <a:rPr lang="lv-LV" altLang="ja-JP" dirty="0"/>
              <a:t> </a:t>
            </a:r>
            <a:r>
              <a:rPr lang="ja-JP" altLang="en-US" dirty="0"/>
              <a:t>重雄</a:t>
            </a:r>
            <a:r>
              <a:rPr lang="lv-LV" dirty="0"/>
              <a:t>, no kuras </a:t>
            </a:r>
            <a:r>
              <a:rPr lang="lv-LV" dirty="0" err="1"/>
              <a:t>Ičijō</a:t>
            </a:r>
            <a:r>
              <a:rPr lang="lv-LV" dirty="0"/>
              <a:t> apguva tanku, īsus dzejoļus, kas sastāvēja no trīsdesmit vienas japāņu zilbes. 1886. gadā </a:t>
            </a:r>
            <a:r>
              <a:rPr lang="lv-LV" dirty="0" err="1"/>
              <a:t>Ičijō</a:t>
            </a:r>
            <a:r>
              <a:rPr lang="lv-LV" dirty="0"/>
              <a:t> kļuva par privātas dzejas skolas – </a:t>
            </a:r>
            <a:r>
              <a:rPr lang="lv-LV" dirty="0" err="1"/>
              <a:t>Haginoja</a:t>
            </a:r>
            <a:r>
              <a:rPr lang="lv-LV" dirty="0"/>
              <a:t> </a:t>
            </a:r>
            <a:r>
              <a:rPr lang="ja-JP" altLang="en-US" dirty="0"/>
              <a:t>萩の舎</a:t>
            </a:r>
            <a:r>
              <a:rPr lang="lv-LV" altLang="ja-JP" dirty="0"/>
              <a:t> </a:t>
            </a:r>
            <a:r>
              <a:rPr lang="lv-LV" dirty="0"/>
              <a:t>–  studenti. </a:t>
            </a:r>
            <a:r>
              <a:rPr lang="lv-LV" dirty="0" err="1"/>
              <a:t>Haginojas</a:t>
            </a:r>
            <a:r>
              <a:rPr lang="lv-LV" dirty="0"/>
              <a:t> skolu pārsvarā apmeklēja aristokrātu meitas un sievas, augsta ranga valdības ierēdņi un bagātie cilvēki. Tādejādi skola darbojās kā elites sapulces vieta. </a:t>
            </a:r>
            <a:r>
              <a:rPr lang="lv-LV" dirty="0" err="1"/>
              <a:t>Tankas</a:t>
            </a:r>
            <a:r>
              <a:rPr lang="lv-LV" dirty="0"/>
              <a:t> sacerēšanai bija nepieciešams gan atbilstošs apģērbs, gan mākslinieciskās prasmes. </a:t>
            </a:r>
            <a:r>
              <a:rPr lang="lv-LV" dirty="0" err="1"/>
              <a:t>Ičijō</a:t>
            </a:r>
            <a:r>
              <a:rPr lang="lv-LV" dirty="0"/>
              <a:t> uz skolu valkāja mātes veco kimono, tāpēc viņa sastapās ar diskrimināciju, kas viņas traucēja. Tomēr </a:t>
            </a:r>
            <a:r>
              <a:rPr lang="lv-LV" dirty="0" err="1"/>
              <a:t>Haginoja</a:t>
            </a:r>
            <a:r>
              <a:rPr lang="lv-LV" dirty="0"/>
              <a:t> bija </a:t>
            </a:r>
            <a:r>
              <a:rPr lang="lv-LV" dirty="0" err="1"/>
              <a:t>Ičijō</a:t>
            </a:r>
            <a:r>
              <a:rPr lang="lv-LV" dirty="0"/>
              <a:t> vārti uz literatūru. Tur viņa apguva klasisko dzeju un ieguva noderīgu informāciju par literatūru, rakstniekiem un redaktoriem. </a:t>
            </a:r>
          </a:p>
          <a:p>
            <a:pPr marL="0" indent="0" algn="just">
              <a:buNone/>
            </a:pPr>
            <a:r>
              <a:rPr lang="lv-LV" dirty="0"/>
              <a:t>1887. gadā viņas vecākais brālis nomira pēc tam, kad iztērēja lielāku ģimenes līdzekļu daļu ārstēšanai. 1889. gadā nomira viņas tēvs. </a:t>
            </a:r>
            <a:r>
              <a:rPr lang="lv-LV" dirty="0" err="1"/>
              <a:t>Higuči</a:t>
            </a:r>
            <a:r>
              <a:rPr lang="lv-LV" dirty="0"/>
              <a:t> </a:t>
            </a:r>
            <a:r>
              <a:rPr lang="lv-LV" dirty="0" err="1"/>
              <a:t>Ičijō</a:t>
            </a:r>
            <a:r>
              <a:rPr lang="lv-LV" dirty="0"/>
              <a:t> pēkšņi kļuva par savas mātes un jaunākās māsas vienīgo atbalstu, un līdz pašai nāvei viņa dzīvoja grūtībās un nabadzībā. Neskatoties uz to, ka sabiedrībā valdīja konfūcismu kārtība un viņai bija cits brālis, </a:t>
            </a:r>
            <a:r>
              <a:rPr lang="lv-LV" dirty="0" err="1"/>
              <a:t>Ičijō</a:t>
            </a:r>
            <a:r>
              <a:rPr lang="lv-LV" dirty="0"/>
              <a:t> tika padarīta par mantinieci, jo viņas brālis bija pretrunā ar savu tēvu un nedzīvoja kopā ar ģimeni. Pēc tēva nāves </a:t>
            </a:r>
            <a:r>
              <a:rPr lang="lv-LV" dirty="0" err="1"/>
              <a:t>Ičijō</a:t>
            </a:r>
            <a:r>
              <a:rPr lang="lv-LV" dirty="0"/>
              <a:t>, viņas mātei un viņas jaunākajai māsai bija jāpārceļas pie ar </a:t>
            </a:r>
            <a:r>
              <a:rPr lang="lv-LV" dirty="0" err="1"/>
              <a:t>Ičijō</a:t>
            </a:r>
            <a:r>
              <a:rPr lang="lv-LV" dirty="0"/>
              <a:t> brāļa. 1890. gada visa ģimene pārcēlās uz nelielu māju </a:t>
            </a:r>
            <a:r>
              <a:rPr lang="lv-LV" dirty="0" err="1"/>
              <a:t>Hongo</a:t>
            </a:r>
            <a:r>
              <a:rPr lang="lv-LV" dirty="0"/>
              <a:t> rajonā Tokijā. </a:t>
            </a:r>
            <a:r>
              <a:rPr lang="lv-LV" dirty="0" err="1"/>
              <a:t>Ičijō</a:t>
            </a:r>
            <a:r>
              <a:rPr lang="lv-LV" dirty="0"/>
              <a:t> kopā ar māti un māsu pelnīja nelielu naudu, šujot un mazgājot veļu. Lai vēl vairāk nomāktu ģimeni un ievainotu </a:t>
            </a:r>
            <a:r>
              <a:rPr lang="lv-LV" dirty="0" err="1"/>
              <a:t>Ičijō</a:t>
            </a:r>
            <a:r>
              <a:rPr lang="lv-LV" dirty="0"/>
              <a:t> lepnumu, </a:t>
            </a:r>
            <a:r>
              <a:rPr lang="lv-LV" dirty="0" err="1"/>
              <a:t>Šibuja</a:t>
            </a:r>
            <a:r>
              <a:rPr lang="lv-LV" dirty="0"/>
              <a:t> </a:t>
            </a:r>
            <a:r>
              <a:rPr lang="lv-LV" dirty="0" err="1"/>
              <a:t>Saburo</a:t>
            </a:r>
            <a:r>
              <a:rPr lang="lv-LV" dirty="0"/>
              <a:t> atteicās apprecēt </a:t>
            </a:r>
            <a:r>
              <a:rPr lang="lv-LV" dirty="0" err="1"/>
              <a:t>Ičijō</a:t>
            </a:r>
            <a:r>
              <a:rPr lang="lv-LV" dirty="0"/>
              <a:t>.</a:t>
            </a:r>
            <a:endParaRPr lang="en-GB" dirty="0"/>
          </a:p>
        </p:txBody>
      </p:sp>
      <p:pic>
        <p:nvPicPr>
          <p:cNvPr id="5" name="Объект 17" descr="Изображение выглядит как фотография, в позе, человек, группа&#10;&#10;Автоматически созданное описание">
            <a:extLst>
              <a:ext uri="{FF2B5EF4-FFF2-40B4-BE49-F238E27FC236}">
                <a16:creationId xmlns:a16="http://schemas.microsoft.com/office/drawing/2014/main" id="{14DDB376-A372-471A-AD20-CB039EE3E65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68701" y="2033220"/>
            <a:ext cx="4060451" cy="2791560"/>
          </a:xfrm>
        </p:spPr>
      </p:pic>
    </p:spTree>
    <p:extLst>
      <p:ext uri="{BB962C8B-B14F-4D97-AF65-F5344CB8AC3E}">
        <p14:creationId xmlns:p14="http://schemas.microsoft.com/office/powerpoint/2010/main" val="1949790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EB8017CF-B1DD-417F-A648-41F57CA87EF0}"/>
              </a:ext>
            </a:extLst>
          </p:cNvPr>
          <p:cNvSpPr>
            <a:spLocks noGrp="1"/>
          </p:cNvSpPr>
          <p:nvPr>
            <p:ph sz="half" idx="1"/>
          </p:nvPr>
        </p:nvSpPr>
        <p:spPr>
          <a:xfrm>
            <a:off x="1066800" y="419878"/>
            <a:ext cx="9999306" cy="3489650"/>
          </a:xfrm>
        </p:spPr>
        <p:txBody>
          <a:bodyPr>
            <a:normAutofit fontScale="92500" lnSpcReduction="10000"/>
          </a:bodyPr>
          <a:lstStyle/>
          <a:p>
            <a:pPr marL="0" indent="0" algn="just">
              <a:buNone/>
            </a:pPr>
            <a:r>
              <a:rPr lang="lv-LV" dirty="0"/>
              <a:t>1888. gadā </a:t>
            </a:r>
            <a:r>
              <a:rPr lang="lv-LV" dirty="0" err="1"/>
              <a:t>Ičijō</a:t>
            </a:r>
            <a:r>
              <a:rPr lang="lv-LV" dirty="0"/>
              <a:t> klasesbiedrene </a:t>
            </a:r>
            <a:r>
              <a:rPr lang="lv-LV" dirty="0" err="1"/>
              <a:t>Mijake</a:t>
            </a:r>
            <a:r>
              <a:rPr lang="lv-LV" dirty="0"/>
              <a:t> </a:t>
            </a:r>
            <a:r>
              <a:rPr lang="lv-LV" dirty="0" err="1"/>
              <a:t>Kaho</a:t>
            </a:r>
            <a:r>
              <a:rPr lang="lv-LV" dirty="0"/>
              <a:t> </a:t>
            </a:r>
            <a:r>
              <a:rPr lang="ja-JP" altLang="en-US" dirty="0"/>
              <a:t>三宅</a:t>
            </a:r>
            <a:r>
              <a:rPr lang="lv-LV" altLang="ja-JP" dirty="0"/>
              <a:t> </a:t>
            </a:r>
            <a:r>
              <a:rPr lang="ja-JP" altLang="en-US" dirty="0"/>
              <a:t>花圃</a:t>
            </a:r>
            <a:r>
              <a:rPr lang="lv-LV" dirty="0"/>
              <a:t> veiksmīgi publicēja savu pirmo romānu. </a:t>
            </a:r>
            <a:r>
              <a:rPr lang="lv-LV" dirty="0" err="1"/>
              <a:t>Higuči</a:t>
            </a:r>
            <a:r>
              <a:rPr lang="lv-LV" dirty="0"/>
              <a:t> </a:t>
            </a:r>
            <a:r>
              <a:rPr lang="lv-LV" dirty="0" err="1"/>
              <a:t>Ičijō</a:t>
            </a:r>
            <a:r>
              <a:rPr lang="lv-LV" dirty="0"/>
              <a:t> arī sāka aizdomāties par to, lai pelnītu naudu ar saviem literāriem darbiem. Viņa sāka bieži apmeklēt </a:t>
            </a:r>
            <a:r>
              <a:rPr lang="lv-LV" dirty="0" err="1"/>
              <a:t>Ueno</a:t>
            </a:r>
            <a:r>
              <a:rPr lang="lv-LV" dirty="0"/>
              <a:t> publisko bibliotēku, lai studētu un rakstītu. </a:t>
            </a:r>
          </a:p>
          <a:p>
            <a:pPr marL="0" indent="0" algn="just">
              <a:buNone/>
            </a:pPr>
            <a:r>
              <a:rPr lang="lv-LV" dirty="0"/>
              <a:t>Viņas pirmais stāsts “</a:t>
            </a:r>
            <a:r>
              <a:rPr lang="lv-LV" i="1" dirty="0" err="1"/>
              <a:t>Jamidzakura</a:t>
            </a:r>
            <a:r>
              <a:rPr lang="lv-LV" dirty="0"/>
              <a:t>” </a:t>
            </a:r>
            <a:r>
              <a:rPr lang="ja-JP" altLang="en-US" dirty="0"/>
              <a:t>闇桜</a:t>
            </a:r>
            <a:r>
              <a:rPr lang="lv-LV" altLang="ja-JP" dirty="0"/>
              <a:t> (</a:t>
            </a:r>
            <a:r>
              <a:rPr lang="lv-LV" dirty="0"/>
              <a:t>“Ķiršu ziedi tumsā”) tika publicēts 1892. gadā literatūras žurnāla </a:t>
            </a:r>
            <a:r>
              <a:rPr lang="en-GB" dirty="0"/>
              <a:t>“</a:t>
            </a:r>
            <a:r>
              <a:rPr lang="lv-LV" i="1" dirty="0" err="1"/>
              <a:t>Musašino</a:t>
            </a:r>
            <a:r>
              <a:rPr lang="en-GB" dirty="0"/>
              <a:t>”</a:t>
            </a:r>
            <a:r>
              <a:rPr lang="lv-LV" dirty="0"/>
              <a:t> . Šajā darbā viņa pirmo reizi izmantoja savu pseidonīmu. </a:t>
            </a:r>
            <a:r>
              <a:rPr lang="lv-LV" dirty="0" err="1"/>
              <a:t>Higuci</a:t>
            </a:r>
            <a:r>
              <a:rPr lang="lv-LV" dirty="0"/>
              <a:t> </a:t>
            </a:r>
            <a:r>
              <a:rPr lang="lv-LV" dirty="0" err="1"/>
              <a:t>Ičijō</a:t>
            </a:r>
            <a:r>
              <a:rPr lang="lv-LV" dirty="0"/>
              <a:t> turpināja rakstīt, tomēr tas nepalīdzēja viņai nopelnīt naudu. </a:t>
            </a:r>
            <a:endParaRPr lang="en-GB" dirty="0"/>
          </a:p>
          <a:p>
            <a:pPr marL="0" indent="0" algn="just">
              <a:buNone/>
            </a:pPr>
            <a:r>
              <a:rPr lang="lv-LV" dirty="0"/>
              <a:t>1893. gadā viņa ģimene pārcēlās uz nelielu māju netālu no </a:t>
            </a:r>
            <a:r>
              <a:rPr lang="lv-LV" dirty="0" err="1"/>
              <a:t>Jošivaras</a:t>
            </a:r>
            <a:r>
              <a:rPr lang="lv-LV" dirty="0"/>
              <a:t> </a:t>
            </a:r>
            <a:r>
              <a:rPr lang="ja-JP" altLang="en-US" dirty="0"/>
              <a:t>吉原</a:t>
            </a:r>
            <a:r>
              <a:rPr lang="lv-LV" altLang="ja-JP" dirty="0"/>
              <a:t> </a:t>
            </a:r>
            <a:r>
              <a:rPr lang="lv-LV" dirty="0"/>
              <a:t>rajona un nolēma atvērt dažādu sīkumu veikalu, cerot palielināt savus ienākumus. Drīz vien veikals tika atzīts par nerentablu. </a:t>
            </a:r>
            <a:r>
              <a:rPr lang="lv-LV" dirty="0" err="1"/>
              <a:t>Ičijō</a:t>
            </a:r>
            <a:r>
              <a:rPr lang="lv-LV" dirty="0"/>
              <a:t> pat nevarēja samaksāt procentus par naudu, kura bija aizgūta, lai atvērtu veikalu.</a:t>
            </a:r>
          </a:p>
          <a:p>
            <a:pPr marL="0" indent="0" algn="just">
              <a:buNone/>
            </a:pPr>
            <a:r>
              <a:rPr lang="lv-LV" dirty="0"/>
              <a:t>Viņas pieredze, dzīvojot netālu no </a:t>
            </a:r>
            <a:r>
              <a:rPr lang="lv-LV" dirty="0" err="1"/>
              <a:t>Jošivaras</a:t>
            </a:r>
            <a:r>
              <a:rPr lang="lv-LV" dirty="0"/>
              <a:t>, sniedza materiālus vairākiem viņas vēlākajiem stāstiem.</a:t>
            </a:r>
            <a:endParaRPr lang="en-GB" dirty="0"/>
          </a:p>
          <a:p>
            <a:endParaRPr lang="en-GB" dirty="0"/>
          </a:p>
        </p:txBody>
      </p:sp>
      <p:pic>
        <p:nvPicPr>
          <p:cNvPr id="8" name="Объект 7" descr="Изображение выглядит как старый, рубашка&#10;&#10;Автоматически созданное описание">
            <a:extLst>
              <a:ext uri="{FF2B5EF4-FFF2-40B4-BE49-F238E27FC236}">
                <a16:creationId xmlns:a16="http://schemas.microsoft.com/office/drawing/2014/main" id="{025892DA-C63E-47F3-A60E-EC2ED21D246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718719" y="3981912"/>
            <a:ext cx="4754562" cy="2570435"/>
          </a:xfrm>
        </p:spPr>
      </p:pic>
    </p:spTree>
    <p:extLst>
      <p:ext uri="{BB962C8B-B14F-4D97-AF65-F5344CB8AC3E}">
        <p14:creationId xmlns:p14="http://schemas.microsoft.com/office/powerpoint/2010/main" val="3971138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Объект 15" descr="Изображение выглядит как коврик, ткань&#10;&#10;Автоматически созданное описание">
            <a:extLst>
              <a:ext uri="{FF2B5EF4-FFF2-40B4-BE49-F238E27FC236}">
                <a16:creationId xmlns:a16="http://schemas.microsoft.com/office/drawing/2014/main" id="{4B366852-1B7C-4046-9740-3A8E5A5121C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442867" y="3745927"/>
            <a:ext cx="5306266" cy="2573539"/>
          </a:xfrm>
        </p:spPr>
      </p:pic>
      <p:sp>
        <p:nvSpPr>
          <p:cNvPr id="3" name="Объект 2">
            <a:extLst>
              <a:ext uri="{FF2B5EF4-FFF2-40B4-BE49-F238E27FC236}">
                <a16:creationId xmlns:a16="http://schemas.microsoft.com/office/drawing/2014/main" id="{888929BC-931B-4874-BB4D-223354C35ACE}"/>
              </a:ext>
            </a:extLst>
          </p:cNvPr>
          <p:cNvSpPr>
            <a:spLocks noGrp="1"/>
          </p:cNvSpPr>
          <p:nvPr>
            <p:ph sz="half" idx="1"/>
          </p:nvPr>
        </p:nvSpPr>
        <p:spPr>
          <a:xfrm>
            <a:off x="1031032" y="653143"/>
            <a:ext cx="10129935" cy="3022212"/>
          </a:xfrm>
        </p:spPr>
        <p:txBody>
          <a:bodyPr>
            <a:normAutofit/>
          </a:bodyPr>
          <a:lstStyle/>
          <a:p>
            <a:pPr marL="0" indent="0" algn="just">
              <a:buNone/>
            </a:pPr>
            <a:r>
              <a:rPr lang="lv-LV" sz="1600" dirty="0" err="1"/>
              <a:t>Ičijō</a:t>
            </a:r>
            <a:r>
              <a:rPr lang="lv-LV" sz="1600" dirty="0"/>
              <a:t> bija neatkarīga no dažādām </a:t>
            </a:r>
            <a:r>
              <a:rPr lang="lv-LV" sz="1600" dirty="0" err="1"/>
              <a:t>vestermizācijas</a:t>
            </a:r>
            <a:r>
              <a:rPr lang="lv-LV" sz="1600" dirty="0"/>
              <a:t> kustībām un parādībām. Viņa ignorēja tādas lietas kā īsie mati, rietumu apģērbs, rietumu idejas, kuras bija populāras viņas laikabiedru starpā. </a:t>
            </a:r>
          </a:p>
          <a:p>
            <a:pPr marL="0" indent="0" algn="just">
              <a:buNone/>
            </a:pPr>
            <a:r>
              <a:rPr lang="lv-LV" sz="1600" dirty="0" err="1"/>
              <a:t>Ičijō</a:t>
            </a:r>
            <a:r>
              <a:rPr lang="lv-LV" sz="1600" dirty="0"/>
              <a:t> nelasīja rietumu literatūru. Viņa arī neatbalstīja </a:t>
            </a:r>
            <a:r>
              <a:rPr lang="lv-LV" sz="1600" i="1" dirty="0" err="1"/>
              <a:t>genbuničči</a:t>
            </a:r>
            <a:r>
              <a:rPr lang="lv-LV" sz="1600" dirty="0"/>
              <a:t> (</a:t>
            </a:r>
            <a:r>
              <a:rPr lang="ja-JP" altLang="en-US" sz="1600" dirty="0"/>
              <a:t>言文</a:t>
            </a:r>
            <a:r>
              <a:rPr lang="lv-LV" altLang="ja-JP" sz="1600" dirty="0"/>
              <a:t> </a:t>
            </a:r>
            <a:r>
              <a:rPr lang="ja-JP" altLang="en-US" sz="1600" dirty="0"/>
              <a:t>一致</a:t>
            </a:r>
            <a:r>
              <a:rPr lang="lv-LV" sz="1600" dirty="0"/>
              <a:t>) kustību jeb kustību par literatūras un sarunvalodas stilu apvienošanu. </a:t>
            </a:r>
          </a:p>
          <a:p>
            <a:pPr marL="0" indent="0" algn="just">
              <a:buNone/>
            </a:pPr>
            <a:r>
              <a:rPr lang="lv-LV" sz="1600" dirty="0"/>
              <a:t>Pārāk daudz strādājot, viņa saslima ar tuberkulozi. </a:t>
            </a:r>
            <a:r>
              <a:rPr lang="lv-LV" sz="1600" dirty="0" err="1"/>
              <a:t>Ičijō</a:t>
            </a:r>
            <a:r>
              <a:rPr lang="lv-LV" sz="1600" dirty="0"/>
              <a:t> nomira 1896. gada 23. novembrī tikai viņas mātes un māsas klātbūtnē. Viņai bija tikai 24 gadi. Lielāku savas dzīves daļu viņa pavadīja nabadzībā, rūpējoties par savu ģimeni. </a:t>
            </a:r>
            <a:endParaRPr lang="en-GB" sz="1600" dirty="0"/>
          </a:p>
          <a:p>
            <a:pPr marL="0" indent="0" algn="just">
              <a:buNone/>
            </a:pPr>
            <a:r>
              <a:rPr lang="lv-LV" sz="1600" dirty="0"/>
              <a:t>Kad viņai bija 20 gadu, viņa sāka rakstīt dienasgrāmatas. Līdz viņas nāvei bija sarakstītas 62 piezīmju grāmatiņas. Pirms savas nāves </a:t>
            </a:r>
            <a:r>
              <a:rPr lang="lv-LV" sz="1600" dirty="0" err="1"/>
              <a:t>Ičijō</a:t>
            </a:r>
            <a:r>
              <a:rPr lang="lv-LV" sz="1600" dirty="0"/>
              <a:t> paprasīja savu masu, lai viņa sadedzinātu visas dienasgrāmatas. Tomēr māsa neizpildīja viņas lūgumu. Rezultātā mums ir pieejama informācijas par rakstnieces dzīvi.</a:t>
            </a:r>
            <a:endParaRPr lang="en-GB" sz="1600" dirty="0"/>
          </a:p>
        </p:txBody>
      </p:sp>
    </p:spTree>
    <p:extLst>
      <p:ext uri="{BB962C8B-B14F-4D97-AF65-F5344CB8AC3E}">
        <p14:creationId xmlns:p14="http://schemas.microsoft.com/office/powerpoint/2010/main" val="390411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52B63C7-D2DB-4592-BF87-7DE5E1A3ECE1}"/>
              </a:ext>
            </a:extLst>
          </p:cNvPr>
          <p:cNvSpPr>
            <a:spLocks noGrp="1"/>
          </p:cNvSpPr>
          <p:nvPr>
            <p:ph type="title"/>
          </p:nvPr>
        </p:nvSpPr>
        <p:spPr>
          <a:xfrm>
            <a:off x="1066800" y="332493"/>
            <a:ext cx="10058400" cy="980933"/>
          </a:xfrm>
        </p:spPr>
        <p:txBody>
          <a:bodyPr/>
          <a:lstStyle/>
          <a:p>
            <a:r>
              <a:rPr lang="lv-LV" dirty="0"/>
              <a:t>Rakstnieces darbi</a:t>
            </a:r>
            <a:endParaRPr lang="en-GB" dirty="0"/>
          </a:p>
        </p:txBody>
      </p:sp>
      <p:sp>
        <p:nvSpPr>
          <p:cNvPr id="3" name="Объект 2">
            <a:extLst>
              <a:ext uri="{FF2B5EF4-FFF2-40B4-BE49-F238E27FC236}">
                <a16:creationId xmlns:a16="http://schemas.microsoft.com/office/drawing/2014/main" id="{0DC15BE9-E83E-40F4-BBD4-69E7C944F0E8}"/>
              </a:ext>
            </a:extLst>
          </p:cNvPr>
          <p:cNvSpPr>
            <a:spLocks noGrp="1"/>
          </p:cNvSpPr>
          <p:nvPr>
            <p:ph idx="1"/>
          </p:nvPr>
        </p:nvSpPr>
        <p:spPr>
          <a:xfrm>
            <a:off x="679580" y="1313426"/>
            <a:ext cx="10832840" cy="4980842"/>
          </a:xfrm>
        </p:spPr>
        <p:txBody>
          <a:bodyPr>
            <a:normAutofit lnSpcReduction="10000"/>
          </a:bodyPr>
          <a:lstStyle/>
          <a:p>
            <a:pPr marL="0" indent="0" algn="just">
              <a:buNone/>
            </a:pPr>
            <a:r>
              <a:rPr lang="lv-LV" sz="1600" dirty="0"/>
              <a:t>Lielākā daļa </a:t>
            </a:r>
            <a:r>
              <a:rPr lang="lv-LV" sz="1600" dirty="0" err="1"/>
              <a:t>Higuči</a:t>
            </a:r>
            <a:r>
              <a:rPr lang="lv-LV" sz="1600" dirty="0"/>
              <a:t> </a:t>
            </a:r>
            <a:r>
              <a:rPr lang="lv-LV" sz="1600" dirty="0" err="1"/>
              <a:t>Ičijō</a:t>
            </a:r>
            <a:r>
              <a:rPr lang="lv-LV" sz="1600" dirty="0"/>
              <a:t> stāstu galveno varoņu ir sievietes, kas bija saskarušas ar nabadzību un nespēja kontrolēt savu dzīvi. Viņa apraksta apkartējas dzīves realitāti. </a:t>
            </a:r>
          </a:p>
          <a:p>
            <a:pPr marL="0" indent="0" algn="just">
              <a:buNone/>
            </a:pPr>
            <a:r>
              <a:rPr lang="lv-LV" sz="1600" dirty="0" err="1"/>
              <a:t>Higuči</a:t>
            </a:r>
            <a:r>
              <a:rPr lang="lv-LV" sz="1600" dirty="0"/>
              <a:t> </a:t>
            </a:r>
            <a:r>
              <a:rPr lang="lv-LV" sz="1600" dirty="0" err="1"/>
              <a:t>Ičijō</a:t>
            </a:r>
            <a:r>
              <a:rPr lang="lv-LV" sz="1600" dirty="0"/>
              <a:t> pārvāra rakstīja par:</a:t>
            </a:r>
            <a:endParaRPr lang="en-GB" sz="1600" dirty="0"/>
          </a:p>
          <a:p>
            <a:pPr lvl="1" algn="just"/>
            <a:r>
              <a:rPr lang="lv-LV" sz="1400" dirty="0"/>
              <a:t>Izklaides rajonu iedzīvotājiem un viņu apkārtni.</a:t>
            </a:r>
            <a:endParaRPr lang="en-GB" sz="1400" dirty="0"/>
          </a:p>
          <a:p>
            <a:pPr lvl="1" algn="just"/>
            <a:r>
              <a:rPr lang="lv-LV" sz="1400" dirty="0"/>
              <a:t>Kalponēm</a:t>
            </a:r>
            <a:endParaRPr lang="en-GB" sz="1400" dirty="0"/>
          </a:p>
          <a:p>
            <a:pPr lvl="1" algn="just"/>
            <a:r>
              <a:rPr lang="lv-LV" sz="1400" dirty="0"/>
              <a:t>Sievietēm no nabadzīgām dižciltīgām ģimenēm</a:t>
            </a:r>
            <a:endParaRPr lang="en-GB" sz="1400" dirty="0"/>
          </a:p>
          <a:p>
            <a:pPr lvl="1" algn="just"/>
            <a:r>
              <a:rPr lang="lv-LV" sz="1400" dirty="0"/>
              <a:t>Meitenēm no trūcīgām un nelaimīgām ģimenēm</a:t>
            </a:r>
            <a:endParaRPr lang="en-GB" sz="1400" dirty="0"/>
          </a:p>
          <a:p>
            <a:pPr lvl="1" algn="just"/>
            <a:r>
              <a:rPr lang="lv-LV" sz="1400" dirty="0"/>
              <a:t>Strādājošām sievietēm</a:t>
            </a:r>
          </a:p>
          <a:p>
            <a:pPr lvl="1" algn="just"/>
            <a:r>
              <a:rPr lang="lv-LV" sz="1400" dirty="0"/>
              <a:t>Bārenēm</a:t>
            </a:r>
            <a:endParaRPr lang="en-GB" sz="1400" dirty="0"/>
          </a:p>
          <a:p>
            <a:pPr marL="0" indent="0" algn="just">
              <a:buNone/>
            </a:pPr>
            <a:r>
              <a:rPr lang="lv-LV" sz="1600" dirty="0"/>
              <a:t>Viņa guva iedvesumu no </a:t>
            </a:r>
            <a:r>
              <a:rPr lang="lv-LV" sz="1600" dirty="0" err="1"/>
              <a:t>Heian</a:t>
            </a:r>
            <a:r>
              <a:rPr lang="lv-LV" sz="1600" dirty="0"/>
              <a:t> perioda klasikas, no </a:t>
            </a:r>
            <a:r>
              <a:rPr lang="lv-LV" sz="1600" dirty="0" err="1"/>
              <a:t>Edo</a:t>
            </a:r>
            <a:r>
              <a:rPr lang="lv-LV" sz="1600" dirty="0"/>
              <a:t> perioda autora </a:t>
            </a:r>
            <a:r>
              <a:rPr lang="lv-LV" sz="1600" dirty="0" err="1"/>
              <a:t>Ihara</a:t>
            </a:r>
            <a:r>
              <a:rPr lang="lv-LV" sz="1600" dirty="0"/>
              <a:t> </a:t>
            </a:r>
            <a:r>
              <a:rPr lang="lv-LV" sz="1600" dirty="0" err="1"/>
              <a:t>Saikaku</a:t>
            </a:r>
            <a:r>
              <a:rPr lang="lv-LV" sz="1600" dirty="0"/>
              <a:t> </a:t>
            </a:r>
            <a:r>
              <a:rPr lang="ja-JP" altLang="en-US" sz="1600" dirty="0"/>
              <a:t>井原 西鶴</a:t>
            </a:r>
            <a:r>
              <a:rPr lang="lv-LV" altLang="ja-JP" sz="1600" dirty="0"/>
              <a:t> </a:t>
            </a:r>
            <a:r>
              <a:rPr lang="lv-LV" sz="1600" dirty="0"/>
              <a:t>darbiem, kuros viņš aprakstīja izklaides vietas, un no savas pieredzes.</a:t>
            </a:r>
            <a:endParaRPr lang="en-GB" sz="1600" dirty="0"/>
          </a:p>
          <a:p>
            <a:pPr marL="0" indent="0" algn="just">
              <a:buNone/>
            </a:pPr>
            <a:r>
              <a:rPr lang="lv-LV" sz="1600" dirty="0" err="1"/>
              <a:t>Higuči</a:t>
            </a:r>
            <a:r>
              <a:rPr lang="lv-LV" sz="1600" dirty="0"/>
              <a:t> </a:t>
            </a:r>
            <a:r>
              <a:rPr lang="lv-LV" sz="1600" dirty="0" err="1"/>
              <a:t>Ičijō</a:t>
            </a:r>
            <a:r>
              <a:rPr lang="lv-LV" sz="1600" dirty="0"/>
              <a:t> pirmos darbus ietekmēja </a:t>
            </a:r>
            <a:r>
              <a:rPr lang="lv-LV" sz="1600" dirty="0" err="1"/>
              <a:t>Heian</a:t>
            </a:r>
            <a:r>
              <a:rPr lang="lv-LV" sz="1600" dirty="0"/>
              <a:t> valoda un motīvi. Ar laiku viņas darbi lēnām pārveidojās par Meiji periodā cilvēku reprezentācijām – viņa mēģināja attēlot apkārtējo pasauli.</a:t>
            </a:r>
            <a:endParaRPr lang="en-GB" sz="1600" dirty="0"/>
          </a:p>
          <a:p>
            <a:pPr marL="0" indent="0" algn="just">
              <a:buNone/>
            </a:pPr>
            <a:r>
              <a:rPr lang="lv-LV" sz="1600" dirty="0"/>
              <a:t>Savos darbos rakstniece nekad nav rakstījusi neko revolucionāru. </a:t>
            </a:r>
            <a:r>
              <a:rPr lang="lv-LV" sz="1500" dirty="0"/>
              <a:t>Viņa nerakstīja par sievietēm, kuras mēģināja cīnīties vai mainīt savu situāciju. Viņa nemudināja sākt politiskas vai sociālas pārmaiņas. </a:t>
            </a:r>
            <a:r>
              <a:rPr lang="lv-LV" sz="1600" dirty="0"/>
              <a:t>Viņa bija "labas sievas, gudras mātes" ideāla pārstāvēja, tomēr viņa spēja izteikt sieviešu, bērnu un nabadzīgo cilvēku sāpes un bēdas, nevainojot sistēmu, kas viņus tur ielika. </a:t>
            </a:r>
          </a:p>
          <a:p>
            <a:pPr marL="0" indent="0" algn="just">
              <a:buNone/>
            </a:pPr>
            <a:r>
              <a:rPr lang="lv-LV" sz="1600" dirty="0"/>
              <a:t>Viņu sauca par rakstnieci, kura skaisti stāstīja skumjos sieviešu stāstus.</a:t>
            </a:r>
            <a:endParaRPr lang="en-GB" sz="1600" dirty="0"/>
          </a:p>
        </p:txBody>
      </p:sp>
    </p:spTree>
    <p:extLst>
      <p:ext uri="{BB962C8B-B14F-4D97-AF65-F5344CB8AC3E}">
        <p14:creationId xmlns:p14="http://schemas.microsoft.com/office/powerpoint/2010/main" val="2591655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6F9BD6-1815-425A-9236-3CEA8C4582FA}"/>
              </a:ext>
            </a:extLst>
          </p:cNvPr>
          <p:cNvSpPr>
            <a:spLocks noGrp="1"/>
          </p:cNvSpPr>
          <p:nvPr>
            <p:ph type="title"/>
          </p:nvPr>
        </p:nvSpPr>
        <p:spPr/>
        <p:txBody>
          <a:bodyPr>
            <a:normAutofit fontScale="90000"/>
          </a:bodyPr>
          <a:lstStyle/>
          <a:p>
            <a:r>
              <a:rPr lang="lv-LV" dirty="0"/>
              <a:t>Trīspadsmitā nakts </a:t>
            </a:r>
            <a:r>
              <a:rPr lang="ja-JP" altLang="en-US" dirty="0"/>
              <a:t>十三夜</a:t>
            </a:r>
            <a:r>
              <a:rPr lang="lv-LV" altLang="ja-JP" b="1" dirty="0"/>
              <a:t> </a:t>
            </a:r>
            <a:r>
              <a:rPr lang="lv-LV" altLang="ja-JP" i="1" dirty="0" err="1"/>
              <a:t>džūsan</a:t>
            </a:r>
            <a:r>
              <a:rPr lang="lv-LV" altLang="ja-JP" i="1" dirty="0"/>
              <a:t> ja</a:t>
            </a:r>
            <a:endParaRPr lang="en-GB" i="1" dirty="0"/>
          </a:p>
        </p:txBody>
      </p:sp>
      <p:sp>
        <p:nvSpPr>
          <p:cNvPr id="3" name="Объект 2">
            <a:extLst>
              <a:ext uri="{FF2B5EF4-FFF2-40B4-BE49-F238E27FC236}">
                <a16:creationId xmlns:a16="http://schemas.microsoft.com/office/drawing/2014/main" id="{53067210-F36A-4753-8E22-6755C2F39C80}"/>
              </a:ext>
            </a:extLst>
          </p:cNvPr>
          <p:cNvSpPr>
            <a:spLocks noGrp="1"/>
          </p:cNvSpPr>
          <p:nvPr>
            <p:ph idx="1"/>
          </p:nvPr>
        </p:nvSpPr>
        <p:spPr/>
        <p:txBody>
          <a:bodyPr>
            <a:normAutofit/>
          </a:bodyPr>
          <a:lstStyle/>
          <a:p>
            <a:pPr marL="0" indent="0" algn="just">
              <a:buNone/>
            </a:pPr>
            <a:r>
              <a:rPr lang="lv-LV" dirty="0"/>
              <a:t>Sarakstīšanas laiks: </a:t>
            </a:r>
            <a:r>
              <a:rPr lang="en-GB" dirty="0"/>
              <a:t>1895</a:t>
            </a:r>
            <a:endParaRPr lang="lv-LV" dirty="0"/>
          </a:p>
          <a:p>
            <a:pPr marL="0" indent="0" algn="just">
              <a:buNone/>
            </a:pPr>
            <a:r>
              <a:rPr lang="en-GB" dirty="0" err="1"/>
              <a:t>Nelaimīga</a:t>
            </a:r>
            <a:r>
              <a:rPr lang="en-GB" dirty="0"/>
              <a:t> </a:t>
            </a:r>
            <a:r>
              <a:rPr lang="en-GB" dirty="0" err="1"/>
              <a:t>laulība</a:t>
            </a:r>
            <a:r>
              <a:rPr lang="lv-LV" dirty="0"/>
              <a:t>. </a:t>
            </a:r>
            <a:endParaRPr lang="en-GB" dirty="0"/>
          </a:p>
          <a:p>
            <a:pPr marL="0" indent="0" algn="just">
              <a:buNone/>
            </a:pPr>
            <a:r>
              <a:rPr lang="lv-LV" dirty="0"/>
              <a:t>Galvenā varone ir </a:t>
            </a:r>
            <a:r>
              <a:rPr lang="lv-LV" dirty="0" err="1"/>
              <a:t>Oseki</a:t>
            </a:r>
            <a:r>
              <a:rPr lang="lv-LV" dirty="0"/>
              <a:t> </a:t>
            </a:r>
            <a:r>
              <a:rPr lang="lv-LV" altLang="ja-JP" dirty="0"/>
              <a:t> </a:t>
            </a:r>
            <a:r>
              <a:rPr lang="lv-LV" dirty="0"/>
              <a:t>– sieviete no nabadzīgas ģimenes, kura ir precējusies ar bagātu vīrieti. </a:t>
            </a:r>
          </a:p>
          <a:p>
            <a:pPr marL="0" indent="0" algn="just">
              <a:buNone/>
            </a:pPr>
            <a:r>
              <a:rPr lang="lv-LV" dirty="0"/>
              <a:t>Stāsts sākas ar to, ka </a:t>
            </a:r>
            <a:r>
              <a:rPr lang="lv-LV" dirty="0" err="1"/>
              <a:t>Oseki</a:t>
            </a:r>
            <a:r>
              <a:rPr lang="lv-LV" dirty="0"/>
              <a:t> devās uz savu vecāku mājām vēlu vakarā. Viņa dzirdēja, kā vecāki runāja par to, cik meitas laulība palīdzēja uzlabot viņu dzīvi un cik viņi ir pateicīgi par to. </a:t>
            </a:r>
            <a:r>
              <a:rPr lang="lv-LV" dirty="0" err="1"/>
              <a:t>Oseki</a:t>
            </a:r>
            <a:r>
              <a:rPr lang="lv-LV" dirty="0"/>
              <a:t> pastāstīja vecākiem par savām problēmām. Viņa grib aiziet no sava vira viņa mentālas vardarbības dēļ. </a:t>
            </a:r>
            <a:r>
              <a:rPr lang="lv-LV" dirty="0" err="1"/>
              <a:t>Meidži</a:t>
            </a:r>
            <a:r>
              <a:rPr lang="lv-LV" dirty="0"/>
              <a:t> periodā pāris varēja šķirties, bet sieviete nevarēja saņemt aizbildnību par saviem bērniem. Tas nozīmētu, ka dēls palīktu dzīvot pie sava tēva. Viņa ar savu vecāku atbalstu nolemj atgriezties savās mājās un veltīt savu dzīvi dēlam, un atteikties no savas laimes. </a:t>
            </a:r>
            <a:endParaRPr lang="en-GB" dirty="0"/>
          </a:p>
          <a:p>
            <a:endParaRPr lang="en-GB" dirty="0"/>
          </a:p>
        </p:txBody>
      </p:sp>
    </p:spTree>
    <p:extLst>
      <p:ext uri="{BB962C8B-B14F-4D97-AF65-F5344CB8AC3E}">
        <p14:creationId xmlns:p14="http://schemas.microsoft.com/office/powerpoint/2010/main" val="1091106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знак, женщина&#10;&#10;Автоматически созданное описание">
            <a:extLst>
              <a:ext uri="{FF2B5EF4-FFF2-40B4-BE49-F238E27FC236}">
                <a16:creationId xmlns:a16="http://schemas.microsoft.com/office/drawing/2014/main" id="{C0DF2E64-13D3-46E4-BE95-D8B60043D30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3284"/>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5C277BA9-01DC-476B-9AF1-38B65B3630AC}"/>
              </a:ext>
            </a:extLst>
          </p:cNvPr>
          <p:cNvSpPr>
            <a:spLocks noGrp="1"/>
          </p:cNvSpPr>
          <p:nvPr>
            <p:ph type="title"/>
          </p:nvPr>
        </p:nvSpPr>
        <p:spPr>
          <a:xfrm>
            <a:off x="868680" y="314119"/>
            <a:ext cx="6840967" cy="1571689"/>
          </a:xfrm>
        </p:spPr>
        <p:txBody>
          <a:bodyPr vert="horz" lIns="91440" tIns="45720" rIns="91440" bIns="45720" rtlCol="0" anchor="ctr">
            <a:normAutofit/>
          </a:bodyPr>
          <a:lstStyle/>
          <a:p>
            <a:r>
              <a:rPr lang="en-US" dirty="0" err="1"/>
              <a:t>Atsevišķi</a:t>
            </a:r>
            <a:r>
              <a:rPr lang="en-US" dirty="0"/>
              <a:t> </a:t>
            </a:r>
            <a:r>
              <a:rPr lang="en-US" dirty="0" err="1"/>
              <a:t>celi</a:t>
            </a:r>
            <a:r>
              <a:rPr lang="en-US" dirty="0"/>
              <a:t>  </a:t>
            </a:r>
            <a:r>
              <a:rPr lang="ja-JP" altLang="en-US" dirty="0"/>
              <a:t>わかれ道</a:t>
            </a:r>
            <a:r>
              <a:rPr lang="en-US" altLang="ja-JP" dirty="0"/>
              <a:t> </a:t>
            </a:r>
            <a:r>
              <a:rPr lang="en-US" altLang="ja-JP" i="1" dirty="0" err="1"/>
              <a:t>v</a:t>
            </a:r>
            <a:r>
              <a:rPr lang="en-US" i="1" dirty="0" err="1"/>
              <a:t>akaremiči</a:t>
            </a:r>
            <a:endParaRPr lang="en-US" i="1" dirty="0"/>
          </a:p>
        </p:txBody>
      </p:sp>
      <p:sp>
        <p:nvSpPr>
          <p:cNvPr id="3" name="Объект 2">
            <a:extLst>
              <a:ext uri="{FF2B5EF4-FFF2-40B4-BE49-F238E27FC236}">
                <a16:creationId xmlns:a16="http://schemas.microsoft.com/office/drawing/2014/main" id="{1F14EC82-7F80-4758-99A1-A4CECA9C3B66}"/>
              </a:ext>
            </a:extLst>
          </p:cNvPr>
          <p:cNvSpPr>
            <a:spLocks noGrp="1"/>
          </p:cNvSpPr>
          <p:nvPr>
            <p:ph sz="half" idx="1"/>
          </p:nvPr>
        </p:nvSpPr>
        <p:spPr>
          <a:xfrm>
            <a:off x="858062" y="2183907"/>
            <a:ext cx="6281928" cy="4128115"/>
          </a:xfrm>
        </p:spPr>
        <p:txBody>
          <a:bodyPr vert="horz" lIns="91440" tIns="45720" rIns="91440" bIns="45720" rtlCol="0">
            <a:normAutofit/>
          </a:bodyPr>
          <a:lstStyle/>
          <a:p>
            <a:pPr marL="0" indent="0" algn="just">
              <a:lnSpc>
                <a:spcPct val="90000"/>
              </a:lnSpc>
              <a:buNone/>
            </a:pPr>
            <a:r>
              <a:rPr lang="en-US" sz="1500" dirty="0" err="1"/>
              <a:t>Sarakstīšanas</a:t>
            </a:r>
            <a:r>
              <a:rPr lang="en-US" sz="1500" dirty="0"/>
              <a:t> </a:t>
            </a:r>
            <a:r>
              <a:rPr lang="en-US" sz="1500" dirty="0" err="1"/>
              <a:t>laiks</a:t>
            </a:r>
            <a:r>
              <a:rPr lang="en-US" sz="1500" dirty="0"/>
              <a:t>: 1896</a:t>
            </a:r>
          </a:p>
          <a:p>
            <a:pPr marL="0" indent="0" algn="just">
              <a:lnSpc>
                <a:spcPct val="90000"/>
              </a:lnSpc>
              <a:buNone/>
            </a:pPr>
            <a:r>
              <a:rPr lang="en-US" sz="1500" dirty="0" err="1"/>
              <a:t>Viens</a:t>
            </a:r>
            <a:r>
              <a:rPr lang="en-US" sz="1500" dirty="0"/>
              <a:t> no </a:t>
            </a:r>
            <a:r>
              <a:rPr lang="en-US" sz="1500" dirty="0" err="1"/>
              <a:t>pedējiem</a:t>
            </a:r>
            <a:r>
              <a:rPr lang="en-US" sz="1500" dirty="0"/>
              <a:t> </a:t>
            </a:r>
            <a:r>
              <a:rPr lang="en-US" sz="1500" dirty="0" err="1"/>
              <a:t>rakstnieces</a:t>
            </a:r>
            <a:r>
              <a:rPr lang="en-US" sz="1500" dirty="0"/>
              <a:t> </a:t>
            </a:r>
            <a:r>
              <a:rPr lang="en-US" sz="1500" dirty="0" err="1"/>
              <a:t>stāstiem</a:t>
            </a:r>
            <a:r>
              <a:rPr lang="en-US" sz="1500" dirty="0"/>
              <a:t>. </a:t>
            </a:r>
          </a:p>
          <a:p>
            <a:pPr marL="0" indent="0" algn="just">
              <a:lnSpc>
                <a:spcPct val="90000"/>
              </a:lnSpc>
              <a:buNone/>
            </a:pPr>
            <a:r>
              <a:rPr lang="en-US" sz="1500" dirty="0" err="1"/>
              <a:t>Draudzības</a:t>
            </a:r>
            <a:r>
              <a:rPr lang="en-US" sz="1500" dirty="0"/>
              <a:t> </a:t>
            </a:r>
            <a:r>
              <a:rPr lang="en-US" sz="1500" dirty="0" err="1"/>
              <a:t>beigšana</a:t>
            </a:r>
            <a:r>
              <a:rPr lang="en-US" sz="1500" dirty="0"/>
              <a:t>.</a:t>
            </a:r>
          </a:p>
          <a:p>
            <a:pPr marL="0" indent="0" algn="just">
              <a:lnSpc>
                <a:spcPct val="90000"/>
              </a:lnSpc>
              <a:buNone/>
            </a:pPr>
            <a:r>
              <a:rPr lang="en-US" sz="1500" dirty="0" err="1"/>
              <a:t>Galvenie</a:t>
            </a:r>
            <a:r>
              <a:rPr lang="en-US" sz="1500" dirty="0"/>
              <a:t> </a:t>
            </a:r>
            <a:r>
              <a:rPr lang="en-US" sz="1500" dirty="0" err="1"/>
              <a:t>varoni</a:t>
            </a:r>
            <a:r>
              <a:rPr lang="en-US" sz="1500" dirty="0"/>
              <a:t>: </a:t>
            </a:r>
            <a:r>
              <a:rPr lang="en-US" sz="1500" dirty="0" err="1"/>
              <a:t>Okjō</a:t>
            </a:r>
            <a:r>
              <a:rPr lang="en-US" altLang="ja-JP" sz="1500" dirty="0"/>
              <a:t> </a:t>
            </a:r>
            <a:r>
              <a:rPr lang="en-US" sz="1500" dirty="0"/>
              <a:t>un </a:t>
            </a:r>
            <a:r>
              <a:rPr lang="en-US" sz="1500" dirty="0" err="1"/>
              <a:t>Kičidzō</a:t>
            </a:r>
            <a:r>
              <a:rPr lang="en-US" altLang="ja-JP" sz="1500" dirty="0"/>
              <a:t>.</a:t>
            </a:r>
            <a:endParaRPr lang="en-US" sz="1500" dirty="0"/>
          </a:p>
          <a:p>
            <a:pPr marL="0" indent="0" algn="just">
              <a:lnSpc>
                <a:spcPct val="90000"/>
              </a:lnSpc>
              <a:buNone/>
            </a:pPr>
            <a:r>
              <a:rPr lang="en-US" sz="1500" dirty="0"/>
              <a:t>O</a:t>
            </a:r>
            <a:r>
              <a:rPr lang="lv-LV" sz="1500" dirty="0" err="1"/>
              <a:t>kjō</a:t>
            </a:r>
            <a:r>
              <a:rPr lang="en-US" sz="1500" dirty="0"/>
              <a:t> </a:t>
            </a:r>
            <a:r>
              <a:rPr lang="en-US" sz="1500" dirty="0" err="1"/>
              <a:t>ir</a:t>
            </a:r>
            <a:r>
              <a:rPr lang="en-US" sz="1500" dirty="0"/>
              <a:t> </a:t>
            </a:r>
            <a:r>
              <a:rPr lang="en-US" sz="1500" dirty="0" err="1"/>
              <a:t>jauna</a:t>
            </a:r>
            <a:r>
              <a:rPr lang="en-US" sz="1500" dirty="0"/>
              <a:t> un </a:t>
            </a:r>
            <a:r>
              <a:rPr lang="en-US" sz="1500" dirty="0" err="1"/>
              <a:t>jauka</a:t>
            </a:r>
            <a:r>
              <a:rPr lang="en-US" sz="1500" dirty="0"/>
              <a:t> </a:t>
            </a:r>
            <a:r>
              <a:rPr lang="en-US" sz="1500" dirty="0" err="1"/>
              <a:t>strādājoša</a:t>
            </a:r>
            <a:r>
              <a:rPr lang="en-US" sz="1500" dirty="0"/>
              <a:t> </a:t>
            </a:r>
            <a:r>
              <a:rPr lang="en-US" sz="1500" dirty="0" err="1"/>
              <a:t>sieviete</a:t>
            </a:r>
            <a:r>
              <a:rPr lang="en-US" sz="1500" dirty="0"/>
              <a:t>, </a:t>
            </a:r>
            <a:r>
              <a:rPr lang="en-US" sz="1500" dirty="0" err="1"/>
              <a:t>kura</a:t>
            </a:r>
            <a:r>
              <a:rPr lang="en-US" sz="1500" dirty="0"/>
              <a:t> </a:t>
            </a:r>
            <a:r>
              <a:rPr lang="en-US" sz="1500" dirty="0" err="1"/>
              <a:t>cenšas</a:t>
            </a:r>
            <a:r>
              <a:rPr lang="en-US" sz="1500" dirty="0"/>
              <a:t> </a:t>
            </a:r>
            <a:r>
              <a:rPr lang="en-US" sz="1500" dirty="0" err="1"/>
              <a:t>nopelnīt</a:t>
            </a:r>
            <a:r>
              <a:rPr lang="en-US" sz="1500" dirty="0"/>
              <a:t> </a:t>
            </a:r>
            <a:r>
              <a:rPr lang="en-US" sz="1500" dirty="0" err="1"/>
              <a:t>naudu</a:t>
            </a:r>
            <a:r>
              <a:rPr lang="en-US" sz="1500" dirty="0"/>
              <a:t> </a:t>
            </a:r>
            <a:r>
              <a:rPr lang="en-US" sz="1500" dirty="0" err="1"/>
              <a:t>ar</a:t>
            </a:r>
            <a:r>
              <a:rPr lang="en-US" sz="1500" dirty="0"/>
              <a:t> </a:t>
            </a:r>
            <a:r>
              <a:rPr lang="en-US" sz="1500" dirty="0" err="1"/>
              <a:t>šūšanu</a:t>
            </a:r>
            <a:r>
              <a:rPr lang="en-US" sz="1500" dirty="0"/>
              <a:t>. </a:t>
            </a:r>
            <a:r>
              <a:rPr lang="en-US" sz="1500" dirty="0" err="1"/>
              <a:t>Kičidzō</a:t>
            </a:r>
            <a:r>
              <a:rPr lang="en-US" sz="1500" dirty="0"/>
              <a:t> </a:t>
            </a:r>
            <a:r>
              <a:rPr lang="en-US" sz="1500" dirty="0" err="1"/>
              <a:t>ir</a:t>
            </a:r>
            <a:r>
              <a:rPr lang="en-US" sz="1500" dirty="0"/>
              <a:t> </a:t>
            </a:r>
            <a:r>
              <a:rPr lang="en-US" sz="1500" dirty="0" err="1"/>
              <a:t>pusaudžu</a:t>
            </a:r>
            <a:r>
              <a:rPr lang="en-US" sz="1500" dirty="0"/>
              <a:t> </a:t>
            </a:r>
            <a:r>
              <a:rPr lang="en-US" sz="1500" dirty="0" err="1"/>
              <a:t>vecuma</a:t>
            </a:r>
            <a:r>
              <a:rPr lang="en-US" sz="1500" dirty="0"/>
              <a:t> </a:t>
            </a:r>
            <a:r>
              <a:rPr lang="en-US" sz="1500" dirty="0" err="1"/>
              <a:t>zēns</a:t>
            </a:r>
            <a:r>
              <a:rPr lang="en-US" sz="1500" dirty="0"/>
              <a:t> (</a:t>
            </a:r>
            <a:r>
              <a:rPr lang="en-US" sz="1500" dirty="0" err="1"/>
              <a:t>bārenis</a:t>
            </a:r>
            <a:r>
              <a:rPr lang="en-US" sz="1500" dirty="0"/>
              <a:t>), </a:t>
            </a:r>
            <a:r>
              <a:rPr lang="en-US" sz="1500" dirty="0" err="1"/>
              <a:t>kurš</a:t>
            </a:r>
            <a:r>
              <a:rPr lang="en-US" sz="1500" dirty="0"/>
              <a:t> </a:t>
            </a:r>
            <a:r>
              <a:rPr lang="en-US" sz="1500" dirty="0" err="1"/>
              <a:t>strād</a:t>
            </a:r>
            <a:r>
              <a:rPr lang="lv-LV" sz="1500" dirty="0"/>
              <a:t>a</a:t>
            </a:r>
            <a:r>
              <a:rPr lang="en-US" sz="1500" dirty="0"/>
              <a:t> pie </a:t>
            </a:r>
            <a:r>
              <a:rPr lang="en-US" sz="1500" dirty="0" err="1"/>
              <a:t>lietussargu</a:t>
            </a:r>
            <a:r>
              <a:rPr lang="en-US" sz="1500" dirty="0"/>
              <a:t> </a:t>
            </a:r>
            <a:r>
              <a:rPr lang="en-US" sz="1500" dirty="0" err="1"/>
              <a:t>ražotāja</a:t>
            </a:r>
            <a:r>
              <a:rPr lang="en-US" sz="1500" dirty="0"/>
              <a:t>. </a:t>
            </a:r>
            <a:r>
              <a:rPr lang="en-US" sz="1500" dirty="0" err="1"/>
              <a:t>Viņa</a:t>
            </a:r>
            <a:r>
              <a:rPr lang="en-US" sz="1500" dirty="0"/>
              <a:t> </a:t>
            </a:r>
            <a:r>
              <a:rPr lang="en-US" sz="1500" dirty="0" err="1"/>
              <a:t>izkropļotā</a:t>
            </a:r>
            <a:r>
              <a:rPr lang="en-US" sz="1500" dirty="0"/>
              <a:t> </a:t>
            </a:r>
            <a:r>
              <a:rPr lang="en-US" sz="1500" dirty="0" err="1"/>
              <a:t>ķermeņa</a:t>
            </a:r>
            <a:r>
              <a:rPr lang="en-US" sz="1500" dirty="0"/>
              <a:t> </a:t>
            </a:r>
            <a:r>
              <a:rPr lang="en-US" sz="1500" dirty="0" err="1"/>
              <a:t>dēļ</a:t>
            </a:r>
            <a:r>
              <a:rPr lang="en-US" sz="1500" dirty="0"/>
              <a:t> </a:t>
            </a:r>
            <a:r>
              <a:rPr lang="en-US" sz="1500" dirty="0" err="1"/>
              <a:t>daudzi</a:t>
            </a:r>
            <a:r>
              <a:rPr lang="en-US" sz="1500" dirty="0"/>
              <a:t> </a:t>
            </a:r>
            <a:r>
              <a:rPr lang="en-US" sz="1500" dirty="0" err="1"/>
              <a:t>cilvēki</a:t>
            </a:r>
            <a:r>
              <a:rPr lang="en-US" sz="1500" dirty="0"/>
              <a:t> </a:t>
            </a:r>
            <a:r>
              <a:rPr lang="en-US" sz="1500" dirty="0" err="1"/>
              <a:t>ņirgājas</a:t>
            </a:r>
            <a:r>
              <a:rPr lang="en-US" sz="1500" dirty="0"/>
              <a:t> par </a:t>
            </a:r>
            <a:r>
              <a:rPr lang="en-US" sz="1500" dirty="0" err="1"/>
              <a:t>viņu</a:t>
            </a:r>
            <a:r>
              <a:rPr lang="en-US" sz="1500" dirty="0"/>
              <a:t>. </a:t>
            </a:r>
            <a:r>
              <a:rPr lang="en-US" sz="1500" dirty="0" err="1"/>
              <a:t>Starp</a:t>
            </a:r>
            <a:r>
              <a:rPr lang="en-US" sz="1500" dirty="0"/>
              <a:t> </a:t>
            </a:r>
            <a:r>
              <a:rPr lang="lv-LV" sz="1500" dirty="0" err="1"/>
              <a:t>Okjō</a:t>
            </a:r>
            <a:r>
              <a:rPr lang="lv-LV" sz="1500" dirty="0"/>
              <a:t> un </a:t>
            </a:r>
            <a:r>
              <a:rPr lang="lv-LV" sz="1500" dirty="0" err="1"/>
              <a:t>Kičidzō</a:t>
            </a:r>
            <a:r>
              <a:rPr lang="en-US" sz="1500" dirty="0"/>
              <a:t> </a:t>
            </a:r>
            <a:r>
              <a:rPr lang="en-US" sz="1500" dirty="0" err="1"/>
              <a:t>izveidojas</a:t>
            </a:r>
            <a:r>
              <a:rPr lang="en-US" sz="1500" dirty="0"/>
              <a:t> </a:t>
            </a:r>
            <a:r>
              <a:rPr lang="en-US" sz="1500" dirty="0" err="1"/>
              <a:t>dziļa</a:t>
            </a:r>
            <a:r>
              <a:rPr lang="en-US" sz="1500" dirty="0"/>
              <a:t> </a:t>
            </a:r>
            <a:r>
              <a:rPr lang="en-US" sz="1500" dirty="0" err="1"/>
              <a:t>emocionāla</a:t>
            </a:r>
            <a:r>
              <a:rPr lang="en-US" sz="1500" dirty="0"/>
              <a:t> </a:t>
            </a:r>
            <a:r>
              <a:rPr lang="en-US" sz="1500" dirty="0" err="1"/>
              <a:t>saikne</a:t>
            </a:r>
            <a:r>
              <a:rPr lang="en-US" sz="1500" dirty="0"/>
              <a:t>, it </a:t>
            </a:r>
            <a:r>
              <a:rPr lang="en-US" sz="1500" dirty="0" err="1"/>
              <a:t>kā</a:t>
            </a:r>
            <a:r>
              <a:rPr lang="en-US" sz="1500" dirty="0"/>
              <a:t> </a:t>
            </a:r>
            <a:r>
              <a:rPr lang="en-US" sz="1500" dirty="0" err="1"/>
              <a:t>viņi</a:t>
            </a:r>
            <a:r>
              <a:rPr lang="en-US" sz="1500" dirty="0"/>
              <a:t> </a:t>
            </a:r>
            <a:r>
              <a:rPr lang="en-US" sz="1500" dirty="0" err="1"/>
              <a:t>būtu</a:t>
            </a:r>
            <a:r>
              <a:rPr lang="en-US" sz="1500" dirty="0"/>
              <a:t> </a:t>
            </a:r>
            <a:r>
              <a:rPr lang="en-US" sz="1500" dirty="0" err="1"/>
              <a:t>brālis</a:t>
            </a:r>
            <a:r>
              <a:rPr lang="en-US" sz="1500" dirty="0"/>
              <a:t> un </a:t>
            </a:r>
            <a:r>
              <a:rPr lang="en-US" sz="1500" dirty="0" err="1"/>
              <a:t>māsa</a:t>
            </a:r>
            <a:r>
              <a:rPr lang="en-US" sz="1500" dirty="0"/>
              <a:t>. </a:t>
            </a:r>
            <a:r>
              <a:rPr lang="lv-LV" sz="1500" dirty="0"/>
              <a:t>Tomēr </a:t>
            </a:r>
            <a:r>
              <a:rPr lang="en-US" sz="1500" dirty="0" err="1"/>
              <a:t>Okjō</a:t>
            </a:r>
            <a:r>
              <a:rPr lang="en-US" sz="1500" dirty="0"/>
              <a:t> </a:t>
            </a:r>
            <a:r>
              <a:rPr lang="en-US" sz="1500" dirty="0" err="1"/>
              <a:t>ļoti</a:t>
            </a:r>
            <a:r>
              <a:rPr lang="en-US" sz="1500" dirty="0"/>
              <a:t> </a:t>
            </a:r>
            <a:r>
              <a:rPr lang="en-US" sz="1500" dirty="0" err="1"/>
              <a:t>nepatika</a:t>
            </a:r>
            <a:r>
              <a:rPr lang="en-US" sz="1500" dirty="0"/>
              <a:t> </a:t>
            </a:r>
            <a:r>
              <a:rPr lang="en-US" sz="1500" dirty="0" err="1"/>
              <a:t>viņas</a:t>
            </a:r>
            <a:r>
              <a:rPr lang="en-US" sz="1500" dirty="0"/>
              <a:t> </a:t>
            </a:r>
            <a:r>
              <a:rPr lang="en-US" sz="1500" dirty="0" err="1"/>
              <a:t>skarba</a:t>
            </a:r>
            <a:r>
              <a:rPr lang="en-US" sz="1500" dirty="0"/>
              <a:t> </a:t>
            </a:r>
            <a:r>
              <a:rPr lang="en-US" sz="1500" dirty="0" err="1"/>
              <a:t>dzīve</a:t>
            </a:r>
            <a:r>
              <a:rPr lang="en-US" sz="1500" dirty="0"/>
              <a:t>, un </a:t>
            </a:r>
            <a:r>
              <a:rPr lang="en-US" sz="1500" dirty="0" err="1"/>
              <a:t>viņa</a:t>
            </a:r>
            <a:r>
              <a:rPr lang="en-US" sz="1500" dirty="0"/>
              <a:t> </a:t>
            </a:r>
            <a:r>
              <a:rPr lang="en-US" sz="1500" dirty="0" err="1"/>
              <a:t>nolēma</a:t>
            </a:r>
            <a:r>
              <a:rPr lang="en-US" sz="1500" dirty="0"/>
              <a:t> </a:t>
            </a:r>
            <a:r>
              <a:rPr lang="en-US" sz="1500" dirty="0" err="1"/>
              <a:t>izvēlēties</a:t>
            </a:r>
            <a:r>
              <a:rPr lang="en-US" sz="1500" dirty="0"/>
              <a:t> </a:t>
            </a:r>
            <a:r>
              <a:rPr lang="en-US" sz="1500" dirty="0" err="1"/>
              <a:t>vienkāršāku</a:t>
            </a:r>
            <a:r>
              <a:rPr lang="en-US" sz="1500" dirty="0"/>
              <a:t> </a:t>
            </a:r>
            <a:r>
              <a:rPr lang="en-US" sz="1500" dirty="0" err="1"/>
              <a:t>ceļu</a:t>
            </a:r>
            <a:r>
              <a:rPr lang="en-US" sz="1500" dirty="0"/>
              <a:t>: </a:t>
            </a:r>
            <a:r>
              <a:rPr lang="en-US" sz="1500" dirty="0" err="1"/>
              <a:t>viņa</a:t>
            </a:r>
            <a:r>
              <a:rPr lang="en-US" sz="1500" dirty="0"/>
              <a:t> </a:t>
            </a:r>
            <a:r>
              <a:rPr lang="en-US" sz="1500" dirty="0" err="1"/>
              <a:t>kļuva</a:t>
            </a:r>
            <a:r>
              <a:rPr lang="en-US" sz="1500" dirty="0"/>
              <a:t> par </a:t>
            </a:r>
            <a:r>
              <a:rPr lang="en-US" sz="1500" dirty="0" err="1"/>
              <a:t>bagāta</a:t>
            </a:r>
            <a:r>
              <a:rPr lang="en-US" sz="1500" dirty="0"/>
              <a:t> </a:t>
            </a:r>
            <a:r>
              <a:rPr lang="en-US" sz="1500" dirty="0" err="1"/>
              <a:t>vīrieša</a:t>
            </a:r>
            <a:r>
              <a:rPr lang="en-US" sz="1500" dirty="0"/>
              <a:t> </a:t>
            </a:r>
            <a:r>
              <a:rPr lang="en-US" sz="1500" dirty="0" err="1"/>
              <a:t>konkubīni</a:t>
            </a:r>
            <a:r>
              <a:rPr lang="en-US" sz="1500" dirty="0"/>
              <a:t>. </a:t>
            </a:r>
            <a:r>
              <a:rPr lang="en-US" sz="1500" dirty="0" err="1"/>
              <a:t>Kičidzō</a:t>
            </a:r>
            <a:r>
              <a:rPr lang="en-US" sz="1500" dirty="0"/>
              <a:t> </a:t>
            </a:r>
            <a:r>
              <a:rPr lang="en-US" sz="1500" dirty="0" err="1"/>
              <a:t>uzskatīja</a:t>
            </a:r>
            <a:r>
              <a:rPr lang="en-US" sz="1500" dirty="0"/>
              <a:t> </a:t>
            </a:r>
            <a:r>
              <a:rPr lang="en-US" sz="1500" dirty="0" err="1"/>
              <a:t>sievietes</a:t>
            </a:r>
            <a:r>
              <a:rPr lang="en-US" sz="1500" dirty="0"/>
              <a:t> </a:t>
            </a:r>
            <a:r>
              <a:rPr lang="en-US" sz="1500" dirty="0" err="1"/>
              <a:t>rīcību</a:t>
            </a:r>
            <a:r>
              <a:rPr lang="en-US" sz="1500" dirty="0"/>
              <a:t> par </a:t>
            </a:r>
            <a:r>
              <a:rPr lang="en-US" sz="1500" dirty="0" err="1"/>
              <a:t>nodevību</a:t>
            </a:r>
            <a:r>
              <a:rPr lang="en-US" sz="1500" dirty="0"/>
              <a:t>. </a:t>
            </a:r>
          </a:p>
          <a:p>
            <a:pPr marL="0" indent="0">
              <a:lnSpc>
                <a:spcPct val="90000"/>
              </a:lnSpc>
              <a:buNone/>
            </a:pPr>
            <a:r>
              <a:rPr lang="en-US" sz="1500" dirty="0" err="1"/>
              <a:t>Stāsts</a:t>
            </a:r>
            <a:r>
              <a:rPr lang="en-US" sz="1500" dirty="0"/>
              <a:t> </a:t>
            </a:r>
            <a:r>
              <a:rPr lang="en-US" sz="1500" dirty="0" err="1"/>
              <a:t>angļu</a:t>
            </a:r>
            <a:r>
              <a:rPr lang="en-US" sz="1500" dirty="0"/>
              <a:t> </a:t>
            </a:r>
            <a:r>
              <a:rPr lang="en-US" sz="1500" dirty="0" err="1"/>
              <a:t>valodā</a:t>
            </a:r>
            <a:r>
              <a:rPr lang="en-US" sz="1500" dirty="0"/>
              <a:t>: </a:t>
            </a:r>
            <a:r>
              <a:rPr lang="en-US" sz="1500" dirty="0">
                <a:hlinkClick r:id="rId3"/>
              </a:rPr>
              <a:t>http://stat7.party/uploads/Separate%20Ways.pdf</a:t>
            </a:r>
            <a:r>
              <a:rPr lang="en-US" sz="1500" dirty="0"/>
              <a:t> </a:t>
            </a:r>
          </a:p>
        </p:txBody>
      </p:sp>
    </p:spTree>
    <p:extLst>
      <p:ext uri="{BB962C8B-B14F-4D97-AF65-F5344CB8AC3E}">
        <p14:creationId xmlns:p14="http://schemas.microsoft.com/office/powerpoint/2010/main" val="1170006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D9E349-045A-48FC-BCA2-AF8F304851F5}"/>
              </a:ext>
            </a:extLst>
          </p:cNvPr>
          <p:cNvSpPr>
            <a:spLocks noGrp="1"/>
          </p:cNvSpPr>
          <p:nvPr>
            <p:ph type="title"/>
          </p:nvPr>
        </p:nvSpPr>
        <p:spPr>
          <a:xfrm>
            <a:off x="1066800" y="376264"/>
            <a:ext cx="10058400" cy="1124062"/>
          </a:xfrm>
        </p:spPr>
        <p:txBody>
          <a:bodyPr>
            <a:normAutofit fontScale="90000"/>
          </a:bodyPr>
          <a:lstStyle/>
          <a:p>
            <a:r>
              <a:rPr lang="lv-LV" altLang="ja-JP" dirty="0"/>
              <a:t>Pieaugšana </a:t>
            </a:r>
            <a:r>
              <a:rPr lang="ja-JP" altLang="en-US" dirty="0"/>
              <a:t>たけくらべ</a:t>
            </a:r>
            <a:r>
              <a:rPr lang="lv-LV" altLang="ja-JP" dirty="0"/>
              <a:t> </a:t>
            </a:r>
            <a:r>
              <a:rPr lang="lv-LV" altLang="ja-JP" i="1" dirty="0" err="1"/>
              <a:t>t</a:t>
            </a:r>
            <a:r>
              <a:rPr lang="lv-LV" i="1" dirty="0" err="1"/>
              <a:t>akekurabe</a:t>
            </a:r>
            <a:endParaRPr lang="en-GB" i="1" dirty="0"/>
          </a:p>
        </p:txBody>
      </p:sp>
      <p:sp>
        <p:nvSpPr>
          <p:cNvPr id="3" name="Объект 2">
            <a:extLst>
              <a:ext uri="{FF2B5EF4-FFF2-40B4-BE49-F238E27FC236}">
                <a16:creationId xmlns:a16="http://schemas.microsoft.com/office/drawing/2014/main" id="{F5F449C1-672E-4334-948D-7FD189E9DF26}"/>
              </a:ext>
            </a:extLst>
          </p:cNvPr>
          <p:cNvSpPr>
            <a:spLocks noGrp="1"/>
          </p:cNvSpPr>
          <p:nvPr>
            <p:ph sz="half" idx="1"/>
          </p:nvPr>
        </p:nvSpPr>
        <p:spPr>
          <a:xfrm>
            <a:off x="690282" y="1622612"/>
            <a:ext cx="6822142" cy="4482353"/>
          </a:xfrm>
        </p:spPr>
        <p:txBody>
          <a:bodyPr>
            <a:normAutofit fontScale="70000" lnSpcReduction="20000"/>
          </a:bodyPr>
          <a:lstStyle/>
          <a:p>
            <a:pPr marL="0" indent="0" algn="just">
              <a:buNone/>
            </a:pPr>
            <a:r>
              <a:rPr lang="lv-LV" dirty="0"/>
              <a:t>Sarakstīšanas laiks: 1895-1896</a:t>
            </a:r>
          </a:p>
          <a:p>
            <a:pPr marL="0" indent="0" algn="just">
              <a:buNone/>
            </a:pPr>
            <a:r>
              <a:rPr lang="lv-LV" dirty="0" err="1"/>
              <a:t>Higuči</a:t>
            </a:r>
            <a:r>
              <a:rPr lang="lv-LV" dirty="0"/>
              <a:t> </a:t>
            </a:r>
            <a:r>
              <a:rPr lang="lv-LV" dirty="0" err="1"/>
              <a:t>Ičijō</a:t>
            </a:r>
            <a:r>
              <a:rPr lang="lv-LV" dirty="0"/>
              <a:t> slavenākais stāsts ir  “Pieaugšana”. </a:t>
            </a:r>
          </a:p>
          <a:p>
            <a:pPr marL="0" indent="0" algn="just">
              <a:buNone/>
            </a:pPr>
            <a:r>
              <a:rPr lang="lv-LV" dirty="0" err="1"/>
              <a:t>Higuči</a:t>
            </a:r>
            <a:r>
              <a:rPr lang="lv-LV" dirty="0"/>
              <a:t> apraksta izklaides rajonu dzīvi, bet nav romantiski idealizēta kā citu rakstnieku darbos. Viņas </a:t>
            </a:r>
            <a:r>
              <a:rPr lang="lv-LV" dirty="0" err="1"/>
              <a:t>Jošivārā</a:t>
            </a:r>
            <a:r>
              <a:rPr lang="lv-LV" dirty="0"/>
              <a:t> dzīve ir nelaimīga, bezcerīga, un pat par panākumiem ir jāmaksā liela cena.</a:t>
            </a:r>
          </a:p>
          <a:p>
            <a:pPr marL="0" indent="0" algn="just">
              <a:buNone/>
            </a:pPr>
            <a:r>
              <a:rPr lang="lv-LV" dirty="0"/>
              <a:t>Stāsta pamatā ir mijiedarbība starp divām bērnu grupām no </a:t>
            </a:r>
            <a:r>
              <a:rPr lang="lv-LV" dirty="0" err="1"/>
              <a:t>Jošivaras</a:t>
            </a:r>
            <a:r>
              <a:rPr lang="lv-LV" dirty="0"/>
              <a:t>. Bet tā stāsta daļa, uz kuru visi koncentrējas, ir divu jauniešu (</a:t>
            </a:r>
            <a:r>
              <a:rPr lang="lv-LV" dirty="0" err="1"/>
              <a:t>Midori</a:t>
            </a:r>
            <a:r>
              <a:rPr lang="lv-LV" dirty="0"/>
              <a:t> un </a:t>
            </a:r>
            <a:r>
              <a:rPr lang="lv-LV" dirty="0" err="1"/>
              <a:t>Nobu</a:t>
            </a:r>
            <a:r>
              <a:rPr lang="lv-LV" dirty="0"/>
              <a:t>) attiecības. Viņi pieder pie pretējām grupām. </a:t>
            </a:r>
            <a:endParaRPr lang="en-GB" dirty="0"/>
          </a:p>
          <a:p>
            <a:pPr marL="0" indent="0" algn="just">
              <a:buNone/>
            </a:pPr>
            <a:r>
              <a:rPr lang="lv-LV" dirty="0" err="1"/>
              <a:t>Midori</a:t>
            </a:r>
            <a:r>
              <a:rPr lang="lv-LV" dirty="0"/>
              <a:t> ir meitene, kas dzīvo </a:t>
            </a:r>
            <a:r>
              <a:rPr lang="lv-LV" dirty="0" err="1"/>
              <a:t>bordeļī</a:t>
            </a:r>
            <a:r>
              <a:rPr lang="lv-LV" dirty="0"/>
              <a:t>, kur viņas māsa strādā par prostitūtu. </a:t>
            </a:r>
            <a:r>
              <a:rPr lang="lv-LV" dirty="0" err="1"/>
              <a:t>Midori</a:t>
            </a:r>
            <a:r>
              <a:rPr lang="lv-LV" dirty="0"/>
              <a:t> ir skaista un ļoti pašpārliecināta. Meitene saņem daudz uzmanības no cilvēkiem, kas dzīvo kopā ar viņu un bezrūpīgi pavada laiku ar draugiem, nezinot par savu neizbēgamo nākotni. </a:t>
            </a:r>
            <a:r>
              <a:rPr lang="lv-LV" dirty="0" err="1"/>
              <a:t>Nobu</a:t>
            </a:r>
            <a:r>
              <a:rPr lang="lv-LV" dirty="0"/>
              <a:t> ir apmēram tādā pašā vecumā kā </a:t>
            </a:r>
            <a:r>
              <a:rPr lang="lv-LV" dirty="0" err="1"/>
              <a:t>Midori</a:t>
            </a:r>
            <a:r>
              <a:rPr lang="lv-LV" dirty="0"/>
              <a:t>. Viņš dzīvo kopā ar savu bagāto ģimeni templī. Jau ir nolemts, ka viņš kļūs par mūku. </a:t>
            </a:r>
            <a:endParaRPr lang="en-GB" dirty="0"/>
          </a:p>
          <a:p>
            <a:pPr marL="0" indent="0" algn="just">
              <a:buNone/>
            </a:pPr>
            <a:r>
              <a:rPr lang="lv-LV" dirty="0"/>
              <a:t>Starp divām bērnu grupām pastāv konflikts, arī starp </a:t>
            </a:r>
            <a:r>
              <a:rPr lang="lv-LV" dirty="0" err="1"/>
              <a:t>Midori</a:t>
            </a:r>
            <a:r>
              <a:rPr lang="lv-LV" dirty="0"/>
              <a:t> un </a:t>
            </a:r>
            <a:r>
              <a:rPr lang="lv-LV" dirty="0" err="1"/>
              <a:t>Nobu</a:t>
            </a:r>
            <a:r>
              <a:rPr lang="lv-LV" dirty="0"/>
              <a:t> ir acīmredzams spriegums. Abi ir iemīlējušies viens otram, taču viņu dzīves dēļ, viņi nekad nespēs izteikt savas jūtas vai pat skatīties viens uz otru. Viņi rīkojas tā, it kā viens otru ienīst.</a:t>
            </a:r>
            <a:endParaRPr lang="en-GB" dirty="0"/>
          </a:p>
          <a:p>
            <a:pPr marL="0" indent="0" algn="just">
              <a:buNone/>
            </a:pPr>
            <a:r>
              <a:rPr lang="lv-LV" dirty="0"/>
              <a:t>Stāsta beigās </a:t>
            </a:r>
            <a:r>
              <a:rPr lang="lv-LV" dirty="0" err="1"/>
              <a:t>Nobu</a:t>
            </a:r>
            <a:r>
              <a:rPr lang="lv-LV" dirty="0"/>
              <a:t> sāka mācības, un viņam bija jāpamet draugi. </a:t>
            </a:r>
            <a:r>
              <a:rPr lang="lv-LV" dirty="0" err="1"/>
              <a:t>Midori</a:t>
            </a:r>
            <a:r>
              <a:rPr lang="lv-LV" dirty="0"/>
              <a:t> vairs nespēlēja ar visiem citiem, viņa ir mainījusies; meitene kļuva klusāka un ne tik laimīga. Droši vien viņa uzzināja par savu likteni, kas ir saistīts ar prostitūciju.</a:t>
            </a:r>
          </a:p>
          <a:p>
            <a:pPr marL="0" indent="0" algn="just">
              <a:buNone/>
            </a:pPr>
            <a:r>
              <a:rPr lang="lv-LV" dirty="0"/>
              <a:t>Tika uzņemtās divas filmas (1924 un 1955), divas televīzijas drāmas (1973 un 1974) un anime (1986).</a:t>
            </a:r>
            <a:endParaRPr lang="en-GB" dirty="0"/>
          </a:p>
        </p:txBody>
      </p:sp>
      <p:pic>
        <p:nvPicPr>
          <p:cNvPr id="6" name="Объект 5" descr="Изображение выглядит как фотография, в позе, группа, мужчина&#10;&#10;Автоматически созданное описание">
            <a:extLst>
              <a:ext uri="{FF2B5EF4-FFF2-40B4-BE49-F238E27FC236}">
                <a16:creationId xmlns:a16="http://schemas.microsoft.com/office/drawing/2014/main" id="{2B4C6335-B07C-4309-A46D-9E871B23838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09741" y="1802199"/>
            <a:ext cx="2770050" cy="3748087"/>
          </a:xfrm>
        </p:spPr>
      </p:pic>
    </p:spTree>
    <p:extLst>
      <p:ext uri="{BB962C8B-B14F-4D97-AF65-F5344CB8AC3E}">
        <p14:creationId xmlns:p14="http://schemas.microsoft.com/office/powerpoint/2010/main" val="1499731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8F84E2-F55C-4DC9-A8CC-76CB239D67AF}"/>
              </a:ext>
            </a:extLst>
          </p:cNvPr>
          <p:cNvSpPr>
            <a:spLocks noGrp="1"/>
          </p:cNvSpPr>
          <p:nvPr>
            <p:ph type="title"/>
          </p:nvPr>
        </p:nvSpPr>
        <p:spPr>
          <a:xfrm>
            <a:off x="699247" y="642594"/>
            <a:ext cx="11250706" cy="1371600"/>
          </a:xfrm>
        </p:spPr>
        <p:txBody>
          <a:bodyPr>
            <a:normAutofit fontScale="90000"/>
          </a:bodyPr>
          <a:lstStyle/>
          <a:p>
            <a:r>
              <a:rPr lang="lv-LV" dirty="0"/>
              <a:t>Violets iekšpusē </a:t>
            </a:r>
            <a:r>
              <a:rPr lang="ja-JP" altLang="en-US" dirty="0"/>
              <a:t>うらむらさき</a:t>
            </a:r>
            <a:r>
              <a:rPr lang="lv-LV" altLang="ja-JP" dirty="0"/>
              <a:t> </a:t>
            </a:r>
            <a:r>
              <a:rPr lang="lv-LV" altLang="ja-JP" i="1" dirty="0" err="1"/>
              <a:t>u</a:t>
            </a:r>
            <a:r>
              <a:rPr lang="lv-LV" i="1" dirty="0" err="1"/>
              <a:t>ramurasaki</a:t>
            </a:r>
            <a:endParaRPr lang="en-GB" i="1" dirty="0"/>
          </a:p>
        </p:txBody>
      </p:sp>
      <p:sp>
        <p:nvSpPr>
          <p:cNvPr id="3" name="Объект 2">
            <a:extLst>
              <a:ext uri="{FF2B5EF4-FFF2-40B4-BE49-F238E27FC236}">
                <a16:creationId xmlns:a16="http://schemas.microsoft.com/office/drawing/2014/main" id="{714ADBAB-54E0-452F-B194-CA65521F683A}"/>
              </a:ext>
            </a:extLst>
          </p:cNvPr>
          <p:cNvSpPr>
            <a:spLocks noGrp="1"/>
          </p:cNvSpPr>
          <p:nvPr>
            <p:ph idx="1"/>
          </p:nvPr>
        </p:nvSpPr>
        <p:spPr/>
        <p:txBody>
          <a:bodyPr>
            <a:normAutofit/>
          </a:bodyPr>
          <a:lstStyle/>
          <a:p>
            <a:pPr marL="0" indent="0" algn="just">
              <a:buNone/>
            </a:pPr>
            <a:r>
              <a:rPr lang="lv-LV" dirty="0"/>
              <a:t>Sarakstīšanas laiks: 1896</a:t>
            </a:r>
          </a:p>
          <a:p>
            <a:pPr marL="0" indent="0" algn="just">
              <a:buNone/>
            </a:pPr>
            <a:r>
              <a:rPr lang="lv-LV" dirty="0"/>
              <a:t>Viens no </a:t>
            </a:r>
            <a:r>
              <a:rPr lang="lv-LV" dirty="0" err="1"/>
              <a:t>Higuči</a:t>
            </a:r>
            <a:r>
              <a:rPr lang="lv-LV" dirty="0"/>
              <a:t> </a:t>
            </a:r>
            <a:r>
              <a:rPr lang="lv-LV" dirty="0" err="1"/>
              <a:t>Ičijō</a:t>
            </a:r>
            <a:r>
              <a:rPr lang="lv-LV" dirty="0"/>
              <a:t> pēdējiem stāstiem. </a:t>
            </a:r>
          </a:p>
          <a:p>
            <a:pPr marL="0" indent="0" algn="just">
              <a:buNone/>
            </a:pPr>
            <a:r>
              <a:rPr lang="lv-LV" dirty="0"/>
              <a:t>Galvenā varone ir sieviete vārdā </a:t>
            </a:r>
            <a:r>
              <a:rPr lang="lv-LV" dirty="0" err="1"/>
              <a:t>Oricu</a:t>
            </a:r>
            <a:r>
              <a:rPr lang="lv-LV" dirty="0"/>
              <a:t>, kura ir precējusies ar bagātu vīrieti, kurš maksā par visu, kas viņai varētu būt vajadzīgs. Viņš ir laipns un mīl savu sievu. Tomēr sieviete krāpj vīru ar jaunekli vārdā </a:t>
            </a:r>
            <a:r>
              <a:rPr lang="lv-LV" dirty="0" err="1"/>
              <a:t>Jošioka</a:t>
            </a:r>
            <a:r>
              <a:rPr lang="lv-LV" dirty="0"/>
              <a:t>, tāpēc, ka viņai ir nepieciešams emocionāls piepildījums.</a:t>
            </a:r>
            <a:endParaRPr lang="en-GB" dirty="0"/>
          </a:p>
          <a:p>
            <a:pPr marL="0" indent="0" algn="just">
              <a:buNone/>
            </a:pPr>
            <a:r>
              <a:rPr lang="lv-LV" dirty="0"/>
              <a:t>Viņa melo savam vīram, ka viņa apmeklēs māsu, bet patiesībā </a:t>
            </a:r>
            <a:r>
              <a:rPr lang="lv-LV" dirty="0" err="1"/>
              <a:t>Oricu</a:t>
            </a:r>
            <a:r>
              <a:rPr lang="lv-LV" dirty="0"/>
              <a:t> tiksies ar savu mīļāko. Kad viņa ir ceļā, viņa apstājas un aizdomājas par savu rīcību un to, kā tā ietekmēs apkārtējos cilvēkus, it īpaši </a:t>
            </a:r>
            <a:r>
              <a:rPr lang="lv-LV" dirty="0" err="1"/>
              <a:t>Jošiokas</a:t>
            </a:r>
            <a:r>
              <a:rPr lang="lv-LV" dirty="0"/>
              <a:t> dzīvi. Tas, ka cilvēki var uzzināt par viņu saisti, varētu sabojāt viņu dzīves.</a:t>
            </a:r>
            <a:endParaRPr lang="en-GB" dirty="0"/>
          </a:p>
          <a:p>
            <a:pPr marL="0" indent="0" algn="just">
              <a:buNone/>
            </a:pPr>
            <a:r>
              <a:rPr lang="lv-LV" dirty="0"/>
              <a:t>Tomēr viņa nolemj turpināt mīlas dēku un dodas uz savu mīļāko mājām.</a:t>
            </a:r>
            <a:endParaRPr lang="en-GB" dirty="0"/>
          </a:p>
          <a:p>
            <a:endParaRPr lang="lv-LV" dirty="0"/>
          </a:p>
        </p:txBody>
      </p:sp>
    </p:spTree>
    <p:extLst>
      <p:ext uri="{BB962C8B-B14F-4D97-AF65-F5344CB8AC3E}">
        <p14:creationId xmlns:p14="http://schemas.microsoft.com/office/powerpoint/2010/main" val="3770210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Рисунок 5" descr="Изображение выглядит как человек, внешний, танцор, оранжевый&#10;&#10;Автоматически созданное описание">
            <a:extLst>
              <a:ext uri="{FF2B5EF4-FFF2-40B4-BE49-F238E27FC236}">
                <a16:creationId xmlns:a16="http://schemas.microsoft.com/office/drawing/2014/main" id="{024961DF-B864-478F-AE9F-550BE9490F94}"/>
              </a:ext>
            </a:extLst>
          </p:cNvPr>
          <p:cNvPicPr>
            <a:picLocks noChangeAspect="1"/>
          </p:cNvPicPr>
          <p:nvPr/>
        </p:nvPicPr>
        <p:blipFill rotWithShape="1">
          <a:blip r:embed="rId2">
            <a:extLst>
              <a:ext uri="{28A0092B-C50C-407E-A947-70E740481C1C}">
                <a14:useLocalDpi xmlns:a14="http://schemas.microsoft.com/office/drawing/2010/main" val="0"/>
              </a:ext>
            </a:extLst>
          </a:blip>
          <a:srcRect r="2824" b="-2"/>
          <a:stretch/>
        </p:blipFill>
        <p:spPr>
          <a:xfrm>
            <a:off x="7837371" y="237744"/>
            <a:ext cx="4124416" cy="6382512"/>
          </a:xfrm>
          <a:prstGeom prst="rect">
            <a:avLst/>
          </a:prstGeom>
        </p:spPr>
      </p:pic>
      <p:sp>
        <p:nvSpPr>
          <p:cNvPr id="14" name="Rectangle 13">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41543473-FCF1-43D7-8C15-4F6CF88B0A5A}"/>
              </a:ext>
            </a:extLst>
          </p:cNvPr>
          <p:cNvSpPr>
            <a:spLocks noGrp="1"/>
          </p:cNvSpPr>
          <p:nvPr>
            <p:ph idx="1"/>
          </p:nvPr>
        </p:nvSpPr>
        <p:spPr>
          <a:xfrm>
            <a:off x="840972" y="830064"/>
            <a:ext cx="6446520" cy="5197871"/>
          </a:xfrm>
        </p:spPr>
        <p:txBody>
          <a:bodyPr>
            <a:normAutofit lnSpcReduction="10000"/>
          </a:bodyPr>
          <a:lstStyle/>
          <a:p>
            <a:pPr marL="0" indent="0" algn="just">
              <a:lnSpc>
                <a:spcPct val="90000"/>
              </a:lnSpc>
              <a:buNone/>
            </a:pPr>
            <a:r>
              <a:rPr lang="lv-LV" dirty="0"/>
              <a:t>Jau kopš seniem laikiem sievietes izcēlās kā prasmīgi šamani. Viņam bija tiesības kļūt par priesteriem. </a:t>
            </a:r>
            <a:endParaRPr lang="en-GB" dirty="0"/>
          </a:p>
          <a:p>
            <a:pPr marL="0" indent="0" algn="just">
              <a:lnSpc>
                <a:spcPct val="90000"/>
              </a:lnSpc>
              <a:buNone/>
            </a:pPr>
            <a:r>
              <a:rPr lang="lv-LV" dirty="0"/>
              <a:t>Cilvēki cienīja viņu spēkus un ticējas viņu pareģojumiem. Sievietes tika uzskatītas par starpniecēm starp šo pasauli un citām pasaulēm. Viņas varēja dzirdēt un nodod tālāk dievu neradījumus un padomus.</a:t>
            </a:r>
          </a:p>
          <a:p>
            <a:pPr marL="0" indent="0" algn="just">
              <a:lnSpc>
                <a:spcPct val="90000"/>
              </a:lnSpc>
              <a:buNone/>
            </a:pPr>
            <a:r>
              <a:rPr lang="lv-LV" dirty="0"/>
              <a:t>Tāda sieviete tiek saukta par </a:t>
            </a:r>
            <a:r>
              <a:rPr lang="lv-LV" i="1" dirty="0" err="1"/>
              <a:t>miko</a:t>
            </a:r>
            <a:r>
              <a:rPr lang="lv-LV" dirty="0"/>
              <a:t> </a:t>
            </a:r>
            <a:r>
              <a:rPr lang="ja-JP" altLang="en-US" dirty="0"/>
              <a:t>巫女</a:t>
            </a:r>
            <a:r>
              <a:rPr lang="lv-LV" dirty="0"/>
              <a:t>. Vārds </a:t>
            </a:r>
            <a:r>
              <a:rPr lang="lv-LV" i="1" dirty="0" err="1"/>
              <a:t>miko</a:t>
            </a:r>
            <a:r>
              <a:rPr lang="lv-LV" dirty="0"/>
              <a:t> ir rakstīts ar diviem hieroglifiem – </a:t>
            </a:r>
            <a:r>
              <a:rPr lang="ja-JP" altLang="en-US" dirty="0"/>
              <a:t>巫</a:t>
            </a:r>
            <a:r>
              <a:rPr lang="lv-LV" altLang="ja-JP" dirty="0"/>
              <a:t> (</a:t>
            </a:r>
            <a:r>
              <a:rPr lang="lv-LV" dirty="0"/>
              <a:t>šamanis) un </a:t>
            </a:r>
            <a:r>
              <a:rPr lang="ja-JP" altLang="en-US" dirty="0"/>
              <a:t>女</a:t>
            </a:r>
            <a:r>
              <a:rPr lang="lv-LV" altLang="ja-JP" dirty="0"/>
              <a:t> (</a:t>
            </a:r>
            <a:r>
              <a:rPr lang="lv-LV" dirty="0"/>
              <a:t>sieviete). </a:t>
            </a:r>
            <a:r>
              <a:rPr lang="lv-LV" i="1" dirty="0" err="1"/>
              <a:t>Kami</a:t>
            </a:r>
            <a:r>
              <a:rPr lang="lv-LV" dirty="0"/>
              <a:t> runāja caur </a:t>
            </a:r>
            <a:r>
              <a:rPr lang="lv-LV" i="1" dirty="0" err="1"/>
              <a:t>miko</a:t>
            </a:r>
            <a:r>
              <a:rPr lang="lv-LV" dirty="0"/>
              <a:t> balsi pēc tam, kad viņa devās transā. </a:t>
            </a:r>
          </a:p>
          <a:p>
            <a:pPr marL="0" indent="0" algn="just">
              <a:lnSpc>
                <a:spcPct val="90000"/>
              </a:lnSpc>
              <a:buNone/>
            </a:pPr>
            <a:r>
              <a:rPr lang="lv-LV" i="1" dirty="0" err="1"/>
              <a:t>Miko</a:t>
            </a:r>
            <a:r>
              <a:rPr lang="lv-LV" dirty="0"/>
              <a:t> tradicionālais apģērbs ir sarkanas </a:t>
            </a:r>
            <a:r>
              <a:rPr lang="lv-LV" i="1" dirty="0" err="1"/>
              <a:t>hakama</a:t>
            </a:r>
            <a:r>
              <a:rPr lang="lv-LV" dirty="0"/>
              <a:t> </a:t>
            </a:r>
            <a:r>
              <a:rPr lang="ja-JP" altLang="en-US" dirty="0"/>
              <a:t>袴 </a:t>
            </a:r>
            <a:r>
              <a:rPr lang="lv-LV" altLang="ja-JP" dirty="0"/>
              <a:t>(</a:t>
            </a:r>
            <a:r>
              <a:rPr lang="lv-LV" dirty="0"/>
              <a:t>platas garas bikses), balta </a:t>
            </a:r>
            <a:r>
              <a:rPr lang="lv-LV" i="1" dirty="0" err="1"/>
              <a:t>kosode</a:t>
            </a:r>
            <a:r>
              <a:rPr lang="lv-LV" i="1" dirty="0"/>
              <a:t> </a:t>
            </a:r>
            <a:r>
              <a:rPr lang="ja-JP" altLang="en-US" dirty="0"/>
              <a:t>小袖</a:t>
            </a:r>
            <a:r>
              <a:rPr lang="lv-LV" dirty="0"/>
              <a:t> (kimono mantija) un baltas vai sarkanas matu lentes. </a:t>
            </a:r>
          </a:p>
          <a:p>
            <a:pPr marL="0" indent="0" algn="just">
              <a:lnSpc>
                <a:spcPct val="90000"/>
              </a:lnSpc>
              <a:buNone/>
            </a:pPr>
            <a:r>
              <a:rPr lang="lv-LV" dirty="0" err="1"/>
              <a:t>Sintoismā</a:t>
            </a:r>
            <a:r>
              <a:rPr lang="lv-LV" dirty="0"/>
              <a:t> baltā krāsa simbolizē tīrību. Visaizplatītākā krāsa </a:t>
            </a:r>
            <a:r>
              <a:rPr lang="lv-LV" dirty="0" err="1"/>
              <a:t>sintoismā</a:t>
            </a:r>
            <a:r>
              <a:rPr lang="lv-LV" dirty="0"/>
              <a:t> ir sarkana. Šīs krāsas mērķis ir atvairīt ļaunos garus un slimības. </a:t>
            </a:r>
            <a:endParaRPr lang="en-GB" dirty="0"/>
          </a:p>
          <a:p>
            <a:pPr marL="0" indent="0" algn="just">
              <a:lnSpc>
                <a:spcPct val="90000"/>
              </a:lnSpc>
              <a:buNone/>
            </a:pPr>
            <a:r>
              <a:rPr lang="lv-LV" dirty="0" err="1"/>
              <a:t>Ises</a:t>
            </a:r>
            <a:r>
              <a:rPr lang="lv-LV" dirty="0"/>
              <a:t> svētnīcas </a:t>
            </a:r>
            <a:r>
              <a:rPr lang="ja-JP" altLang="en-US" dirty="0"/>
              <a:t>伊勢神宮</a:t>
            </a:r>
            <a:r>
              <a:rPr lang="lv-LV" altLang="ja-JP" dirty="0"/>
              <a:t> (</a:t>
            </a:r>
            <a:r>
              <a:rPr lang="lv-LV" altLang="ja-JP" i="1" dirty="0" err="1"/>
              <a:t>Ise</a:t>
            </a:r>
            <a:r>
              <a:rPr lang="lv-LV" altLang="ja-JP" i="1" dirty="0"/>
              <a:t> </a:t>
            </a:r>
            <a:r>
              <a:rPr lang="lv-LV" altLang="ja-JP" i="1" dirty="0" err="1"/>
              <a:t>džingū</a:t>
            </a:r>
            <a:r>
              <a:rPr lang="lv-LV" altLang="ja-JP" dirty="0"/>
              <a:t>; </a:t>
            </a:r>
            <a:r>
              <a:rPr lang="lv-LV" dirty="0" err="1"/>
              <a:t>Amaterasu</a:t>
            </a:r>
            <a:r>
              <a:rPr lang="lv-LV" dirty="0"/>
              <a:t> galvenā svētnīca) galvenajam priesterim jābūt sievietei</a:t>
            </a:r>
            <a:r>
              <a:rPr lang="en-GB" dirty="0"/>
              <a:t> </a:t>
            </a:r>
            <a:r>
              <a:rPr lang="lv-LV" dirty="0"/>
              <a:t>no </a:t>
            </a:r>
            <a:r>
              <a:rPr lang="lv-LV" dirty="0" err="1"/>
              <a:t>inperatora</a:t>
            </a:r>
            <a:r>
              <a:rPr lang="lv-LV" dirty="0"/>
              <a:t> ģimenes, to tiek uzskatīts, ka Japānas imperators ir </a:t>
            </a:r>
            <a:r>
              <a:rPr lang="lv-LV" dirty="0" err="1"/>
              <a:t>Amaterasu</a:t>
            </a:r>
            <a:r>
              <a:rPr lang="lv-LV" dirty="0"/>
              <a:t> pēctecis. </a:t>
            </a:r>
            <a:endParaRPr lang="en-GB" dirty="0"/>
          </a:p>
          <a:p>
            <a:pPr>
              <a:lnSpc>
                <a:spcPct val="90000"/>
              </a:lnSpc>
            </a:pPr>
            <a:endParaRPr lang="en-GB" sz="1500" dirty="0"/>
          </a:p>
        </p:txBody>
      </p:sp>
    </p:spTree>
    <p:extLst>
      <p:ext uri="{BB962C8B-B14F-4D97-AF65-F5344CB8AC3E}">
        <p14:creationId xmlns:p14="http://schemas.microsoft.com/office/powerpoint/2010/main" val="3489936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463B9A0-C42E-402C-9AD1-9DAE533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24" name="Объект 12">
            <a:extLst>
              <a:ext uri="{FF2B5EF4-FFF2-40B4-BE49-F238E27FC236}">
                <a16:creationId xmlns:a16="http://schemas.microsoft.com/office/drawing/2014/main" id="{19C4F85E-E555-49AF-A5AD-3F697AF2196F}"/>
              </a:ext>
            </a:extLst>
          </p:cNvPr>
          <p:cNvPicPr>
            <a:picLocks noChangeAspect="1"/>
          </p:cNvPicPr>
          <p:nvPr/>
        </p:nvPicPr>
        <p:blipFill rotWithShape="1">
          <a:blip r:embed="rId2">
            <a:extLst>
              <a:ext uri="{28A0092B-C50C-407E-A947-70E740481C1C}">
                <a14:useLocalDpi xmlns:a14="http://schemas.microsoft.com/office/drawing/2010/main" val="0"/>
              </a:ext>
            </a:extLst>
          </a:blip>
          <a:srcRect l="3190" r="-2" b="-2"/>
          <a:stretch/>
        </p:blipFill>
        <p:spPr>
          <a:xfrm>
            <a:off x="4295968" y="643467"/>
            <a:ext cx="3600063" cy="5571066"/>
          </a:xfrm>
          <a:prstGeom prst="rect">
            <a:avLst/>
          </a:prstGeom>
        </p:spPr>
      </p:pic>
    </p:spTree>
    <p:extLst>
      <p:ext uri="{BB962C8B-B14F-4D97-AF65-F5344CB8AC3E}">
        <p14:creationId xmlns:p14="http://schemas.microsoft.com/office/powerpoint/2010/main" val="2793441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8523FE-896F-4C1B-9015-9FA9E8E7BF0A}"/>
              </a:ext>
            </a:extLst>
          </p:cNvPr>
          <p:cNvSpPr>
            <a:spLocks noGrp="1"/>
          </p:cNvSpPr>
          <p:nvPr>
            <p:ph type="title"/>
          </p:nvPr>
        </p:nvSpPr>
        <p:spPr>
          <a:xfrm>
            <a:off x="1044389" y="230126"/>
            <a:ext cx="7821705" cy="1371600"/>
          </a:xfrm>
        </p:spPr>
        <p:txBody>
          <a:bodyPr/>
          <a:lstStyle/>
          <a:p>
            <a:r>
              <a:rPr lang="lv-LV" dirty="0" err="1"/>
              <a:t>Higuči</a:t>
            </a:r>
            <a:r>
              <a:rPr lang="lv-LV" dirty="0"/>
              <a:t> </a:t>
            </a:r>
            <a:r>
              <a:rPr lang="lv-LV" dirty="0" err="1"/>
              <a:t>Ičijō</a:t>
            </a:r>
            <a:r>
              <a:rPr lang="lv-LV" dirty="0"/>
              <a:t> muzejs Tokijā</a:t>
            </a:r>
            <a:endParaRPr lang="en-GB" dirty="0"/>
          </a:p>
        </p:txBody>
      </p:sp>
      <p:pic>
        <p:nvPicPr>
          <p:cNvPr id="10" name="Объект 9" descr="Изображение выглядит как внешний, трава, здание, трек&#10;&#10;Автоматически созданное описание">
            <a:extLst>
              <a:ext uri="{FF2B5EF4-FFF2-40B4-BE49-F238E27FC236}">
                <a16:creationId xmlns:a16="http://schemas.microsoft.com/office/drawing/2014/main" id="{83176A94-C9BA-4ADF-979F-2AB992A079C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2125" y="1565634"/>
            <a:ext cx="3576195" cy="2521218"/>
          </a:xfrm>
        </p:spPr>
      </p:pic>
      <p:pic>
        <p:nvPicPr>
          <p:cNvPr id="12" name="Объект 11" descr="Изображение выглядит как потолок, внутренний, кухня, нержавеющий&#10;&#10;Автоматически созданное описание">
            <a:extLst>
              <a:ext uri="{FF2B5EF4-FFF2-40B4-BE49-F238E27FC236}">
                <a16:creationId xmlns:a16="http://schemas.microsoft.com/office/drawing/2014/main" id="{D006A828-2ACD-4FBA-A977-738057E9476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36653" y="4137219"/>
            <a:ext cx="3602397" cy="2391946"/>
          </a:xfrm>
        </p:spPr>
      </p:pic>
      <p:pic>
        <p:nvPicPr>
          <p:cNvPr id="14" name="Рисунок 13" descr="Изображение выглядит как внутренний, комната, область, висит&#10;&#10;Автоматически созданное описание">
            <a:extLst>
              <a:ext uri="{FF2B5EF4-FFF2-40B4-BE49-F238E27FC236}">
                <a16:creationId xmlns:a16="http://schemas.microsoft.com/office/drawing/2014/main" id="{A909E5D4-6D18-4B65-BF40-E34C489B2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041" y="2786790"/>
            <a:ext cx="3787918" cy="2521218"/>
          </a:xfrm>
          <a:prstGeom prst="rect">
            <a:avLst/>
          </a:prstGeom>
        </p:spPr>
      </p:pic>
      <p:pic>
        <p:nvPicPr>
          <p:cNvPr id="16" name="Рисунок 15" descr="Изображение выглядит как текст, гитара&#10;&#10;Автоматически созданное описание">
            <a:extLst>
              <a:ext uri="{FF2B5EF4-FFF2-40B4-BE49-F238E27FC236}">
                <a16:creationId xmlns:a16="http://schemas.microsoft.com/office/drawing/2014/main" id="{24CB05C5-0806-4981-81AE-BD8C6D065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949" y="4127567"/>
            <a:ext cx="3602397" cy="2401598"/>
          </a:xfrm>
          <a:prstGeom prst="rect">
            <a:avLst/>
          </a:prstGeom>
        </p:spPr>
      </p:pic>
      <p:pic>
        <p:nvPicPr>
          <p:cNvPr id="18" name="Рисунок 17" descr="Изображение выглядит как внутренний, сидит, стол, маленький&#10;&#10;Автоматически созданное описание">
            <a:extLst>
              <a:ext uri="{FF2B5EF4-FFF2-40B4-BE49-F238E27FC236}">
                <a16:creationId xmlns:a16="http://schemas.microsoft.com/office/drawing/2014/main" id="{AAA2FBFF-78B6-47DC-B3CA-396327BE5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1133" y="1561574"/>
            <a:ext cx="3787917" cy="2525278"/>
          </a:xfrm>
          <a:prstGeom prst="rect">
            <a:avLst/>
          </a:prstGeom>
        </p:spPr>
      </p:pic>
    </p:spTree>
    <p:extLst>
      <p:ext uri="{BB962C8B-B14F-4D97-AF65-F5344CB8AC3E}">
        <p14:creationId xmlns:p14="http://schemas.microsoft.com/office/powerpoint/2010/main" val="10662096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CA581-F4E1-4DFC-8BFA-A570D40CC273}"/>
              </a:ext>
            </a:extLst>
          </p:cNvPr>
          <p:cNvSpPr>
            <a:spLocks noGrp="1"/>
          </p:cNvSpPr>
          <p:nvPr>
            <p:ph type="title"/>
          </p:nvPr>
        </p:nvSpPr>
        <p:spPr/>
        <p:txBody>
          <a:bodyPr/>
          <a:lstStyle/>
          <a:p>
            <a:r>
              <a:rPr lang="lv-LV" dirty="0"/>
              <a:t>Izmantotie avoti:</a:t>
            </a:r>
            <a:endParaRPr lang="en-GB" dirty="0"/>
          </a:p>
        </p:txBody>
      </p:sp>
      <p:sp>
        <p:nvSpPr>
          <p:cNvPr id="3" name="Объект 2">
            <a:extLst>
              <a:ext uri="{FF2B5EF4-FFF2-40B4-BE49-F238E27FC236}">
                <a16:creationId xmlns:a16="http://schemas.microsoft.com/office/drawing/2014/main" id="{2F78B484-8D2E-4DAD-BCF1-1E66EE904DAC}"/>
              </a:ext>
            </a:extLst>
          </p:cNvPr>
          <p:cNvSpPr>
            <a:spLocks noGrp="1"/>
          </p:cNvSpPr>
          <p:nvPr>
            <p:ph idx="1"/>
          </p:nvPr>
        </p:nvSpPr>
        <p:spPr/>
        <p:txBody>
          <a:bodyPr>
            <a:normAutofit lnSpcReduction="10000"/>
          </a:bodyPr>
          <a:lstStyle/>
          <a:p>
            <a:r>
              <a:rPr lang="lv-LV" altLang="ja-JP" b="1" dirty="0" err="1"/>
              <a:t>Danly</a:t>
            </a:r>
            <a:r>
              <a:rPr lang="lv-LV" altLang="ja-JP" b="1" dirty="0"/>
              <a:t> R. L. </a:t>
            </a:r>
            <a:r>
              <a:rPr lang="en-GB" i="1" dirty="0"/>
              <a:t>A Study of Higuchi </a:t>
            </a:r>
            <a:r>
              <a:rPr lang="en-GB" i="1" dirty="0" err="1"/>
              <a:t>Ichiyo</a:t>
            </a:r>
            <a:r>
              <a:rPr lang="lv-LV" i="1" dirty="0"/>
              <a:t>. </a:t>
            </a:r>
            <a:r>
              <a:rPr lang="en-GB" dirty="0"/>
              <a:t>University Microfilms,</a:t>
            </a:r>
            <a:r>
              <a:rPr lang="lv-LV" dirty="0"/>
              <a:t> </a:t>
            </a:r>
            <a:r>
              <a:rPr lang="en-GB" dirty="0"/>
              <a:t>Ann Arbor</a:t>
            </a:r>
            <a:r>
              <a:rPr lang="lv-LV" i="1" dirty="0"/>
              <a:t>,</a:t>
            </a:r>
            <a:r>
              <a:rPr lang="en-GB" dirty="0"/>
              <a:t> 1980</a:t>
            </a:r>
            <a:r>
              <a:rPr lang="lv-LV" dirty="0"/>
              <a:t>.</a:t>
            </a:r>
          </a:p>
          <a:p>
            <a:r>
              <a:rPr lang="lv-LV" b="1" dirty="0" err="1"/>
              <a:t>Dexter</a:t>
            </a:r>
            <a:r>
              <a:rPr lang="lv-LV" b="1" dirty="0"/>
              <a:t> K. </a:t>
            </a:r>
            <a:r>
              <a:rPr lang="en-GB" i="1" dirty="0"/>
              <a:t>Higuchi </a:t>
            </a:r>
            <a:r>
              <a:rPr lang="en-GB" i="1" dirty="0" err="1"/>
              <a:t>Ichiyō</a:t>
            </a:r>
            <a:r>
              <a:rPr lang="en-GB" i="1" dirty="0"/>
              <a:t>: Badass Women in Japanese History</a:t>
            </a:r>
            <a:r>
              <a:rPr lang="lv-LV" i="1" dirty="0"/>
              <a:t>, </a:t>
            </a:r>
            <a:r>
              <a:rPr lang="lv-LV" dirty="0"/>
              <a:t>tofugu.com, 16.08.2016. Pieejams: </a:t>
            </a:r>
            <a:r>
              <a:rPr lang="lv-LV" dirty="0">
                <a:hlinkClick r:id="rId2"/>
              </a:rPr>
              <a:t>https://www.tofugu.com/japan/higuchi-ichiyo/</a:t>
            </a:r>
            <a:r>
              <a:rPr lang="lv-LV" dirty="0"/>
              <a:t> [skatīts: 15.03.2020]</a:t>
            </a:r>
          </a:p>
          <a:p>
            <a:r>
              <a:rPr lang="en-GB" dirty="0"/>
              <a:t>Encyclopaedia Britannica</a:t>
            </a:r>
            <a:r>
              <a:rPr lang="lv-LV" dirty="0"/>
              <a:t>, </a:t>
            </a:r>
            <a:r>
              <a:rPr lang="en-GB" dirty="0"/>
              <a:t>Higuchi </a:t>
            </a:r>
            <a:r>
              <a:rPr lang="en-GB" dirty="0" err="1"/>
              <a:t>Ichiyō</a:t>
            </a:r>
            <a:r>
              <a:rPr lang="lv-LV" dirty="0"/>
              <a:t>; britannica.com, 28.04.2019. pieejams: </a:t>
            </a:r>
            <a:r>
              <a:rPr lang="lv-LV" dirty="0">
                <a:hlinkClick r:id="rId3"/>
              </a:rPr>
              <a:t>https://www.britannica.com/biography/Higuchi-Ichiyo</a:t>
            </a:r>
            <a:r>
              <a:rPr lang="lv-LV" dirty="0"/>
              <a:t> [skatīts: 15.03.2020]</a:t>
            </a:r>
          </a:p>
          <a:p>
            <a:r>
              <a:rPr lang="en-GB" dirty="0" err="1"/>
              <a:t>Ichiyo</a:t>
            </a:r>
            <a:r>
              <a:rPr lang="en-GB" dirty="0"/>
              <a:t> HIGUCHI (</a:t>
            </a:r>
            <a:r>
              <a:rPr lang="ja-JP" altLang="en-US" dirty="0"/>
              <a:t>樋口一葉</a:t>
            </a:r>
            <a:r>
              <a:rPr lang="en-US" altLang="ja-JP" dirty="0"/>
              <a:t>)</a:t>
            </a:r>
            <a:r>
              <a:rPr lang="lv-LV" altLang="ja-JP" dirty="0"/>
              <a:t>, shinsengumi-archives.github.io; pieejams: </a:t>
            </a:r>
            <a:r>
              <a:rPr lang="lv-LV" altLang="ja-JP" dirty="0">
                <a:hlinkClick r:id="rId4"/>
              </a:rPr>
              <a:t>https://shinsengumi-archives.github.io/japanese-wiki-corpus/person/Ichiyo%20HIGUCHI.html</a:t>
            </a:r>
            <a:r>
              <a:rPr lang="lv-LV" altLang="ja-JP" dirty="0"/>
              <a:t> </a:t>
            </a:r>
            <a:r>
              <a:rPr lang="lv-LV" dirty="0"/>
              <a:t>[skatīts: 16.04.2020.]</a:t>
            </a:r>
            <a:endParaRPr lang="en-US" altLang="ja-JP" dirty="0"/>
          </a:p>
          <a:p>
            <a:r>
              <a:rPr lang="en-GB" dirty="0" err="1"/>
              <a:t>Ichiyo</a:t>
            </a:r>
            <a:r>
              <a:rPr lang="en-GB" dirty="0"/>
              <a:t> Memorial Museum at Taito Ward Special Exhibition </a:t>
            </a:r>
            <a:r>
              <a:rPr lang="en-GB" dirty="0" err="1"/>
              <a:t>Shimotani</a:t>
            </a:r>
            <a:r>
              <a:rPr lang="en-GB" dirty="0"/>
              <a:t> </a:t>
            </a:r>
            <a:r>
              <a:rPr lang="en-GB" dirty="0" err="1"/>
              <a:t>Ryusenji</a:t>
            </a:r>
            <a:r>
              <a:rPr lang="en-GB" dirty="0"/>
              <a:t> Town Higuchi </a:t>
            </a:r>
            <a:r>
              <a:rPr lang="en-GB" dirty="0" err="1"/>
              <a:t>Ichiyo</a:t>
            </a:r>
            <a:r>
              <a:rPr lang="en-GB" dirty="0"/>
              <a:t> visiting report</a:t>
            </a:r>
            <a:r>
              <a:rPr lang="lv-LV" dirty="0"/>
              <a:t>, culture.city.taito.lg.jp; pieejams: </a:t>
            </a:r>
            <a:r>
              <a:rPr lang="lv-LV" dirty="0">
                <a:hlinkClick r:id="rId5"/>
              </a:rPr>
              <a:t>https://www.culture.city.taito.lg.jp/en/reports/9052</a:t>
            </a:r>
            <a:r>
              <a:rPr lang="lv-LV" dirty="0"/>
              <a:t> [skatīts: 10.04.2020.]</a:t>
            </a:r>
          </a:p>
          <a:p>
            <a:r>
              <a:rPr lang="en-GB" b="1" dirty="0"/>
              <a:t>Keene</a:t>
            </a:r>
            <a:r>
              <a:rPr lang="lv-LV" b="1" dirty="0"/>
              <a:t> D. </a:t>
            </a:r>
            <a:r>
              <a:rPr lang="en-GB" dirty="0"/>
              <a:t>The Diary of Higuchi </a:t>
            </a:r>
            <a:r>
              <a:rPr lang="en-GB" dirty="0" err="1"/>
              <a:t>Ichiyo</a:t>
            </a:r>
            <a:r>
              <a:rPr lang="lv-LV" dirty="0"/>
              <a:t>. </a:t>
            </a:r>
            <a:r>
              <a:rPr lang="lv-LV" dirty="0" err="1"/>
              <a:t>In</a:t>
            </a:r>
            <a:r>
              <a:rPr lang="lv-LV" i="1" dirty="0"/>
              <a:t>: </a:t>
            </a:r>
            <a:r>
              <a:rPr lang="en-GB" i="1" dirty="0"/>
              <a:t>Japan Quarterly</a:t>
            </a:r>
            <a:r>
              <a:rPr lang="lv-LV" i="1" dirty="0"/>
              <a:t>,</a:t>
            </a:r>
            <a:r>
              <a:rPr lang="en-GB" dirty="0"/>
              <a:t>1989</a:t>
            </a:r>
            <a:r>
              <a:rPr lang="lv-LV" dirty="0"/>
              <a:t>.</a:t>
            </a:r>
          </a:p>
        </p:txBody>
      </p:sp>
    </p:spTree>
    <p:extLst>
      <p:ext uri="{BB962C8B-B14F-4D97-AF65-F5344CB8AC3E}">
        <p14:creationId xmlns:p14="http://schemas.microsoft.com/office/powerpoint/2010/main" val="3839785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7" name="Объект 6" descr="Изображение выглядит как человек, черный, фотография, держит&#10;&#10;Автоматически созданное описание">
            <a:extLst>
              <a:ext uri="{FF2B5EF4-FFF2-40B4-BE49-F238E27FC236}">
                <a16:creationId xmlns:a16="http://schemas.microsoft.com/office/drawing/2014/main" id="{70E89514-A7B4-45BE-A282-40D54E23CC3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276" r="1729" b="-2"/>
          <a:stretch/>
        </p:blipFill>
        <p:spPr>
          <a:xfrm>
            <a:off x="7837371" y="237744"/>
            <a:ext cx="4124416" cy="6382512"/>
          </a:xfrm>
          <a:prstGeom prst="rect">
            <a:avLst/>
          </a:prstGeom>
        </p:spPr>
      </p:pic>
      <p:sp>
        <p:nvSpPr>
          <p:cNvPr id="14" name="Rectangle 13">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5B29F6C6-D01E-426B-B744-B09B300BB1F6}"/>
              </a:ext>
            </a:extLst>
          </p:cNvPr>
          <p:cNvSpPr>
            <a:spLocks noGrp="1"/>
          </p:cNvSpPr>
          <p:nvPr>
            <p:ph type="title"/>
          </p:nvPr>
        </p:nvSpPr>
        <p:spPr>
          <a:xfrm>
            <a:off x="1094294" y="754560"/>
            <a:ext cx="5830700" cy="1744183"/>
          </a:xfrm>
        </p:spPr>
        <p:txBody>
          <a:bodyPr vert="horz" lIns="91440" tIns="45720" rIns="91440" bIns="45720" rtlCol="0" anchor="ctr">
            <a:normAutofit/>
          </a:bodyPr>
          <a:lstStyle/>
          <a:p>
            <a:r>
              <a:rPr lang="en-US" dirty="0"/>
              <a:t>Hasegava </a:t>
            </a:r>
            <a:r>
              <a:rPr lang="en-US" dirty="0" err="1"/>
              <a:t>Šigure</a:t>
            </a:r>
            <a:r>
              <a:rPr lang="en-US" dirty="0"/>
              <a:t> </a:t>
            </a:r>
            <a:r>
              <a:rPr lang="ja-JP" altLang="en-US" dirty="0"/>
              <a:t>長谷川 時雨</a:t>
            </a:r>
            <a:r>
              <a:rPr lang="en-US" dirty="0"/>
              <a:t> </a:t>
            </a:r>
          </a:p>
        </p:txBody>
      </p:sp>
      <p:sp>
        <p:nvSpPr>
          <p:cNvPr id="4" name="Объект 3">
            <a:extLst>
              <a:ext uri="{FF2B5EF4-FFF2-40B4-BE49-F238E27FC236}">
                <a16:creationId xmlns:a16="http://schemas.microsoft.com/office/drawing/2014/main" id="{EF0DD5A7-A47D-4123-9EDC-8FC29E1FCA58}"/>
              </a:ext>
            </a:extLst>
          </p:cNvPr>
          <p:cNvSpPr>
            <a:spLocks noGrp="1"/>
          </p:cNvSpPr>
          <p:nvPr>
            <p:ph sz="half" idx="1"/>
          </p:nvPr>
        </p:nvSpPr>
        <p:spPr>
          <a:xfrm>
            <a:off x="1014984" y="3015559"/>
            <a:ext cx="5989320" cy="2657454"/>
          </a:xfrm>
        </p:spPr>
        <p:txBody>
          <a:bodyPr vert="horz" lIns="91440" tIns="45720" rIns="91440" bIns="45720" rtlCol="0">
            <a:normAutofit lnSpcReduction="10000"/>
          </a:bodyPr>
          <a:lstStyle/>
          <a:p>
            <a:pPr marL="0" indent="0" algn="just">
              <a:buNone/>
            </a:pPr>
            <a:r>
              <a:rPr lang="lv-LV" dirty="0" err="1"/>
              <a:t>Hasegava</a:t>
            </a:r>
            <a:r>
              <a:rPr lang="lv-LV" dirty="0"/>
              <a:t> </a:t>
            </a:r>
            <a:r>
              <a:rPr lang="lv-LV" dirty="0" err="1"/>
              <a:t>Šigure</a:t>
            </a:r>
            <a:r>
              <a:rPr lang="lv-LV" dirty="0"/>
              <a:t> bija japāņu dramaturģe un literārā žurnāla redaktore.</a:t>
            </a:r>
          </a:p>
          <a:p>
            <a:pPr marL="0" indent="0" algn="just">
              <a:buNone/>
            </a:pPr>
            <a:r>
              <a:rPr lang="lv-LV" dirty="0"/>
              <a:t>Viņa bija vienīgā sieviete, kuras darbi tika iekļauti “</a:t>
            </a:r>
            <a:r>
              <a:rPr lang="lv-LV" i="1" dirty="0" err="1"/>
              <a:t>Meidži</a:t>
            </a:r>
            <a:r>
              <a:rPr lang="lv-LV" i="1" dirty="0"/>
              <a:t> </a:t>
            </a:r>
            <a:r>
              <a:rPr lang="lv-LV" i="1" dirty="0" err="1"/>
              <a:t>bungaku</a:t>
            </a:r>
            <a:r>
              <a:rPr lang="lv-LV" i="1" dirty="0"/>
              <a:t> </a:t>
            </a:r>
            <a:r>
              <a:rPr lang="lv-LV" i="1" dirty="0" err="1"/>
              <a:t>zenšū</a:t>
            </a:r>
            <a:r>
              <a:rPr lang="lv-LV" dirty="0"/>
              <a:t>” </a:t>
            </a:r>
            <a:r>
              <a:rPr lang="ja-JP" altLang="en-US" dirty="0"/>
              <a:t>明治文学全集</a:t>
            </a:r>
            <a:r>
              <a:rPr lang="lv-LV" dirty="0"/>
              <a:t> kolekcijā (“</a:t>
            </a:r>
            <a:r>
              <a:rPr lang="lv-LV" dirty="0" err="1"/>
              <a:t>Meidži</a:t>
            </a:r>
            <a:r>
              <a:rPr lang="lv-LV" dirty="0"/>
              <a:t> perioda literāro darbu kolekcija”). </a:t>
            </a:r>
          </a:p>
          <a:p>
            <a:pPr marL="0" indent="0" algn="just">
              <a:buNone/>
            </a:pPr>
            <a:r>
              <a:rPr lang="lv-LV" dirty="0"/>
              <a:t>Viņas īstais vārds ir </a:t>
            </a:r>
            <a:r>
              <a:rPr lang="lv-LV" dirty="0" err="1"/>
              <a:t>Hasegava</a:t>
            </a:r>
            <a:r>
              <a:rPr lang="lv-LV" dirty="0"/>
              <a:t> </a:t>
            </a:r>
            <a:r>
              <a:rPr lang="lv-LV" dirty="0" err="1"/>
              <a:t>Jasu</a:t>
            </a:r>
            <a:r>
              <a:rPr lang="lv-LV" dirty="0"/>
              <a:t> </a:t>
            </a:r>
            <a:r>
              <a:rPr lang="ja-JP" altLang="en-US" dirty="0"/>
              <a:t>長谷川 ヤ ス</a:t>
            </a:r>
            <a:r>
              <a:rPr lang="lv-LV" dirty="0"/>
              <a:t>.</a:t>
            </a:r>
          </a:p>
          <a:p>
            <a:pPr marL="0" indent="0" algn="just">
              <a:buNone/>
            </a:pPr>
            <a:r>
              <a:rPr lang="lv-LV" dirty="0"/>
              <a:t>Viņa bija dzimusi 1879. gadā 1. oktobrī Tokijā. </a:t>
            </a:r>
          </a:p>
          <a:p>
            <a:pPr marL="0" indent="0" algn="just">
              <a:buNone/>
            </a:pPr>
            <a:r>
              <a:rPr lang="lv-LV" dirty="0"/>
              <a:t>Viņa nomira 1941. gadā 22. augusta.</a:t>
            </a:r>
            <a:endParaRPr lang="en-US" dirty="0"/>
          </a:p>
        </p:txBody>
      </p:sp>
    </p:spTree>
    <p:extLst>
      <p:ext uri="{BB962C8B-B14F-4D97-AF65-F5344CB8AC3E}">
        <p14:creationId xmlns:p14="http://schemas.microsoft.com/office/powerpoint/2010/main" val="2586119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10" name="Объект 9" descr="Изображение выглядит как человек, внешний, стоит, фотография&#10;&#10;Автоматически созданное описание">
            <a:extLst>
              <a:ext uri="{FF2B5EF4-FFF2-40B4-BE49-F238E27FC236}">
                <a16:creationId xmlns:a16="http://schemas.microsoft.com/office/drawing/2014/main" id="{81C49D02-E531-4B21-BEDD-938E9F83A8C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78" r="14876" b="-1"/>
          <a:stretch/>
        </p:blipFill>
        <p:spPr>
          <a:xfrm>
            <a:off x="7837371" y="237744"/>
            <a:ext cx="4124416" cy="6382512"/>
          </a:xfrm>
          <a:prstGeom prst="rect">
            <a:avLst/>
          </a:prstGeom>
        </p:spPr>
      </p:pic>
      <p:sp>
        <p:nvSpPr>
          <p:cNvPr id="17" name="Rectangle 16">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Объект 4">
            <a:extLst>
              <a:ext uri="{FF2B5EF4-FFF2-40B4-BE49-F238E27FC236}">
                <a16:creationId xmlns:a16="http://schemas.microsoft.com/office/drawing/2014/main" id="{BDD9F5E6-A645-431C-A690-AD0B11DBFB30}"/>
              </a:ext>
            </a:extLst>
          </p:cNvPr>
          <p:cNvSpPr>
            <a:spLocks noGrp="1"/>
          </p:cNvSpPr>
          <p:nvPr>
            <p:ph sz="half" idx="1"/>
          </p:nvPr>
        </p:nvSpPr>
        <p:spPr>
          <a:xfrm>
            <a:off x="896594" y="1245636"/>
            <a:ext cx="6281928" cy="4366727"/>
          </a:xfrm>
        </p:spPr>
        <p:txBody>
          <a:bodyPr vert="horz" lIns="91440" tIns="45720" rIns="91440" bIns="45720" rtlCol="0">
            <a:normAutofit/>
          </a:bodyPr>
          <a:lstStyle/>
          <a:p>
            <a:pPr marL="0" indent="0" algn="just">
              <a:buNone/>
            </a:pPr>
            <a:r>
              <a:rPr lang="lv-LV" dirty="0" err="1"/>
              <a:t>Šigures</a:t>
            </a:r>
            <a:r>
              <a:rPr lang="lv-LV" dirty="0"/>
              <a:t> vecāki bija tirgotāji. Viņa bija vecākais bērns savā ģimenē – viņai bija divi brāļi un četras māsas. </a:t>
            </a:r>
            <a:r>
              <a:rPr lang="lv-LV" dirty="0" err="1"/>
              <a:t>Šigures</a:t>
            </a:r>
            <a:r>
              <a:rPr lang="lv-LV" dirty="0"/>
              <a:t> darbs “</a:t>
            </a:r>
            <a:r>
              <a:rPr lang="lv-LV" i="1" dirty="0" err="1"/>
              <a:t>Kj</a:t>
            </a:r>
            <a:r>
              <a:rPr lang="en-GB" i="1" dirty="0" err="1"/>
              <a:t>ūbun</a:t>
            </a:r>
            <a:r>
              <a:rPr lang="en-GB" i="1" dirty="0"/>
              <a:t> </a:t>
            </a:r>
            <a:r>
              <a:rPr lang="en-GB" i="1" dirty="0" err="1"/>
              <a:t>Nihonba</a:t>
            </a:r>
            <a:r>
              <a:rPr lang="lv-LV" i="1" dirty="0"/>
              <a:t>š</a:t>
            </a:r>
            <a:r>
              <a:rPr lang="en-GB" i="1" dirty="0" err="1"/>
              <a:t>i</a:t>
            </a:r>
            <a:r>
              <a:rPr lang="lv-LV" dirty="0"/>
              <a:t>” </a:t>
            </a:r>
            <a:r>
              <a:rPr lang="ja-JP" altLang="en-US" dirty="0"/>
              <a:t>旧聞日本橋</a:t>
            </a:r>
            <a:r>
              <a:rPr lang="lv-LV" dirty="0"/>
              <a:t> (“</a:t>
            </a:r>
            <a:r>
              <a:rPr lang="lv-LV" dirty="0" err="1"/>
              <a:t>Nihonbaši</a:t>
            </a:r>
            <a:r>
              <a:rPr lang="lv-LV" dirty="0"/>
              <a:t> vecie stāsti”) apraksta viņas bērnību. </a:t>
            </a:r>
          </a:p>
          <a:p>
            <a:pPr marL="0" indent="0" algn="just">
              <a:buNone/>
            </a:pPr>
            <a:r>
              <a:rPr lang="lv-LV" dirty="0" err="1"/>
              <a:t>Šigures</a:t>
            </a:r>
            <a:r>
              <a:rPr lang="lv-LV" dirty="0"/>
              <a:t> tēvs bija dedzīgs </a:t>
            </a:r>
            <a:r>
              <a:rPr lang="lv-LV" i="1" dirty="0" err="1"/>
              <a:t>kabuki</a:t>
            </a:r>
            <a:r>
              <a:rPr lang="lv-LV" dirty="0"/>
              <a:t> </a:t>
            </a:r>
            <a:r>
              <a:rPr lang="ja-JP" altLang="en-US" dirty="0"/>
              <a:t>歌舞伎 </a:t>
            </a:r>
            <a:r>
              <a:rPr lang="lv-LV" dirty="0"/>
              <a:t>cienītājs. Viņš regulāri pulcēja savās mājās entuziastu grupu, kas apsprieda lugas un aktierus. </a:t>
            </a:r>
          </a:p>
          <a:p>
            <a:pPr marL="0" indent="0" algn="just">
              <a:buNone/>
            </a:pPr>
            <a:r>
              <a:rPr lang="lv-LV" dirty="0"/>
              <a:t>Kad </a:t>
            </a:r>
            <a:r>
              <a:rPr lang="lv-LV" dirty="0" err="1"/>
              <a:t>Šigure</a:t>
            </a:r>
            <a:r>
              <a:rPr lang="lv-LV" dirty="0"/>
              <a:t> bija ļoti jauna, tēvs regulāri viņu veda uz teātri. Teātra apmeklēšana varēja aizņemt visu dienu. Kad </a:t>
            </a:r>
            <a:r>
              <a:rPr lang="lv-LV" dirty="0" err="1"/>
              <a:t>Šigure</a:t>
            </a:r>
            <a:r>
              <a:rPr lang="lv-LV" dirty="0"/>
              <a:t> bija nogurusi, viņai bija atļauts spēlēties teātra tējas istabā. Tur viņa </a:t>
            </a:r>
            <a:r>
              <a:rPr lang="lv-LV" dirty="0" err="1"/>
              <a:t>iepazīinās</a:t>
            </a:r>
            <a:r>
              <a:rPr lang="lv-LV" dirty="0"/>
              <a:t> ar žurnālu “</a:t>
            </a:r>
            <a:r>
              <a:rPr lang="lv-LV" i="1" dirty="0" err="1"/>
              <a:t>Kabuki</a:t>
            </a:r>
            <a:r>
              <a:rPr lang="lv-LV" i="1" dirty="0"/>
              <a:t> </a:t>
            </a:r>
            <a:r>
              <a:rPr lang="lv-LV" i="1" dirty="0" err="1"/>
              <a:t>šinpō</a:t>
            </a:r>
            <a:r>
              <a:rPr lang="lv-LV" dirty="0"/>
              <a:t>” </a:t>
            </a:r>
            <a:r>
              <a:rPr lang="ja-JP" altLang="en-US" dirty="0"/>
              <a:t>歌舞伎新報</a:t>
            </a:r>
            <a:r>
              <a:rPr lang="lv-LV" altLang="ja-JP" dirty="0"/>
              <a:t> </a:t>
            </a:r>
            <a:r>
              <a:rPr lang="lv-LV" dirty="0"/>
              <a:t>(“</a:t>
            </a:r>
            <a:r>
              <a:rPr lang="lv-LV" dirty="0" err="1"/>
              <a:t>Kabuki</a:t>
            </a:r>
            <a:r>
              <a:rPr lang="lv-LV" dirty="0"/>
              <a:t> ziņas”). Žurnālā tik</a:t>
            </a:r>
            <a:r>
              <a:rPr lang="en-GB" dirty="0"/>
              <a:t>a</a:t>
            </a:r>
            <a:r>
              <a:rPr lang="lv-LV" dirty="0"/>
              <a:t> rakstīts par tenkām, ka arī tika publicētas kritiskas atsauksmes un eiropiešu lugas tulkojumi.</a:t>
            </a:r>
            <a:endParaRPr lang="en-GB" dirty="0"/>
          </a:p>
          <a:p>
            <a:endParaRPr lang="en-US" dirty="0"/>
          </a:p>
        </p:txBody>
      </p:sp>
    </p:spTree>
    <p:extLst>
      <p:ext uri="{BB962C8B-B14F-4D97-AF65-F5344CB8AC3E}">
        <p14:creationId xmlns:p14="http://schemas.microsoft.com/office/powerpoint/2010/main" val="2155354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A9A97421-E6AE-4D27-9CBB-DADEF38DF1C8}"/>
              </a:ext>
            </a:extLst>
          </p:cNvPr>
          <p:cNvSpPr>
            <a:spLocks noGrp="1"/>
          </p:cNvSpPr>
          <p:nvPr>
            <p:ph sz="half" idx="1"/>
          </p:nvPr>
        </p:nvSpPr>
        <p:spPr>
          <a:xfrm>
            <a:off x="1031032" y="838822"/>
            <a:ext cx="10129935" cy="5180356"/>
          </a:xfrm>
        </p:spPr>
        <p:txBody>
          <a:bodyPr>
            <a:normAutofit fontScale="85000" lnSpcReduction="20000"/>
          </a:bodyPr>
          <a:lstStyle/>
          <a:p>
            <a:pPr marL="0" indent="0" algn="just">
              <a:buNone/>
            </a:pPr>
            <a:r>
              <a:rPr lang="lv-LV" dirty="0" err="1"/>
              <a:t>Šigure</a:t>
            </a:r>
            <a:r>
              <a:rPr lang="lv-LV" dirty="0"/>
              <a:t> bija pabeigusi tikai pamatskolu, jo viņas māte uzskatīja, ka sievietēm nav vajadzīga izglītība. Tomēr pusaudža gados meitenei paradījās iespēja mācīties. Universitātes students, kas dzīvoja viņas ģimenes mājā, bija universitātes žurnāla redaktors. Viņš bieži aicināja savus draugus pulcēties viņa mājās. Tur viņi apsprieda literatūru: gan japāņu klasiku, gan jaunus rietumu romānus. Viņš arī ļāva </a:t>
            </a:r>
            <a:r>
              <a:rPr lang="lv-LV" dirty="0" err="1"/>
              <a:t>Šigurei</a:t>
            </a:r>
            <a:r>
              <a:rPr lang="lv-LV" dirty="0"/>
              <a:t> lasīt savas piezīmes, kurus viņš rakstīja lekciju laikā.</a:t>
            </a:r>
            <a:endParaRPr lang="en-GB" dirty="0"/>
          </a:p>
          <a:p>
            <a:pPr marL="0" indent="0" algn="just">
              <a:buNone/>
            </a:pPr>
            <a:r>
              <a:rPr lang="lv-LV" dirty="0"/>
              <a:t>1894. gadā, kad viņai bija piecpadsmit gadi, viņa kļuva par dzejnieka Sasaki </a:t>
            </a:r>
            <a:r>
              <a:rPr lang="lv-LV" dirty="0" err="1"/>
              <a:t>Nobucuna</a:t>
            </a:r>
            <a:r>
              <a:rPr lang="lv-LV" dirty="0"/>
              <a:t> </a:t>
            </a:r>
            <a:r>
              <a:rPr lang="ja-JP" altLang="en-US" dirty="0"/>
              <a:t>佐佐木 信綱</a:t>
            </a:r>
            <a:r>
              <a:rPr lang="lv-LV" altLang="ja-JP" dirty="0"/>
              <a:t> </a:t>
            </a:r>
            <a:r>
              <a:rPr lang="lv-LV" dirty="0"/>
              <a:t>(1873–1963) mācekli. Tomēr šī apmācība bija īslaicīga, jo viņas māte uzskatīja, ka sagatavošanas laulībai ir daudz svarīgāka par literatūras pētīšanu. </a:t>
            </a:r>
          </a:p>
          <a:p>
            <a:pPr marL="0" indent="0" algn="just">
              <a:buNone/>
            </a:pPr>
            <a:r>
              <a:rPr lang="lv-LV" dirty="0"/>
              <a:t>Māte atrada </a:t>
            </a:r>
            <a:r>
              <a:rPr lang="lv-LV" dirty="0" err="1"/>
              <a:t>Šigurei</a:t>
            </a:r>
            <a:r>
              <a:rPr lang="lv-LV" dirty="0"/>
              <a:t> darba vietu ar uzturēšanos pie turīgas </a:t>
            </a:r>
            <a:r>
              <a:rPr lang="lv-LV" dirty="0" err="1"/>
              <a:t>Ikedas</a:t>
            </a:r>
            <a:r>
              <a:rPr lang="lv-LV" dirty="0"/>
              <a:t> ģimenes, un paprasīja, lai viņas meitai netika dota nekāda lasāmviela. Tomēr </a:t>
            </a:r>
            <a:r>
              <a:rPr lang="lv-LV" dirty="0" err="1"/>
              <a:t>Šigure</a:t>
            </a:r>
            <a:r>
              <a:rPr lang="lv-LV" dirty="0"/>
              <a:t> lasīja avīzes lapaspuses, kurās bija iesaiņotas piena kannas, kuras katru dienu tika piegādātās </a:t>
            </a:r>
            <a:r>
              <a:rPr lang="lv-LV" dirty="0" err="1"/>
              <a:t>Ikedas</a:t>
            </a:r>
            <a:r>
              <a:rPr lang="lv-LV" dirty="0"/>
              <a:t> mājā. Viņa atrada sludinājumu par sieviešu neklātienes kursiem, un savu pirmo algu viņa iztērēja šo lekciju pasūtīšanai. Naktī viņa slepeni pētīja jauno materiālu.</a:t>
            </a:r>
            <a:endParaRPr lang="en-GB" dirty="0"/>
          </a:p>
          <a:p>
            <a:pPr marL="0" indent="0" algn="just">
              <a:buNone/>
            </a:pPr>
            <a:r>
              <a:rPr lang="lv-LV" dirty="0"/>
              <a:t>1897. gada decembrī viņas vecāki organizēja laulības. Viņas vīrs bija no uzplaukstošas </a:t>
            </a:r>
            <a:r>
              <a:rPr lang="lv-LV" dirty="0" err="1"/>
              <a:t>Midzuhaši</a:t>
            </a:r>
            <a:r>
              <a:rPr lang="lv-LV" dirty="0"/>
              <a:t> ģimenes. Viņš bija dzērājs un izklaižu meklētājs, tāpēc viņš nebija ieinteresēts savā sievā. Pēc laulības </a:t>
            </a:r>
            <a:r>
              <a:rPr lang="lv-LV" dirty="0" err="1"/>
              <a:t>Šigure</a:t>
            </a:r>
            <a:r>
              <a:rPr lang="lv-LV" dirty="0"/>
              <a:t> kļuva daudz brīvāka nekā agrāk. Viņai bija nauda grāmatu pirkšanai un brīvais laiks lasīšanai vismaz līdz brīdim, kad viņas vīra vecāki pārtrauca dod viņiem naudu, jo bija noguruši no sava dēla izlaidīgas dzīves.</a:t>
            </a:r>
          </a:p>
          <a:p>
            <a:pPr marL="0" indent="0" algn="just">
              <a:buNone/>
            </a:pPr>
            <a:r>
              <a:rPr lang="lv-LV" dirty="0"/>
              <a:t>Palikdams bez naudas, </a:t>
            </a:r>
            <a:r>
              <a:rPr lang="lv-LV" dirty="0" err="1"/>
              <a:t>Šigure</a:t>
            </a:r>
            <a:r>
              <a:rPr lang="lv-LV" dirty="0"/>
              <a:t> sāka rakstīt. Viņas pirmais darbs “</a:t>
            </a:r>
            <a:r>
              <a:rPr lang="lv-LV" i="1" dirty="0" err="1"/>
              <a:t>Udzumibi</a:t>
            </a:r>
            <a:r>
              <a:rPr lang="lv-LV" dirty="0"/>
              <a:t>” </a:t>
            </a:r>
            <a:r>
              <a:rPr lang="ja-JP" altLang="en-US" dirty="0"/>
              <a:t>うづみ火</a:t>
            </a:r>
            <a:r>
              <a:rPr lang="lv-LV" altLang="ja-JP" dirty="0"/>
              <a:t> </a:t>
            </a:r>
            <a:r>
              <a:rPr lang="lv-LV" dirty="0"/>
              <a:t>(“Dziestošas ogles”) tika publicēts žurnālā “</a:t>
            </a:r>
            <a:r>
              <a:rPr lang="lv-LV" i="1" dirty="0" err="1"/>
              <a:t>Džogaku</a:t>
            </a:r>
            <a:r>
              <a:rPr lang="lv-LV" i="1" dirty="0"/>
              <a:t> sekai</a:t>
            </a:r>
            <a:r>
              <a:rPr lang="lv-LV" dirty="0"/>
              <a:t>” </a:t>
            </a:r>
            <a:r>
              <a:rPr lang="ja-JP" altLang="en-US" dirty="0"/>
              <a:t>女学世界</a:t>
            </a:r>
            <a:r>
              <a:rPr lang="lv-LV" altLang="ja-JP" dirty="0"/>
              <a:t> </a:t>
            </a:r>
            <a:r>
              <a:rPr lang="lv-LV" dirty="0"/>
              <a:t>(“Sieviešu izglītības pasaule”) 1901. gadā. Stāstā tēma – sieviešu izturība zem patriarhālas ģimenes.</a:t>
            </a:r>
            <a:endParaRPr lang="en-GB" dirty="0"/>
          </a:p>
          <a:p>
            <a:pPr marL="0" indent="0" algn="just">
              <a:buNone/>
            </a:pPr>
            <a:r>
              <a:rPr lang="lv-LV" dirty="0"/>
              <a:t>Galu galā </a:t>
            </a:r>
            <a:r>
              <a:rPr lang="lv-LV" dirty="0" err="1"/>
              <a:t>Šigure</a:t>
            </a:r>
            <a:r>
              <a:rPr lang="lv-LV" dirty="0"/>
              <a:t> šķīrās ar vīru un mēģināja dzīvot ārpus tradicionālās ģimenes standartiem. Viņa pelnīja naudu ar saviem darbiem.</a:t>
            </a:r>
          </a:p>
          <a:p>
            <a:pPr marL="0" indent="0" algn="just">
              <a:buNone/>
            </a:pPr>
            <a:r>
              <a:rPr lang="lv-LV" dirty="0"/>
              <a:t>Laikposmā no 1905. līdz 1914. gadam viņa veltīja savu laiku teātrim. 1908. gadā viņas luga “</a:t>
            </a:r>
            <a:r>
              <a:rPr lang="lv-LV" i="1" dirty="0" err="1"/>
              <a:t>Hanomaru</a:t>
            </a:r>
            <a:r>
              <a:rPr lang="lv-LV" dirty="0"/>
              <a:t>” </a:t>
            </a:r>
            <a:r>
              <a:rPr lang="ja-JP" altLang="en-US" dirty="0"/>
              <a:t>花王丸</a:t>
            </a:r>
            <a:r>
              <a:rPr lang="en-GB" altLang="ja-JP" dirty="0"/>
              <a:t> </a:t>
            </a:r>
            <a:r>
              <a:rPr lang="lv-LV" dirty="0"/>
              <a:t>tika iestudēta Tokijas </a:t>
            </a:r>
            <a:r>
              <a:rPr lang="lv-LV" dirty="0" err="1"/>
              <a:t>Kabuki-dza</a:t>
            </a:r>
            <a:r>
              <a:rPr lang="lv-LV" i="1" dirty="0"/>
              <a:t> </a:t>
            </a:r>
            <a:r>
              <a:rPr lang="ja-JP" altLang="en-US" dirty="0"/>
              <a:t>歌舞伎座</a:t>
            </a:r>
            <a:r>
              <a:rPr lang="lv-LV" altLang="ja-JP" dirty="0"/>
              <a:t> </a:t>
            </a:r>
            <a:r>
              <a:rPr lang="lv-LV" dirty="0"/>
              <a:t>teātrī. Tā bija pirmā sievietes autores luga, kura tika iestudēta Japānā. </a:t>
            </a:r>
          </a:p>
          <a:p>
            <a:endParaRPr lang="en-GB" dirty="0"/>
          </a:p>
        </p:txBody>
      </p:sp>
    </p:spTree>
    <p:extLst>
      <p:ext uri="{BB962C8B-B14F-4D97-AF65-F5344CB8AC3E}">
        <p14:creationId xmlns:p14="http://schemas.microsoft.com/office/powerpoint/2010/main" val="296721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2FE6A5D5-7D48-4BCA-B2AD-80491E80E280}"/>
              </a:ext>
            </a:extLst>
          </p:cNvPr>
          <p:cNvSpPr>
            <a:spLocks noGrp="1"/>
          </p:cNvSpPr>
          <p:nvPr>
            <p:ph sz="half" idx="1"/>
          </p:nvPr>
        </p:nvSpPr>
        <p:spPr>
          <a:xfrm>
            <a:off x="242597" y="656948"/>
            <a:ext cx="5853404" cy="5619566"/>
          </a:xfrm>
        </p:spPr>
        <p:txBody>
          <a:bodyPr>
            <a:normAutofit fontScale="92500" lnSpcReduction="10000"/>
          </a:bodyPr>
          <a:lstStyle/>
          <a:p>
            <a:pPr marL="0" indent="0" algn="just">
              <a:buNone/>
            </a:pPr>
            <a:r>
              <a:rPr lang="lv-LV" sz="1600" dirty="0"/>
              <a:t>Viņa uzrakstīja vēl vairākas lugas, iegūstot atzinības, bet kritisku satika luga “</a:t>
            </a:r>
            <a:r>
              <a:rPr lang="lv-LV" sz="1600" i="1" dirty="0" err="1"/>
              <a:t>Sakura</a:t>
            </a:r>
            <a:r>
              <a:rPr lang="lv-LV" sz="1600" i="1" dirty="0"/>
              <a:t> </a:t>
            </a:r>
            <a:r>
              <a:rPr lang="lv-LV" sz="1600" i="1" dirty="0" err="1"/>
              <a:t>fubuki</a:t>
            </a:r>
            <a:r>
              <a:rPr lang="lv-LV" sz="1600" dirty="0"/>
              <a:t>” </a:t>
            </a:r>
            <a:r>
              <a:rPr lang="ja-JP" altLang="en-US" sz="1600" dirty="0"/>
              <a:t>さくら吹雪</a:t>
            </a:r>
            <a:r>
              <a:rPr lang="lv-LV" altLang="ja-JP" sz="1600" dirty="0"/>
              <a:t> </a:t>
            </a:r>
            <a:r>
              <a:rPr lang="lv-LV" sz="1600" dirty="0"/>
              <a:t>(“Sakuras putenis”) – drāma piecos aktos, kas tika sarakstīta 1911. gadā. Darbība notiek viduslaikos. Lugas tēma ir atriebība – bieži sastopama tēma </a:t>
            </a:r>
            <a:r>
              <a:rPr lang="lv-LV" sz="1600" i="1" dirty="0" err="1"/>
              <a:t>kabuki</a:t>
            </a:r>
            <a:r>
              <a:rPr lang="lv-LV" sz="1600" dirty="0"/>
              <a:t> lugās. Tomēr šajā lugā atriebēji ir sievietes, nevis vīrieši. Miruša vīrieša sieva un viņa mīļākā apvienoja savus spēkus pret viņa ienaidniekiem. </a:t>
            </a:r>
            <a:endParaRPr lang="en-GB" sz="1600" dirty="0"/>
          </a:p>
          <a:p>
            <a:pPr marL="0" indent="0" algn="just">
              <a:buNone/>
            </a:pPr>
            <a:r>
              <a:rPr lang="lv-LV" sz="1600" dirty="0"/>
              <a:t>1911. gadā </a:t>
            </a:r>
            <a:r>
              <a:rPr lang="en-GB" sz="1600" dirty="0" err="1"/>
              <a:t>Hasegava</a:t>
            </a:r>
            <a:r>
              <a:rPr lang="en-GB" sz="1600" dirty="0"/>
              <a:t> </a:t>
            </a:r>
            <a:r>
              <a:rPr lang="lv-LV" sz="1600" dirty="0"/>
              <a:t>Š</a:t>
            </a:r>
            <a:r>
              <a:rPr lang="en-GB" sz="1600" dirty="0" err="1"/>
              <a:t>igure</a:t>
            </a:r>
            <a:r>
              <a:rPr lang="lv-LV" sz="1600" dirty="0"/>
              <a:t> sāka rakstīt jaunu lugu “</a:t>
            </a:r>
            <a:r>
              <a:rPr lang="lv-LV" sz="1600" i="1" dirty="0" err="1"/>
              <a:t>Čōdži</a:t>
            </a:r>
            <a:r>
              <a:rPr lang="lv-LV" sz="1600" i="1" dirty="0"/>
              <a:t> </a:t>
            </a:r>
            <a:r>
              <a:rPr lang="lv-LV" sz="1600" i="1" dirty="0" err="1"/>
              <a:t>midare</a:t>
            </a:r>
            <a:r>
              <a:rPr lang="lv-LV" sz="1600" dirty="0"/>
              <a:t>” </a:t>
            </a:r>
            <a:r>
              <a:rPr lang="ja-JP" altLang="en-US" sz="1600" dirty="0"/>
              <a:t>丁字みだれ </a:t>
            </a:r>
            <a:r>
              <a:rPr lang="lv-LV" altLang="ja-JP" sz="1600" dirty="0"/>
              <a:t>(</a:t>
            </a:r>
            <a:r>
              <a:rPr lang="lv-LV" sz="1600" dirty="0"/>
              <a:t>“Zobena asmens ornaments”) – vienu no vispopulārākajām viņas lugām. “</a:t>
            </a:r>
            <a:r>
              <a:rPr lang="lv-LV" sz="1600" i="1" dirty="0" err="1"/>
              <a:t>Čōdži</a:t>
            </a:r>
            <a:r>
              <a:rPr lang="lv-LV" sz="1600" i="1" dirty="0"/>
              <a:t> </a:t>
            </a:r>
            <a:r>
              <a:rPr lang="lv-LV" sz="1600" i="1" dirty="0" err="1"/>
              <a:t>midare</a:t>
            </a:r>
            <a:r>
              <a:rPr lang="lv-LV" sz="1600" dirty="0"/>
              <a:t>” pirmo reizi tika iestudēta 1913. gadā Tokijas </a:t>
            </a:r>
            <a:r>
              <a:rPr lang="lv-LV" sz="1600" dirty="0" err="1"/>
              <a:t>Ičimura-dza</a:t>
            </a:r>
            <a:r>
              <a:rPr lang="lv-LV" sz="1600" dirty="0"/>
              <a:t> </a:t>
            </a:r>
            <a:r>
              <a:rPr lang="ja-JP" altLang="en-US" sz="1600" dirty="0"/>
              <a:t>市村座</a:t>
            </a:r>
            <a:r>
              <a:rPr lang="lv-LV" sz="1600" dirty="0"/>
              <a:t> teātrī.</a:t>
            </a:r>
          </a:p>
          <a:p>
            <a:pPr marL="0" indent="0" algn="just">
              <a:buNone/>
            </a:pPr>
            <a:r>
              <a:rPr lang="lv-LV" sz="1600" i="1" dirty="0" err="1"/>
              <a:t>Kabuki</a:t>
            </a:r>
            <a:r>
              <a:rPr lang="lv-LV" sz="1600" dirty="0"/>
              <a:t> lugas var sadalīt divos žanros: </a:t>
            </a:r>
            <a:r>
              <a:rPr lang="lv-LV" sz="1600" i="1" dirty="0" err="1"/>
              <a:t>sevamono</a:t>
            </a:r>
            <a:r>
              <a:rPr lang="lv-LV" sz="1600" i="1" dirty="0"/>
              <a:t> </a:t>
            </a:r>
            <a:r>
              <a:rPr lang="ja-JP" altLang="en-US" sz="1600" dirty="0"/>
              <a:t>世話物</a:t>
            </a:r>
            <a:r>
              <a:rPr lang="lv-LV" sz="1600" dirty="0"/>
              <a:t>, lugas par sadzīves lietam un konfliktiem, darbības parasti notiek </a:t>
            </a:r>
            <a:r>
              <a:rPr lang="lv-LV" sz="1600" dirty="0" err="1"/>
              <a:t>Edo</a:t>
            </a:r>
            <a:r>
              <a:rPr lang="lv-LV" sz="1600" dirty="0"/>
              <a:t> periodā (1600-1868); un </a:t>
            </a:r>
            <a:r>
              <a:rPr lang="lv-LV" sz="1600" i="1" dirty="0" err="1"/>
              <a:t>džidaimono</a:t>
            </a:r>
            <a:r>
              <a:rPr lang="lv-LV" sz="1600" i="1" dirty="0"/>
              <a:t> </a:t>
            </a:r>
            <a:r>
              <a:rPr lang="ja-JP" altLang="en-US" sz="1600" dirty="0"/>
              <a:t>時代物</a:t>
            </a:r>
            <a:r>
              <a:rPr lang="lv-LV" sz="1600" dirty="0"/>
              <a:t>, lugas par vēsturiskiem notikumiem, darbības parasti notiek </a:t>
            </a:r>
            <a:r>
              <a:rPr lang="lv-LV" sz="1600" dirty="0" err="1"/>
              <a:t>Kamakuras</a:t>
            </a:r>
            <a:r>
              <a:rPr lang="lv-LV" sz="1600" dirty="0"/>
              <a:t> (1185-1333) vai </a:t>
            </a:r>
            <a:r>
              <a:rPr lang="lv-LV" sz="1600" dirty="0" err="1"/>
              <a:t>Muromači</a:t>
            </a:r>
            <a:r>
              <a:rPr lang="lv-LV" sz="1600" dirty="0"/>
              <a:t> (1333-1600) periodā. </a:t>
            </a:r>
            <a:r>
              <a:rPr lang="lv-LV" sz="1600" i="1" dirty="0" err="1"/>
              <a:t>Sevamono</a:t>
            </a:r>
            <a:r>
              <a:rPr lang="lv-LV" sz="1600" i="1" dirty="0"/>
              <a:t> </a:t>
            </a:r>
            <a:r>
              <a:rPr lang="lv-LV" sz="1600" dirty="0"/>
              <a:t>lugas parasti stāsta par vīrieti, kurš ir iemīlējies; tādās lugās pastāv emocionālais konflikts. </a:t>
            </a:r>
            <a:r>
              <a:rPr lang="lv-LV" sz="1600" i="1" dirty="0" err="1"/>
              <a:t>Džidaimono</a:t>
            </a:r>
            <a:r>
              <a:rPr lang="lv-LV" sz="1600" dirty="0"/>
              <a:t> lugām ir raksturīgas kaujas un vardarbība.</a:t>
            </a:r>
          </a:p>
          <a:p>
            <a:pPr marL="0" indent="0" algn="just">
              <a:buNone/>
            </a:pPr>
            <a:r>
              <a:rPr lang="lv-LV" sz="1600" dirty="0"/>
              <a:t>“</a:t>
            </a:r>
            <a:r>
              <a:rPr lang="lv-LV" sz="1600" i="1" dirty="0" err="1"/>
              <a:t>Čōdži</a:t>
            </a:r>
            <a:r>
              <a:rPr lang="lv-LV" sz="1600" i="1" dirty="0"/>
              <a:t> </a:t>
            </a:r>
            <a:r>
              <a:rPr lang="lv-LV" sz="1600" i="1" dirty="0" err="1"/>
              <a:t>midare</a:t>
            </a:r>
            <a:r>
              <a:rPr lang="lv-LV" sz="1600" dirty="0"/>
              <a:t>” ietilpst apakšgrupā, ko sauc par </a:t>
            </a:r>
            <a:r>
              <a:rPr lang="lv-LV" sz="1600" i="1" dirty="0" err="1"/>
              <a:t>džidai-sevamono</a:t>
            </a:r>
            <a:r>
              <a:rPr lang="lv-LV" sz="1600" i="1" dirty="0"/>
              <a:t> </a:t>
            </a:r>
            <a:r>
              <a:rPr lang="ja-JP" altLang="en-US" sz="1600" dirty="0"/>
              <a:t>時代世話物</a:t>
            </a:r>
            <a:r>
              <a:rPr lang="lv-LV" sz="1600" dirty="0"/>
              <a:t>, lugas, kas dramatizē sadzīves konfliktu attiecīgajā laikposmā (darbības notiek viduslaikos), taču atšķiras ar to, ka uzmanība ir vērsta uz sievieti, nevis uz vīrieti. Lugā ir aprakstīta tajā laika problēma: vīra nespēja atzīt savas sievas upuri. </a:t>
            </a:r>
          </a:p>
        </p:txBody>
      </p:sp>
      <p:pic>
        <p:nvPicPr>
          <p:cNvPr id="8" name="Объект 7" descr="Изображение выглядит как текст&#10;&#10;Автоматически созданное описание">
            <a:extLst>
              <a:ext uri="{FF2B5EF4-FFF2-40B4-BE49-F238E27FC236}">
                <a16:creationId xmlns:a16="http://schemas.microsoft.com/office/drawing/2014/main" id="{10F1597C-FEBD-4938-A3C5-80EE3843368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98379" y="1005840"/>
            <a:ext cx="5130457" cy="2553827"/>
          </a:xfrm>
        </p:spPr>
      </p:pic>
      <p:pic>
        <p:nvPicPr>
          <p:cNvPr id="10" name="Рисунок 9" descr="Изображение выглядит как нож&#10;&#10;Автоматически созданное описание">
            <a:extLst>
              <a:ext uri="{FF2B5EF4-FFF2-40B4-BE49-F238E27FC236}">
                <a16:creationId xmlns:a16="http://schemas.microsoft.com/office/drawing/2014/main" id="{6DAB3C55-165A-48AB-AA4D-ADD6A150A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326593"/>
            <a:ext cx="5735215" cy="1525567"/>
          </a:xfrm>
          <a:prstGeom prst="rect">
            <a:avLst/>
          </a:prstGeom>
        </p:spPr>
      </p:pic>
    </p:spTree>
    <p:extLst>
      <p:ext uri="{BB962C8B-B14F-4D97-AF65-F5344CB8AC3E}">
        <p14:creationId xmlns:p14="http://schemas.microsoft.com/office/powerpoint/2010/main" val="3723388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знак, белый, часы, улица&#10;&#10;Автоматически созданное описание">
            <a:extLst>
              <a:ext uri="{FF2B5EF4-FFF2-40B4-BE49-F238E27FC236}">
                <a16:creationId xmlns:a16="http://schemas.microsoft.com/office/drawing/2014/main" id="{10CA4864-517B-426C-BB3D-B2C19B3BA75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264" b="-2"/>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7724A0B6-F08A-4976-BF1D-101F15D1940A}"/>
              </a:ext>
            </a:extLst>
          </p:cNvPr>
          <p:cNvSpPr>
            <a:spLocks noGrp="1"/>
          </p:cNvSpPr>
          <p:nvPr>
            <p:ph sz="half" idx="1"/>
          </p:nvPr>
        </p:nvSpPr>
        <p:spPr>
          <a:xfrm>
            <a:off x="896594" y="1558213"/>
            <a:ext cx="6281928" cy="3881534"/>
          </a:xfrm>
        </p:spPr>
        <p:txBody>
          <a:bodyPr vert="horz" lIns="91440" tIns="45720" rIns="91440" bIns="45720" rtlCol="0">
            <a:normAutofit/>
          </a:bodyPr>
          <a:lstStyle/>
          <a:p>
            <a:pPr marL="0" indent="0" algn="just">
              <a:buNone/>
            </a:pPr>
            <a:r>
              <a:rPr lang="en-US" dirty="0" err="1"/>
              <a:t>Velāk</a:t>
            </a:r>
            <a:r>
              <a:rPr lang="en-US" dirty="0"/>
              <a:t> </a:t>
            </a:r>
            <a:r>
              <a:rPr lang="lv-LV" dirty="0" err="1"/>
              <a:t>Šigure</a:t>
            </a:r>
            <a:r>
              <a:rPr lang="en-US" dirty="0"/>
              <a:t> </a:t>
            </a:r>
            <a:r>
              <a:rPr lang="en-US" dirty="0" err="1"/>
              <a:t>pievienojas</a:t>
            </a:r>
            <a:r>
              <a:rPr lang="en-US" dirty="0"/>
              <a:t> </a:t>
            </a:r>
            <a:r>
              <a:rPr lang="en-US" dirty="0" err="1"/>
              <a:t>vienai</a:t>
            </a:r>
            <a:r>
              <a:rPr lang="en-US" dirty="0"/>
              <a:t> </a:t>
            </a:r>
            <a:r>
              <a:rPr lang="en-US" dirty="0" err="1"/>
              <a:t>rakstnieku</a:t>
            </a:r>
            <a:r>
              <a:rPr lang="en-US" dirty="0"/>
              <a:t> </a:t>
            </a:r>
            <a:r>
              <a:rPr lang="en-US" dirty="0" err="1"/>
              <a:t>grupai</a:t>
            </a:r>
            <a:r>
              <a:rPr lang="en-US" dirty="0"/>
              <a:t>, </a:t>
            </a:r>
            <a:r>
              <a:rPr lang="en-US" dirty="0" err="1"/>
              <a:t>kur</a:t>
            </a:r>
            <a:r>
              <a:rPr lang="en-US" dirty="0"/>
              <a:t> </a:t>
            </a:r>
            <a:r>
              <a:rPr lang="en-US" dirty="0" err="1"/>
              <a:t>viņa</a:t>
            </a:r>
            <a:r>
              <a:rPr lang="en-US" dirty="0"/>
              <a:t> </a:t>
            </a:r>
            <a:r>
              <a:rPr lang="en-US" dirty="0" err="1"/>
              <a:t>satika</a:t>
            </a:r>
            <a:r>
              <a:rPr lang="en-US" dirty="0"/>
              <a:t> </a:t>
            </a:r>
            <a:r>
              <a:rPr lang="en-US" dirty="0" err="1"/>
              <a:t>Mikami</a:t>
            </a:r>
            <a:r>
              <a:rPr lang="en-US" dirty="0"/>
              <a:t> </a:t>
            </a:r>
            <a:r>
              <a:rPr lang="en-US" dirty="0" err="1"/>
              <a:t>Otokoči</a:t>
            </a:r>
            <a:r>
              <a:rPr lang="lv-LV" dirty="0"/>
              <a:t> </a:t>
            </a:r>
            <a:r>
              <a:rPr lang="ja-JP" altLang="en-US" dirty="0"/>
              <a:t>三上 於菟吉</a:t>
            </a:r>
            <a:r>
              <a:rPr lang="en-US" dirty="0"/>
              <a:t> – </a:t>
            </a:r>
            <a:r>
              <a:rPr lang="en-US" dirty="0" err="1"/>
              <a:t>rakstnieku</a:t>
            </a:r>
            <a:r>
              <a:rPr lang="en-US" dirty="0"/>
              <a:t>, </a:t>
            </a:r>
            <a:r>
              <a:rPr lang="en-US" dirty="0" err="1"/>
              <a:t>kurš</a:t>
            </a:r>
            <a:r>
              <a:rPr lang="en-US" dirty="0"/>
              <a:t> </a:t>
            </a:r>
            <a:r>
              <a:rPr lang="en-US" dirty="0" err="1"/>
              <a:t>tikai</a:t>
            </a:r>
            <a:r>
              <a:rPr lang="en-US" dirty="0"/>
              <a:t> </a:t>
            </a:r>
            <a:r>
              <a:rPr lang="en-US" dirty="0" err="1"/>
              <a:t>pabeidza</a:t>
            </a:r>
            <a:r>
              <a:rPr lang="en-US" dirty="0"/>
              <a:t> </a:t>
            </a:r>
            <a:r>
              <a:rPr lang="en-US" dirty="0" err="1"/>
              <a:t>apmācību</a:t>
            </a:r>
            <a:r>
              <a:rPr lang="en-US" dirty="0"/>
              <a:t> </a:t>
            </a:r>
            <a:r>
              <a:rPr lang="en-US" dirty="0" err="1"/>
              <a:t>Vasedas</a:t>
            </a:r>
            <a:r>
              <a:rPr lang="en-US" dirty="0"/>
              <a:t> </a:t>
            </a:r>
            <a:r>
              <a:rPr lang="en-US" dirty="0" err="1"/>
              <a:t>Universitāt</a:t>
            </a:r>
            <a:r>
              <a:rPr lang="lv-LV" dirty="0"/>
              <a:t>ē </a:t>
            </a:r>
            <a:r>
              <a:rPr lang="ja-JP" altLang="en-US" dirty="0"/>
              <a:t>早稲田大学</a:t>
            </a:r>
            <a:r>
              <a:rPr lang="en-US" dirty="0"/>
              <a:t>. </a:t>
            </a:r>
            <a:r>
              <a:rPr lang="en-US" dirty="0" err="1"/>
              <a:t>Viņi</a:t>
            </a:r>
            <a:r>
              <a:rPr lang="en-US" dirty="0"/>
              <a:t> </a:t>
            </a:r>
            <a:r>
              <a:rPr lang="en-US" dirty="0" err="1"/>
              <a:t>apprecējās</a:t>
            </a:r>
            <a:r>
              <a:rPr lang="en-US" dirty="0"/>
              <a:t> 1915. </a:t>
            </a:r>
            <a:r>
              <a:rPr lang="en-US" dirty="0" err="1"/>
              <a:t>gadā</a:t>
            </a:r>
            <a:r>
              <a:rPr lang="en-US" dirty="0"/>
              <a:t>. </a:t>
            </a:r>
            <a:r>
              <a:rPr lang="lv-LV" dirty="0" err="1"/>
              <a:t>Šigure</a:t>
            </a:r>
            <a:r>
              <a:rPr lang="en-US" dirty="0"/>
              <a:t> </a:t>
            </a:r>
            <a:r>
              <a:rPr lang="en-US" dirty="0" err="1"/>
              <a:t>bija</a:t>
            </a:r>
            <a:r>
              <a:rPr lang="en-US" dirty="0"/>
              <a:t> 36 </a:t>
            </a:r>
            <a:r>
              <a:rPr lang="en-US" dirty="0" err="1"/>
              <a:t>gadi</a:t>
            </a:r>
            <a:r>
              <a:rPr lang="en-US" dirty="0"/>
              <a:t> un </a:t>
            </a:r>
            <a:r>
              <a:rPr lang="en-US" dirty="0" err="1"/>
              <a:t>Otokoči</a:t>
            </a:r>
            <a:r>
              <a:rPr lang="en-US" dirty="0"/>
              <a:t> </a:t>
            </a:r>
            <a:r>
              <a:rPr lang="en-US" dirty="0" err="1"/>
              <a:t>bija</a:t>
            </a:r>
            <a:r>
              <a:rPr lang="en-US" dirty="0"/>
              <a:t> </a:t>
            </a:r>
            <a:r>
              <a:rPr lang="lv-LV" dirty="0"/>
              <a:t>25 gadi</a:t>
            </a:r>
            <a:r>
              <a:rPr lang="en-US" dirty="0"/>
              <a:t>.</a:t>
            </a:r>
          </a:p>
          <a:p>
            <a:pPr marL="0" indent="0" algn="just">
              <a:buNone/>
            </a:pPr>
            <a:r>
              <a:rPr lang="en-US" dirty="0"/>
              <a:t>1923. </a:t>
            </a:r>
            <a:r>
              <a:rPr lang="en-US" dirty="0" err="1"/>
              <a:t>gadā</a:t>
            </a:r>
            <a:r>
              <a:rPr lang="en-US" dirty="0"/>
              <a:t> Hasegava </a:t>
            </a:r>
            <a:r>
              <a:rPr lang="en-US" dirty="0" err="1"/>
              <a:t>sāka</a:t>
            </a:r>
            <a:r>
              <a:rPr lang="en-US" dirty="0"/>
              <a:t> </a:t>
            </a:r>
            <a:r>
              <a:rPr lang="en-US" dirty="0" err="1"/>
              <a:t>centienus</a:t>
            </a:r>
            <a:r>
              <a:rPr lang="en-US" dirty="0"/>
              <a:t> </a:t>
            </a:r>
            <a:r>
              <a:rPr lang="en-US" dirty="0" err="1"/>
              <a:t>izveidot</a:t>
            </a:r>
            <a:r>
              <a:rPr lang="en-US" dirty="0"/>
              <a:t> liter</a:t>
            </a:r>
            <a:r>
              <a:rPr lang="lv-LV" dirty="0" err="1"/>
              <a:t>āro</a:t>
            </a:r>
            <a:r>
              <a:rPr lang="en-US" dirty="0"/>
              <a:t> </a:t>
            </a:r>
            <a:r>
              <a:rPr lang="en-US" dirty="0" err="1"/>
              <a:t>žurnālu</a:t>
            </a:r>
            <a:r>
              <a:rPr lang="en-US" dirty="0"/>
              <a:t>, kas tika </a:t>
            </a:r>
            <a:r>
              <a:rPr lang="en-US" dirty="0" err="1"/>
              <a:t>izdots</a:t>
            </a:r>
            <a:r>
              <a:rPr lang="en-US" dirty="0"/>
              <a:t> no 1928. </a:t>
            </a:r>
            <a:r>
              <a:rPr lang="en-US" dirty="0" err="1"/>
              <a:t>gada</a:t>
            </a:r>
            <a:r>
              <a:rPr lang="en-US" dirty="0"/>
              <a:t> </a:t>
            </a:r>
            <a:r>
              <a:rPr lang="en-US" dirty="0" err="1"/>
              <a:t>līdz</a:t>
            </a:r>
            <a:r>
              <a:rPr lang="en-US" dirty="0"/>
              <a:t> 1935 </a:t>
            </a:r>
            <a:r>
              <a:rPr lang="en-US" dirty="0" err="1"/>
              <a:t>gadam</a:t>
            </a:r>
            <a:r>
              <a:rPr lang="en-US" dirty="0"/>
              <a:t>.  </a:t>
            </a:r>
            <a:r>
              <a:rPr lang="en-US" dirty="0" err="1"/>
              <a:t>Žurnāls</a:t>
            </a:r>
            <a:r>
              <a:rPr lang="en-US" dirty="0"/>
              <a:t> tika </a:t>
            </a:r>
            <a:r>
              <a:rPr lang="en-US" dirty="0" err="1"/>
              <a:t>nosaukts</a:t>
            </a:r>
            <a:r>
              <a:rPr lang="en-US" dirty="0"/>
              <a:t> par “</a:t>
            </a:r>
            <a:r>
              <a:rPr lang="lv-LV" i="1" dirty="0"/>
              <a:t>Ņ</a:t>
            </a:r>
            <a:r>
              <a:rPr lang="en-US" i="1" dirty="0" err="1"/>
              <a:t>onin</a:t>
            </a:r>
            <a:r>
              <a:rPr lang="en-US" i="1" dirty="0"/>
              <a:t> </a:t>
            </a:r>
            <a:r>
              <a:rPr lang="en-US" i="1" dirty="0" err="1"/>
              <a:t>geidžutsu</a:t>
            </a:r>
            <a:r>
              <a:rPr lang="en-US" dirty="0"/>
              <a:t>”</a:t>
            </a:r>
            <a:r>
              <a:rPr lang="en-US" altLang="ja-JP" b="1" dirty="0"/>
              <a:t> </a:t>
            </a:r>
            <a:r>
              <a:rPr lang="ja-JP" altLang="en-US" dirty="0"/>
              <a:t>女人芸術</a:t>
            </a:r>
            <a:r>
              <a:rPr lang="en-US" dirty="0"/>
              <a:t> ("</a:t>
            </a:r>
            <a:r>
              <a:rPr lang="en-US" dirty="0" err="1"/>
              <a:t>Sieviešu</a:t>
            </a:r>
            <a:r>
              <a:rPr lang="en-US" dirty="0"/>
              <a:t> </a:t>
            </a:r>
            <a:r>
              <a:rPr lang="en-US" dirty="0" err="1"/>
              <a:t>māksla</a:t>
            </a:r>
            <a:r>
              <a:rPr lang="en-US" dirty="0"/>
              <a:t>"). </a:t>
            </a:r>
          </a:p>
          <a:p>
            <a:pPr marL="0" indent="0" algn="just">
              <a:buNone/>
            </a:pPr>
            <a:r>
              <a:rPr lang="en-US" dirty="0" err="1"/>
              <a:t>Pēc</a:t>
            </a:r>
            <a:r>
              <a:rPr lang="en-US" dirty="0"/>
              <a:t> </a:t>
            </a:r>
            <a:r>
              <a:rPr lang="en-US" dirty="0" err="1"/>
              <a:t>laulības</a:t>
            </a:r>
            <a:r>
              <a:rPr lang="en-US" dirty="0"/>
              <a:t> </a:t>
            </a:r>
            <a:r>
              <a:rPr lang="lv-LV" dirty="0" err="1"/>
              <a:t>Šigure</a:t>
            </a:r>
            <a:r>
              <a:rPr lang="en-US" dirty="0"/>
              <a:t> </a:t>
            </a:r>
            <a:r>
              <a:rPr lang="en-US" dirty="0" err="1"/>
              <a:t>nodarbojas</a:t>
            </a:r>
            <a:r>
              <a:rPr lang="en-US" dirty="0"/>
              <a:t> </a:t>
            </a:r>
            <a:r>
              <a:rPr lang="en-US" dirty="0" err="1"/>
              <a:t>ar</a:t>
            </a:r>
            <a:r>
              <a:rPr lang="en-US" dirty="0"/>
              <a:t> </a:t>
            </a:r>
            <a:r>
              <a:rPr lang="en-US" dirty="0" err="1"/>
              <a:t>eseju</a:t>
            </a:r>
            <a:r>
              <a:rPr lang="en-US" dirty="0"/>
              <a:t> un </a:t>
            </a:r>
            <a:r>
              <a:rPr lang="en-US" dirty="0" err="1"/>
              <a:t>daiļliteratūras</a:t>
            </a:r>
            <a:r>
              <a:rPr lang="en-US" dirty="0"/>
              <a:t> </a:t>
            </a:r>
            <a:r>
              <a:rPr lang="en-US" dirty="0" err="1"/>
              <a:t>rakstīšanu</a:t>
            </a:r>
            <a:r>
              <a:rPr lang="en-US" dirty="0"/>
              <a:t>. </a:t>
            </a:r>
            <a:r>
              <a:rPr lang="en-US" dirty="0" err="1"/>
              <a:t>Viņa</a:t>
            </a:r>
            <a:r>
              <a:rPr lang="en-US" dirty="0"/>
              <a:t> </a:t>
            </a:r>
            <a:r>
              <a:rPr lang="en-US" dirty="0" err="1"/>
              <a:t>rakstīja</a:t>
            </a:r>
            <a:r>
              <a:rPr lang="en-US" dirty="0"/>
              <a:t> </a:t>
            </a:r>
            <a:r>
              <a:rPr lang="en-US" dirty="0" err="1"/>
              <a:t>līdz</a:t>
            </a:r>
            <a:r>
              <a:rPr lang="en-US" dirty="0"/>
              <a:t> </a:t>
            </a:r>
            <a:r>
              <a:rPr lang="en-US" dirty="0" err="1"/>
              <a:t>savai</a:t>
            </a:r>
            <a:r>
              <a:rPr lang="en-US" dirty="0"/>
              <a:t> </a:t>
            </a:r>
            <a:r>
              <a:rPr lang="en-US" dirty="0" err="1"/>
              <a:t>nāvei</a:t>
            </a:r>
            <a:r>
              <a:rPr lang="en-US" dirty="0"/>
              <a:t>. </a:t>
            </a:r>
            <a:endParaRPr lang="lv-LV" dirty="0"/>
          </a:p>
          <a:p>
            <a:pPr marL="0" indent="0" algn="just">
              <a:buNone/>
            </a:pPr>
            <a:r>
              <a:rPr lang="en-US" dirty="0" err="1"/>
              <a:t>Viņa</a:t>
            </a:r>
            <a:r>
              <a:rPr lang="en-US" dirty="0"/>
              <a:t> </a:t>
            </a:r>
            <a:r>
              <a:rPr lang="en-US" dirty="0" err="1"/>
              <a:t>nomira</a:t>
            </a:r>
            <a:r>
              <a:rPr lang="en-US" dirty="0"/>
              <a:t> 1941. </a:t>
            </a:r>
            <a:r>
              <a:rPr lang="en-US" dirty="0" err="1"/>
              <a:t>gadā</a:t>
            </a:r>
            <a:r>
              <a:rPr lang="en-US" dirty="0"/>
              <a:t> 22. </a:t>
            </a:r>
            <a:r>
              <a:rPr lang="en-US" dirty="0" err="1"/>
              <a:t>augusta</a:t>
            </a:r>
            <a:r>
              <a:rPr lang="en-US" dirty="0"/>
              <a:t> no </a:t>
            </a:r>
            <a:r>
              <a:rPr lang="en-US" dirty="0" err="1"/>
              <a:t>leikēmijas</a:t>
            </a:r>
            <a:r>
              <a:rPr lang="en-US" dirty="0"/>
              <a:t>. </a:t>
            </a:r>
          </a:p>
          <a:p>
            <a:endParaRPr lang="en-US" dirty="0"/>
          </a:p>
        </p:txBody>
      </p:sp>
    </p:spTree>
    <p:extLst>
      <p:ext uri="{BB962C8B-B14F-4D97-AF65-F5344CB8AC3E}">
        <p14:creationId xmlns:p14="http://schemas.microsoft.com/office/powerpoint/2010/main" val="1387778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9ED0A872-F8AF-4E8F-BF34-D83D7BD8C0EC}"/>
              </a:ext>
            </a:extLst>
          </p:cNvPr>
          <p:cNvSpPr>
            <a:spLocks noGrp="1"/>
          </p:cNvSpPr>
          <p:nvPr>
            <p:ph type="title"/>
          </p:nvPr>
        </p:nvSpPr>
        <p:spPr/>
        <p:txBody>
          <a:bodyPr/>
          <a:lstStyle/>
          <a:p>
            <a:r>
              <a:rPr lang="lv-LV" dirty="0"/>
              <a:t>Izmantotie avoti:</a:t>
            </a:r>
            <a:endParaRPr lang="en-GB" dirty="0"/>
          </a:p>
        </p:txBody>
      </p:sp>
      <p:sp>
        <p:nvSpPr>
          <p:cNvPr id="6" name="Объект 5">
            <a:extLst>
              <a:ext uri="{FF2B5EF4-FFF2-40B4-BE49-F238E27FC236}">
                <a16:creationId xmlns:a16="http://schemas.microsoft.com/office/drawing/2014/main" id="{1D2EAD83-95FF-423D-BAFF-BA15C1226DB9}"/>
              </a:ext>
            </a:extLst>
          </p:cNvPr>
          <p:cNvSpPr>
            <a:spLocks noGrp="1"/>
          </p:cNvSpPr>
          <p:nvPr>
            <p:ph idx="1"/>
          </p:nvPr>
        </p:nvSpPr>
        <p:spPr>
          <a:xfrm>
            <a:off x="1066800" y="2575249"/>
            <a:ext cx="10058400" cy="1996752"/>
          </a:xfrm>
        </p:spPr>
        <p:txBody>
          <a:bodyPr/>
          <a:lstStyle/>
          <a:p>
            <a:r>
              <a:rPr lang="lv-LV" b="1" dirty="0" err="1"/>
              <a:t>Copeland</a:t>
            </a:r>
            <a:r>
              <a:rPr lang="lv-LV" b="1" dirty="0"/>
              <a:t> R.</a:t>
            </a:r>
            <a:r>
              <a:rPr lang="lv-LV" dirty="0"/>
              <a:t> </a:t>
            </a:r>
            <a:r>
              <a:rPr lang="lv-LV" i="1" dirty="0" err="1"/>
              <a:t>Modern</a:t>
            </a:r>
            <a:r>
              <a:rPr lang="lv-LV" i="1" dirty="0"/>
              <a:t> Murasaki: </a:t>
            </a:r>
            <a:r>
              <a:rPr lang="en-GB" i="1" dirty="0"/>
              <a:t>Writing By Women of Meiji Japan</a:t>
            </a:r>
            <a:r>
              <a:rPr lang="lv-LV" i="1" dirty="0"/>
              <a:t>.</a:t>
            </a:r>
            <a:r>
              <a:rPr lang="lv-LV" dirty="0"/>
              <a:t> </a:t>
            </a:r>
            <a:r>
              <a:rPr lang="en-GB" dirty="0"/>
              <a:t>Columbia University Press</a:t>
            </a:r>
            <a:r>
              <a:rPr lang="lv-LV" dirty="0"/>
              <a:t>, </a:t>
            </a:r>
            <a:r>
              <a:rPr lang="lv-LV" dirty="0" err="1"/>
              <a:t>New</a:t>
            </a:r>
            <a:r>
              <a:rPr lang="lv-LV" dirty="0"/>
              <a:t> </a:t>
            </a:r>
            <a:r>
              <a:rPr lang="lv-LV" dirty="0" err="1"/>
              <a:t>York</a:t>
            </a:r>
            <a:r>
              <a:rPr lang="lv-LV" dirty="0"/>
              <a:t>, 2006.</a:t>
            </a:r>
          </a:p>
          <a:p>
            <a:r>
              <a:rPr lang="lv-LV" dirty="0" err="1"/>
              <a:t>Hasegawa</a:t>
            </a:r>
            <a:r>
              <a:rPr lang="lv-LV" dirty="0"/>
              <a:t> </a:t>
            </a:r>
            <a:r>
              <a:rPr lang="lv-LV" dirty="0" err="1"/>
              <a:t>Shigure</a:t>
            </a:r>
            <a:r>
              <a:rPr lang="lv-LV" dirty="0"/>
              <a:t>, peoplepill.com. Pieejams: </a:t>
            </a:r>
            <a:r>
              <a:rPr lang="lv-LV" u="sng" dirty="0">
                <a:hlinkClick r:id="rId2"/>
              </a:rPr>
              <a:t>https://peoplepill.com/people/hasegawa-shigure/</a:t>
            </a:r>
            <a:r>
              <a:rPr lang="en-GB" dirty="0"/>
              <a:t> </a:t>
            </a:r>
            <a:r>
              <a:rPr lang="lv-LV" dirty="0"/>
              <a:t>[skatīts: 13.05.2020.]</a:t>
            </a:r>
            <a:endParaRPr lang="en-GB" dirty="0"/>
          </a:p>
          <a:p>
            <a:r>
              <a:rPr lang="lv-LV" b="1" dirty="0" err="1"/>
              <a:t>Kelly</a:t>
            </a:r>
            <a:r>
              <a:rPr lang="lv-LV" b="1" dirty="0"/>
              <a:t> K. E. </a:t>
            </a:r>
            <a:r>
              <a:rPr lang="en-GB" i="1" dirty="0"/>
              <a:t>Modern Drama by Women 1880s-1930s</a:t>
            </a:r>
            <a:r>
              <a:rPr lang="lv-LV" i="1" dirty="0"/>
              <a:t>. </a:t>
            </a:r>
            <a:r>
              <a:rPr lang="en-GB" dirty="0"/>
              <a:t>Routledge, </a:t>
            </a:r>
            <a:r>
              <a:rPr lang="lv-LV" dirty="0" err="1"/>
              <a:t>London</a:t>
            </a:r>
            <a:r>
              <a:rPr lang="lv-LV" dirty="0"/>
              <a:t>, </a:t>
            </a:r>
            <a:r>
              <a:rPr lang="en-GB" dirty="0"/>
              <a:t>2002</a:t>
            </a:r>
            <a:r>
              <a:rPr lang="lv-LV" dirty="0"/>
              <a:t>.</a:t>
            </a:r>
          </a:p>
          <a:p>
            <a:endParaRPr lang="en-GB" dirty="0"/>
          </a:p>
          <a:p>
            <a:endParaRPr lang="en-GB" dirty="0"/>
          </a:p>
        </p:txBody>
      </p:sp>
    </p:spTree>
    <p:extLst>
      <p:ext uri="{BB962C8B-B14F-4D97-AF65-F5344CB8AC3E}">
        <p14:creationId xmlns:p14="http://schemas.microsoft.com/office/powerpoint/2010/main" val="42193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мужчина, человек, старый, фотография&#10;&#10;Автоматически созданное описание">
            <a:extLst>
              <a:ext uri="{FF2B5EF4-FFF2-40B4-BE49-F238E27FC236}">
                <a16:creationId xmlns:a16="http://schemas.microsoft.com/office/drawing/2014/main" id="{562FEA32-4E94-46CC-92D4-E8BB63085A4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556" r="6427" b="-2"/>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65F623C6-4CE2-4988-BDEF-F05386CC776E}"/>
              </a:ext>
            </a:extLst>
          </p:cNvPr>
          <p:cNvSpPr>
            <a:spLocks noGrp="1"/>
          </p:cNvSpPr>
          <p:nvPr>
            <p:ph type="title"/>
          </p:nvPr>
        </p:nvSpPr>
        <p:spPr>
          <a:xfrm>
            <a:off x="746915" y="642401"/>
            <a:ext cx="6525457" cy="1744183"/>
          </a:xfrm>
        </p:spPr>
        <p:txBody>
          <a:bodyPr vert="horz" lIns="91440" tIns="45720" rIns="91440" bIns="45720" rtlCol="0" anchor="ctr">
            <a:normAutofit/>
          </a:bodyPr>
          <a:lstStyle/>
          <a:p>
            <a:r>
              <a:rPr lang="en-US" dirty="0"/>
              <a:t>Kišida </a:t>
            </a:r>
            <a:r>
              <a:rPr lang="en-US" dirty="0" err="1"/>
              <a:t>Tošiko</a:t>
            </a:r>
            <a:r>
              <a:rPr lang="en-US" dirty="0"/>
              <a:t> </a:t>
            </a:r>
            <a:r>
              <a:rPr lang="ja-JP" altLang="en-US" dirty="0"/>
              <a:t>岸田 俊子</a:t>
            </a:r>
            <a:endParaRPr lang="en-US" dirty="0"/>
          </a:p>
        </p:txBody>
      </p:sp>
      <p:sp>
        <p:nvSpPr>
          <p:cNvPr id="3" name="Объект 2">
            <a:extLst>
              <a:ext uri="{FF2B5EF4-FFF2-40B4-BE49-F238E27FC236}">
                <a16:creationId xmlns:a16="http://schemas.microsoft.com/office/drawing/2014/main" id="{7D7F216C-CB1E-44BD-96C9-EFD32856AE43}"/>
              </a:ext>
            </a:extLst>
          </p:cNvPr>
          <p:cNvSpPr>
            <a:spLocks noGrp="1"/>
          </p:cNvSpPr>
          <p:nvPr>
            <p:ph sz="half" idx="1"/>
          </p:nvPr>
        </p:nvSpPr>
        <p:spPr>
          <a:xfrm>
            <a:off x="807797" y="2791241"/>
            <a:ext cx="6403692" cy="3243799"/>
          </a:xfrm>
        </p:spPr>
        <p:txBody>
          <a:bodyPr vert="horz" lIns="91440" tIns="45720" rIns="91440" bIns="45720" rtlCol="0">
            <a:normAutofit/>
          </a:bodyPr>
          <a:lstStyle/>
          <a:p>
            <a:pPr marL="0" indent="0" algn="just">
              <a:buNone/>
            </a:pPr>
            <a:r>
              <a:rPr lang="en-US" dirty="0" err="1"/>
              <a:t>Kišida</a:t>
            </a:r>
            <a:r>
              <a:rPr lang="en-US" dirty="0"/>
              <a:t> </a:t>
            </a:r>
            <a:r>
              <a:rPr lang="en-US" dirty="0" err="1"/>
              <a:t>Tošiko</a:t>
            </a:r>
            <a:r>
              <a:rPr lang="en-US" dirty="0"/>
              <a:t> </a:t>
            </a:r>
            <a:r>
              <a:rPr lang="ja-JP" altLang="en-US" dirty="0"/>
              <a:t>岸田 俊子</a:t>
            </a:r>
            <a:r>
              <a:rPr lang="lv-LV" altLang="ja-JP" dirty="0"/>
              <a:t>ir japāņu r</a:t>
            </a:r>
            <a:r>
              <a:rPr lang="en-US" dirty="0" err="1"/>
              <a:t>akstniece</a:t>
            </a:r>
            <a:r>
              <a:rPr lang="en-US" dirty="0"/>
              <a:t> un </a:t>
            </a:r>
            <a:r>
              <a:rPr lang="lv-LV" dirty="0"/>
              <a:t>sabiedriskā darbiniece, kas aizstāvēja sieviešu tiesības Japānā. </a:t>
            </a:r>
          </a:p>
          <a:p>
            <a:pPr marL="0" indent="0" algn="just">
              <a:buNone/>
            </a:pPr>
            <a:r>
              <a:rPr lang="lv-LV" dirty="0"/>
              <a:t>Viņa ir </a:t>
            </a:r>
            <a:r>
              <a:rPr lang="en-US" dirty="0" err="1"/>
              <a:t>pazīstama</a:t>
            </a:r>
            <a:r>
              <a:rPr lang="en-US" dirty="0"/>
              <a:t> </a:t>
            </a:r>
            <a:r>
              <a:rPr lang="en-US" dirty="0" err="1"/>
              <a:t>kā</a:t>
            </a:r>
            <a:r>
              <a:rPr lang="en-US" dirty="0"/>
              <a:t> </a:t>
            </a:r>
            <a:r>
              <a:rPr lang="en-US" dirty="0" err="1"/>
              <a:t>Japānas</a:t>
            </a:r>
            <a:r>
              <a:rPr lang="en-US" dirty="0"/>
              <a:t> </a:t>
            </a:r>
            <a:r>
              <a:rPr lang="en-US" dirty="0" err="1"/>
              <a:t>pirmā</a:t>
            </a:r>
            <a:r>
              <a:rPr lang="en-US" dirty="0"/>
              <a:t> </a:t>
            </a:r>
            <a:r>
              <a:rPr lang="en-US" dirty="0" err="1"/>
              <a:t>sieviete</a:t>
            </a:r>
            <a:r>
              <a:rPr lang="en-US" dirty="0"/>
              <a:t> </a:t>
            </a:r>
            <a:r>
              <a:rPr lang="en-US" dirty="0" err="1"/>
              <a:t>oratore</a:t>
            </a:r>
            <a:r>
              <a:rPr lang="lv-LV" dirty="0"/>
              <a:t>.</a:t>
            </a:r>
          </a:p>
          <a:p>
            <a:pPr marL="0" indent="0" algn="just">
              <a:buNone/>
            </a:pPr>
            <a:r>
              <a:rPr lang="lv-LV" dirty="0" err="1"/>
              <a:t>Kišida</a:t>
            </a:r>
            <a:r>
              <a:rPr lang="lv-LV" dirty="0"/>
              <a:t> </a:t>
            </a:r>
            <a:r>
              <a:rPr lang="lv-LV" dirty="0" err="1"/>
              <a:t>Tosiko</a:t>
            </a:r>
            <a:r>
              <a:rPr lang="lv-LV" dirty="0"/>
              <a:t> (</a:t>
            </a:r>
            <a:r>
              <a:rPr lang="lv-LV" dirty="0" err="1"/>
              <a:t>velāk</a:t>
            </a:r>
            <a:r>
              <a:rPr lang="lv-LV" dirty="0"/>
              <a:t> </a:t>
            </a:r>
            <a:r>
              <a:rPr lang="lv-LV" dirty="0" err="1"/>
              <a:t>Nakadžima</a:t>
            </a:r>
            <a:r>
              <a:rPr lang="lv-LV" dirty="0"/>
              <a:t> </a:t>
            </a:r>
            <a:r>
              <a:rPr lang="lv-LV" dirty="0" err="1"/>
              <a:t>Tošiko</a:t>
            </a:r>
            <a:r>
              <a:rPr lang="lv-LV" dirty="0"/>
              <a:t> </a:t>
            </a:r>
            <a:r>
              <a:rPr lang="ja-JP" altLang="en-US" dirty="0"/>
              <a:t>中島 俊子</a:t>
            </a:r>
            <a:r>
              <a:rPr lang="lv-LV" altLang="ja-JP" dirty="0"/>
              <a:t>) bija dzimusi Kioto </a:t>
            </a:r>
            <a:r>
              <a:rPr lang="lv-LV" altLang="ja-JP" dirty="0" err="1"/>
              <a:t>pilsetā</a:t>
            </a:r>
            <a:r>
              <a:rPr lang="lv-LV" altLang="ja-JP" dirty="0"/>
              <a:t> 14. </a:t>
            </a:r>
            <a:r>
              <a:rPr lang="lv-LV" altLang="ja-JP" dirty="0" err="1"/>
              <a:t>janvarī</a:t>
            </a:r>
            <a:r>
              <a:rPr lang="lv-LV" altLang="ja-JP" dirty="0"/>
              <a:t> 1863. gadā.</a:t>
            </a:r>
          </a:p>
          <a:p>
            <a:pPr marL="0" indent="0" algn="just">
              <a:buNone/>
            </a:pPr>
            <a:r>
              <a:rPr lang="lv-LV" dirty="0"/>
              <a:t>Viņa izmantoja pseidonīmu </a:t>
            </a:r>
            <a:r>
              <a:rPr lang="lv-LV" dirty="0" err="1"/>
              <a:t>Nakadžima</a:t>
            </a:r>
            <a:r>
              <a:rPr lang="lv-LV" dirty="0"/>
              <a:t> </a:t>
            </a:r>
            <a:r>
              <a:rPr lang="lv-LV" dirty="0" err="1"/>
              <a:t>Šōen</a:t>
            </a:r>
            <a:r>
              <a:rPr lang="lv-LV" dirty="0"/>
              <a:t> </a:t>
            </a:r>
            <a:r>
              <a:rPr lang="ja-JP" altLang="en-US" dirty="0"/>
              <a:t>中島</a:t>
            </a:r>
            <a:r>
              <a:rPr lang="lv-LV" altLang="ja-JP" dirty="0"/>
              <a:t> </a:t>
            </a:r>
            <a:r>
              <a:rPr lang="ja-JP" altLang="en-US" dirty="0"/>
              <a:t>湘煙</a:t>
            </a:r>
            <a:r>
              <a:rPr lang="lv-LV" altLang="ja-JP" dirty="0"/>
              <a:t>.</a:t>
            </a:r>
          </a:p>
          <a:p>
            <a:pPr marL="0" indent="0" algn="just">
              <a:buNone/>
            </a:pPr>
            <a:r>
              <a:rPr lang="lv-LV" dirty="0" err="1"/>
              <a:t>Kišida</a:t>
            </a:r>
            <a:r>
              <a:rPr lang="lv-LV" dirty="0"/>
              <a:t> </a:t>
            </a:r>
            <a:r>
              <a:rPr lang="lv-LV" dirty="0" err="1"/>
              <a:t>Tošīko</a:t>
            </a:r>
            <a:r>
              <a:rPr lang="lv-LV" dirty="0"/>
              <a:t> nomira 25. maijā 1901. gadā.</a:t>
            </a:r>
            <a:endParaRPr lang="en-US" dirty="0"/>
          </a:p>
        </p:txBody>
      </p:sp>
    </p:spTree>
    <p:extLst>
      <p:ext uri="{BB962C8B-B14F-4D97-AF65-F5344CB8AC3E}">
        <p14:creationId xmlns:p14="http://schemas.microsoft.com/office/powerpoint/2010/main" val="1597252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CA581-F4E1-4DFC-8BFA-A570D40CC273}"/>
              </a:ext>
            </a:extLst>
          </p:cNvPr>
          <p:cNvSpPr>
            <a:spLocks noGrp="1"/>
          </p:cNvSpPr>
          <p:nvPr>
            <p:ph type="title"/>
          </p:nvPr>
        </p:nvSpPr>
        <p:spPr/>
        <p:txBody>
          <a:bodyPr/>
          <a:lstStyle/>
          <a:p>
            <a:r>
              <a:rPr lang="lv-LV" dirty="0"/>
              <a:t>Izmantotie avoti:</a:t>
            </a:r>
            <a:endParaRPr lang="en-GB" dirty="0"/>
          </a:p>
        </p:txBody>
      </p:sp>
      <p:sp>
        <p:nvSpPr>
          <p:cNvPr id="3" name="Объект 2">
            <a:extLst>
              <a:ext uri="{FF2B5EF4-FFF2-40B4-BE49-F238E27FC236}">
                <a16:creationId xmlns:a16="http://schemas.microsoft.com/office/drawing/2014/main" id="{2F78B484-8D2E-4DAD-BCF1-1E66EE904DAC}"/>
              </a:ext>
            </a:extLst>
          </p:cNvPr>
          <p:cNvSpPr>
            <a:spLocks noGrp="1"/>
          </p:cNvSpPr>
          <p:nvPr>
            <p:ph idx="1"/>
          </p:nvPr>
        </p:nvSpPr>
        <p:spPr>
          <a:xfrm>
            <a:off x="1066800" y="2592280"/>
            <a:ext cx="10058400" cy="3442760"/>
          </a:xfrm>
        </p:spPr>
        <p:txBody>
          <a:bodyPr/>
          <a:lstStyle/>
          <a:p>
            <a:r>
              <a:rPr lang="en-GB" b="1" dirty="0"/>
              <a:t>Schumacher</a:t>
            </a:r>
            <a:r>
              <a:rPr lang="lv-LV" b="1" dirty="0"/>
              <a:t>, M., </a:t>
            </a:r>
            <a:r>
              <a:rPr lang="en-GB" i="1" dirty="0"/>
              <a:t>Becoming a </a:t>
            </a:r>
            <a:r>
              <a:rPr lang="en-GB" i="1" dirty="0" err="1"/>
              <a:t>Shintō</a:t>
            </a:r>
            <a:r>
              <a:rPr lang="en-GB" i="1" dirty="0"/>
              <a:t> Priest or Priestess</a:t>
            </a:r>
            <a:r>
              <a:rPr lang="lv-LV" i="1" dirty="0"/>
              <a:t>; </a:t>
            </a:r>
            <a:r>
              <a:rPr lang="en-GB" i="1" dirty="0"/>
              <a:t>Titles-Roles of Men &amp; Women Serving Shrines</a:t>
            </a:r>
            <a:r>
              <a:rPr lang="en-GB" dirty="0"/>
              <a:t>, onmarkproductions.com</a:t>
            </a:r>
            <a:r>
              <a:rPr lang="lv-LV" dirty="0"/>
              <a:t>. Pieejams: </a:t>
            </a:r>
            <a:r>
              <a:rPr lang="lv-LV" dirty="0">
                <a:hlinkClick r:id="rId2"/>
              </a:rPr>
              <a:t>https://www.onmarkproductions.com/html/shinto-priesthood.html</a:t>
            </a:r>
            <a:r>
              <a:rPr lang="lv-LV" dirty="0"/>
              <a:t> [skatīts: 2.02.2020.]</a:t>
            </a:r>
          </a:p>
          <a:p>
            <a:r>
              <a:rPr lang="lv-LV" dirty="0" err="1"/>
              <a:t>Ises</a:t>
            </a:r>
            <a:r>
              <a:rPr lang="lv-LV" dirty="0"/>
              <a:t> svētnīcas mājaslapa,</a:t>
            </a:r>
            <a:r>
              <a:rPr lang="en-GB" dirty="0"/>
              <a:t> isejingu.or.jp</a:t>
            </a:r>
            <a:r>
              <a:rPr lang="lv-LV" dirty="0"/>
              <a:t>. Pieejams: </a:t>
            </a:r>
            <a:r>
              <a:rPr lang="lv-LV" dirty="0">
                <a:hlinkClick r:id="rId3"/>
              </a:rPr>
              <a:t>https://www.isejingu.or.jp/en/</a:t>
            </a:r>
            <a:r>
              <a:rPr lang="lv-LV" dirty="0"/>
              <a:t> [skatīts 06.03.2020.]</a:t>
            </a:r>
          </a:p>
          <a:p>
            <a:r>
              <a:rPr lang="lv-LV" b="1" dirty="0" err="1"/>
              <a:t>Smirnov</a:t>
            </a:r>
            <a:r>
              <a:rPr lang="lv-LV" b="1" dirty="0"/>
              <a:t> I./</a:t>
            </a:r>
            <a:r>
              <a:rPr lang="ru-RU" b="1" dirty="0"/>
              <a:t>Смирнов И.</a:t>
            </a:r>
            <a:r>
              <a:rPr lang="ru-RU" dirty="0"/>
              <a:t> </a:t>
            </a:r>
            <a:r>
              <a:rPr lang="lv-LV" i="1" dirty="0" err="1"/>
              <a:t>Bogi</a:t>
            </a:r>
            <a:r>
              <a:rPr lang="lv-LV" i="1" dirty="0"/>
              <a:t>, </a:t>
            </a:r>
            <a:r>
              <a:rPr lang="lv-LV" i="1" dirty="0" err="1"/>
              <a:t>svjatilishhja</a:t>
            </a:r>
            <a:r>
              <a:rPr lang="lv-LV" i="1" dirty="0"/>
              <a:t>, </a:t>
            </a:r>
            <a:r>
              <a:rPr lang="lv-LV" i="1" dirty="0" err="1"/>
              <a:t>obrjady</a:t>
            </a:r>
            <a:r>
              <a:rPr lang="lv-LV" i="1" dirty="0"/>
              <a:t> </a:t>
            </a:r>
            <a:r>
              <a:rPr lang="lv-LV" i="1" dirty="0" err="1"/>
              <a:t>Yaponii</a:t>
            </a:r>
            <a:r>
              <a:rPr lang="lv-LV" i="1" dirty="0"/>
              <a:t>. </a:t>
            </a:r>
            <a:r>
              <a:rPr lang="lv-LV" i="1" dirty="0" err="1"/>
              <a:t>Enciklopedija</a:t>
            </a:r>
            <a:r>
              <a:rPr lang="lv-LV" i="1" dirty="0"/>
              <a:t> </a:t>
            </a:r>
            <a:r>
              <a:rPr lang="lv-LV" i="1" dirty="0" err="1"/>
              <a:t>sinto</a:t>
            </a:r>
            <a:r>
              <a:rPr lang="lv-LV" i="1" dirty="0"/>
              <a:t>/</a:t>
            </a:r>
            <a:r>
              <a:rPr lang="ru-RU" i="1" dirty="0"/>
              <a:t>Боги, святилища, обряды Японии. Энциклопедия синто.</a:t>
            </a:r>
            <a:r>
              <a:rPr lang="ru-RU" dirty="0"/>
              <a:t> Издательский центр</a:t>
            </a:r>
            <a:r>
              <a:rPr lang="lv-LV" dirty="0"/>
              <a:t> </a:t>
            </a:r>
            <a:r>
              <a:rPr lang="ru-RU" dirty="0"/>
              <a:t>Российского государственного</a:t>
            </a:r>
            <a:r>
              <a:rPr lang="lv-LV" dirty="0"/>
              <a:t> </a:t>
            </a:r>
            <a:r>
              <a:rPr lang="ru-RU" dirty="0"/>
              <a:t>гуманитарного университета, Москва, 2010.</a:t>
            </a:r>
            <a:endParaRPr lang="lv-LV" dirty="0"/>
          </a:p>
          <a:p>
            <a:pPr marL="0" indent="0">
              <a:buNone/>
            </a:pPr>
            <a:endParaRPr lang="ru-RU" dirty="0"/>
          </a:p>
          <a:p>
            <a:endParaRPr lang="en-GB" dirty="0"/>
          </a:p>
        </p:txBody>
      </p:sp>
    </p:spTree>
    <p:extLst>
      <p:ext uri="{BB962C8B-B14F-4D97-AF65-F5344CB8AC3E}">
        <p14:creationId xmlns:p14="http://schemas.microsoft.com/office/powerpoint/2010/main" val="1351790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8" name="Объект 7" descr="Изображение выглядит как внешний, фотография, человек, старый&#10;&#10;Автоматически созданное описание">
            <a:extLst>
              <a:ext uri="{FF2B5EF4-FFF2-40B4-BE49-F238E27FC236}">
                <a16:creationId xmlns:a16="http://schemas.microsoft.com/office/drawing/2014/main" id="{B3BFB1E4-5262-45E8-ABFB-04E59AA9400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18" r="-2" b="-2"/>
          <a:stretch/>
        </p:blipFill>
        <p:spPr>
          <a:xfrm>
            <a:off x="7837371" y="237744"/>
            <a:ext cx="4124416" cy="6382512"/>
          </a:xfrm>
          <a:prstGeom prst="rect">
            <a:avLst/>
          </a:prstGeom>
        </p:spPr>
      </p:pic>
      <p:sp>
        <p:nvSpPr>
          <p:cNvPr id="15" name="Rectangle 14">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Объект 4">
            <a:extLst>
              <a:ext uri="{FF2B5EF4-FFF2-40B4-BE49-F238E27FC236}">
                <a16:creationId xmlns:a16="http://schemas.microsoft.com/office/drawing/2014/main" id="{550F1B19-56B6-4F29-9107-A757CED2C2E2}"/>
              </a:ext>
            </a:extLst>
          </p:cNvPr>
          <p:cNvSpPr>
            <a:spLocks noGrp="1"/>
          </p:cNvSpPr>
          <p:nvPr>
            <p:ph sz="half" idx="1"/>
          </p:nvPr>
        </p:nvSpPr>
        <p:spPr>
          <a:xfrm>
            <a:off x="691216" y="1310305"/>
            <a:ext cx="6746032" cy="4237389"/>
          </a:xfrm>
        </p:spPr>
        <p:txBody>
          <a:bodyPr vert="horz" lIns="91440" tIns="45720" rIns="91440" bIns="45720" rtlCol="0">
            <a:normAutofit/>
          </a:bodyPr>
          <a:lstStyle/>
          <a:p>
            <a:pPr marL="0" indent="0" algn="just">
              <a:lnSpc>
                <a:spcPct val="90000"/>
              </a:lnSpc>
              <a:buNone/>
            </a:pPr>
            <a:r>
              <a:rPr lang="en-US" dirty="0" err="1"/>
              <a:t>Viņa</a:t>
            </a:r>
            <a:r>
              <a:rPr lang="en-US" dirty="0"/>
              <a:t> </a:t>
            </a:r>
            <a:r>
              <a:rPr lang="en-US" dirty="0" err="1"/>
              <a:t>bija</a:t>
            </a:r>
            <a:r>
              <a:rPr lang="en-US" dirty="0"/>
              <a:t> </a:t>
            </a:r>
            <a:r>
              <a:rPr lang="en-US" dirty="0" err="1"/>
              <a:t>dzimusi</a:t>
            </a:r>
            <a:r>
              <a:rPr lang="en-US" dirty="0"/>
              <a:t> </a:t>
            </a:r>
            <a:r>
              <a:rPr lang="en-US" dirty="0" err="1"/>
              <a:t>turīgā</a:t>
            </a:r>
            <a:r>
              <a:rPr lang="en-US" dirty="0"/>
              <a:t> </a:t>
            </a:r>
            <a:r>
              <a:rPr lang="en-US" dirty="0" err="1"/>
              <a:t>tirgotāju</a:t>
            </a:r>
            <a:r>
              <a:rPr lang="en-US" dirty="0"/>
              <a:t> </a:t>
            </a:r>
            <a:r>
              <a:rPr lang="en-US" dirty="0" err="1"/>
              <a:t>ģimenē</a:t>
            </a:r>
            <a:r>
              <a:rPr lang="en-US" dirty="0"/>
              <a:t>. </a:t>
            </a:r>
            <a:r>
              <a:rPr lang="en-US" dirty="0" err="1"/>
              <a:t>Viņa</a:t>
            </a:r>
            <a:r>
              <a:rPr lang="en-US" dirty="0"/>
              <a:t> </a:t>
            </a:r>
            <a:r>
              <a:rPr lang="en-US" dirty="0" err="1"/>
              <a:t>ieguva</a:t>
            </a:r>
            <a:r>
              <a:rPr lang="en-US" dirty="0"/>
              <a:t> </a:t>
            </a:r>
            <a:r>
              <a:rPr lang="en-US" dirty="0" err="1"/>
              <a:t>jauna</a:t>
            </a:r>
            <a:r>
              <a:rPr lang="en-US" dirty="0"/>
              <a:t> </a:t>
            </a:r>
            <a:r>
              <a:rPr lang="en-US" dirty="0" err="1"/>
              <a:t>veida</a:t>
            </a:r>
            <a:r>
              <a:rPr lang="en-US" dirty="0"/>
              <a:t> </a:t>
            </a:r>
            <a:r>
              <a:rPr lang="en-US" dirty="0" err="1"/>
              <a:t>izglītību</a:t>
            </a:r>
            <a:r>
              <a:rPr lang="en-US" dirty="0"/>
              <a:t> </a:t>
            </a:r>
            <a:r>
              <a:rPr lang="en-US" dirty="0" err="1"/>
              <a:t>tūlīt</a:t>
            </a:r>
            <a:r>
              <a:rPr lang="en-US" dirty="0"/>
              <a:t> </a:t>
            </a:r>
            <a:r>
              <a:rPr lang="en-US" dirty="0" err="1"/>
              <a:t>pēc</a:t>
            </a:r>
            <a:r>
              <a:rPr lang="en-US" dirty="0"/>
              <a:t> Mei</a:t>
            </a:r>
            <a:r>
              <a:rPr lang="lv-LV" dirty="0" err="1"/>
              <a:t>dž</a:t>
            </a:r>
            <a:r>
              <a:rPr lang="en-US" dirty="0" err="1"/>
              <a:t>i</a:t>
            </a:r>
            <a:r>
              <a:rPr lang="en-US" dirty="0"/>
              <a:t> </a:t>
            </a:r>
            <a:r>
              <a:rPr lang="en-US" dirty="0" err="1"/>
              <a:t>restaurācijas</a:t>
            </a:r>
            <a:r>
              <a:rPr lang="en-US" dirty="0"/>
              <a:t>. </a:t>
            </a:r>
            <a:r>
              <a:rPr lang="en-US" dirty="0" err="1"/>
              <a:t>Viņa</a:t>
            </a:r>
            <a:r>
              <a:rPr lang="en-US" dirty="0"/>
              <a:t> </a:t>
            </a:r>
            <a:r>
              <a:rPr lang="en-US" dirty="0" err="1"/>
              <a:t>ieguva</a:t>
            </a:r>
            <a:r>
              <a:rPr lang="en-US" dirty="0"/>
              <a:t> </a:t>
            </a:r>
            <a:r>
              <a:rPr lang="en-US" dirty="0" err="1"/>
              <a:t>augta</a:t>
            </a:r>
            <a:r>
              <a:rPr lang="en-US" dirty="0"/>
              <a:t> </a:t>
            </a:r>
            <a:r>
              <a:rPr lang="en-US" dirty="0" err="1"/>
              <a:t>līmeņa</a:t>
            </a:r>
            <a:r>
              <a:rPr lang="en-US" dirty="0"/>
              <a:t> </a:t>
            </a:r>
            <a:r>
              <a:rPr lang="en-US" dirty="0" err="1"/>
              <a:t>izglītību</a:t>
            </a:r>
            <a:r>
              <a:rPr lang="en-US" dirty="0"/>
              <a:t> </a:t>
            </a:r>
            <a:r>
              <a:rPr lang="lv-LV" dirty="0"/>
              <a:t>ķ</a:t>
            </a:r>
            <a:r>
              <a:rPr lang="en-US" dirty="0" err="1"/>
              <a:t>īniešu</a:t>
            </a:r>
            <a:r>
              <a:rPr lang="en-US" dirty="0"/>
              <a:t> un </a:t>
            </a:r>
            <a:r>
              <a:rPr lang="lv-LV" dirty="0"/>
              <a:t>j</a:t>
            </a:r>
            <a:r>
              <a:rPr lang="en-US" dirty="0" err="1"/>
              <a:t>apāņu</a:t>
            </a:r>
            <a:r>
              <a:rPr lang="en-US" dirty="0"/>
              <a:t> </a:t>
            </a:r>
            <a:r>
              <a:rPr lang="en-US" dirty="0" err="1"/>
              <a:t>literatūrā</a:t>
            </a:r>
            <a:r>
              <a:rPr lang="en-US" dirty="0"/>
              <a:t>. </a:t>
            </a:r>
            <a:endParaRPr lang="lv-LV" dirty="0"/>
          </a:p>
          <a:p>
            <a:pPr marL="0" indent="0" algn="just">
              <a:lnSpc>
                <a:spcPct val="90000"/>
              </a:lnSpc>
              <a:buNone/>
            </a:pPr>
            <a:r>
              <a:rPr lang="en-US" dirty="0" err="1"/>
              <a:t>Pateicoties</a:t>
            </a:r>
            <a:r>
              <a:rPr lang="en-US" dirty="0"/>
              <a:t> </a:t>
            </a:r>
            <a:r>
              <a:rPr lang="en-US" dirty="0" err="1"/>
              <a:t>viņas</a:t>
            </a:r>
            <a:r>
              <a:rPr lang="en-US" dirty="0"/>
              <a:t> </a:t>
            </a:r>
            <a:r>
              <a:rPr lang="en-US" dirty="0" err="1"/>
              <a:t>sasniegumiem</a:t>
            </a:r>
            <a:r>
              <a:rPr lang="en-US" dirty="0"/>
              <a:t> </a:t>
            </a:r>
            <a:r>
              <a:rPr lang="lv-LV" dirty="0"/>
              <a:t>1879. gadā </a:t>
            </a:r>
            <a:r>
              <a:rPr lang="en-US" dirty="0"/>
              <a:t>Kišida </a:t>
            </a:r>
            <a:r>
              <a:rPr lang="en-US" dirty="0" err="1"/>
              <a:t>Tošiko</a:t>
            </a:r>
            <a:r>
              <a:rPr lang="en-US" dirty="0"/>
              <a:t> tika </a:t>
            </a:r>
            <a:r>
              <a:rPr lang="en-US" dirty="0" err="1"/>
              <a:t>uzaicināta</a:t>
            </a:r>
            <a:r>
              <a:rPr lang="en-US" dirty="0"/>
              <a:t> </a:t>
            </a:r>
            <a:r>
              <a:rPr lang="en-US" dirty="0" err="1"/>
              <a:t>galmā</a:t>
            </a:r>
            <a:r>
              <a:rPr lang="en-US" dirty="0"/>
              <a:t>, </a:t>
            </a:r>
            <a:r>
              <a:rPr lang="en-US" dirty="0" err="1"/>
              <a:t>lai</a:t>
            </a:r>
            <a:r>
              <a:rPr lang="en-US" dirty="0"/>
              <a:t> </a:t>
            </a:r>
            <a:r>
              <a:rPr lang="en-US" dirty="0" err="1"/>
              <a:t>pasniegtu</a:t>
            </a:r>
            <a:r>
              <a:rPr lang="en-US" dirty="0"/>
              <a:t> </a:t>
            </a:r>
            <a:r>
              <a:rPr lang="en-US" dirty="0" err="1"/>
              <a:t>imperatorei</a:t>
            </a:r>
            <a:r>
              <a:rPr lang="en-US" dirty="0"/>
              <a:t> Haruko</a:t>
            </a:r>
            <a:r>
              <a:rPr lang="lv-LV" dirty="0"/>
              <a:t> </a:t>
            </a:r>
            <a:r>
              <a:rPr lang="ja-JP" altLang="en-US" dirty="0"/>
              <a:t>美子</a:t>
            </a:r>
            <a:r>
              <a:rPr lang="lv-LV" altLang="ja-JP" dirty="0"/>
              <a:t> </a:t>
            </a:r>
            <a:r>
              <a:rPr lang="en-US" dirty="0" err="1"/>
              <a:t>lekcijas</a:t>
            </a:r>
            <a:r>
              <a:rPr lang="en-US" dirty="0"/>
              <a:t> par </a:t>
            </a:r>
            <a:r>
              <a:rPr lang="en-US" dirty="0" err="1"/>
              <a:t>literatūru</a:t>
            </a:r>
            <a:r>
              <a:rPr lang="en-US" dirty="0"/>
              <a:t>. </a:t>
            </a:r>
            <a:endParaRPr lang="lv-LV" dirty="0"/>
          </a:p>
          <a:p>
            <a:pPr marL="0" indent="0" algn="just">
              <a:lnSpc>
                <a:spcPct val="90000"/>
              </a:lnSpc>
              <a:buNone/>
            </a:pPr>
            <a:r>
              <a:rPr lang="en-US" dirty="0" err="1"/>
              <a:t>Pēc</a:t>
            </a:r>
            <a:r>
              <a:rPr lang="en-US" dirty="0"/>
              <a:t> </a:t>
            </a:r>
            <a:r>
              <a:rPr lang="en-US" dirty="0" err="1"/>
              <a:t>diviem</a:t>
            </a:r>
            <a:r>
              <a:rPr lang="en-US" dirty="0"/>
              <a:t> </a:t>
            </a:r>
            <a:r>
              <a:rPr lang="en-US" dirty="0" err="1"/>
              <a:t>gadiem</a:t>
            </a:r>
            <a:r>
              <a:rPr lang="en-US" dirty="0"/>
              <a:t> Kišida </a:t>
            </a:r>
            <a:r>
              <a:rPr lang="en-US" dirty="0" err="1"/>
              <a:t>atkāpās</a:t>
            </a:r>
            <a:r>
              <a:rPr lang="en-US" dirty="0"/>
              <a:t> no </a:t>
            </a:r>
            <a:r>
              <a:rPr lang="en-US" dirty="0" err="1"/>
              <a:t>amata</a:t>
            </a:r>
            <a:r>
              <a:rPr lang="en-US" dirty="0"/>
              <a:t>, </a:t>
            </a:r>
            <a:r>
              <a:rPr lang="en-US" dirty="0" err="1"/>
              <a:t>atsaucoties</a:t>
            </a:r>
            <a:r>
              <a:rPr lang="en-US" dirty="0"/>
              <a:t> </a:t>
            </a:r>
            <a:r>
              <a:rPr lang="en-US" dirty="0" err="1"/>
              <a:t>uz</a:t>
            </a:r>
            <a:r>
              <a:rPr lang="en-US" dirty="0"/>
              <a:t> </a:t>
            </a:r>
            <a:r>
              <a:rPr lang="en-US" dirty="0" err="1"/>
              <a:t>slikto</a:t>
            </a:r>
            <a:r>
              <a:rPr lang="en-US" dirty="0"/>
              <a:t> </a:t>
            </a:r>
            <a:r>
              <a:rPr lang="en-US" dirty="0" err="1"/>
              <a:t>veselību</a:t>
            </a:r>
            <a:r>
              <a:rPr lang="en-US" dirty="0"/>
              <a:t>. </a:t>
            </a:r>
            <a:r>
              <a:rPr lang="en-US" dirty="0" err="1"/>
              <a:t>Kaut</a:t>
            </a:r>
            <a:r>
              <a:rPr lang="en-US" dirty="0"/>
              <a:t> </a:t>
            </a:r>
            <a:r>
              <a:rPr lang="en-US" dirty="0" err="1"/>
              <a:t>arī</a:t>
            </a:r>
            <a:r>
              <a:rPr lang="en-US" dirty="0"/>
              <a:t> </a:t>
            </a:r>
            <a:r>
              <a:rPr lang="en-US" dirty="0" err="1"/>
              <a:t>tajā</a:t>
            </a:r>
            <a:r>
              <a:rPr lang="en-US" dirty="0"/>
              <a:t> </a:t>
            </a:r>
            <a:r>
              <a:rPr lang="en-US" dirty="0" err="1"/>
              <a:t>laikā</a:t>
            </a:r>
            <a:r>
              <a:rPr lang="en-US" dirty="0"/>
              <a:t> </a:t>
            </a:r>
            <a:r>
              <a:rPr lang="en-US" dirty="0" err="1"/>
              <a:t>strādāt</a:t>
            </a:r>
            <a:r>
              <a:rPr lang="en-US" dirty="0"/>
              <a:t> </a:t>
            </a:r>
            <a:r>
              <a:rPr lang="en-US" dirty="0" err="1"/>
              <a:t>galmā</a:t>
            </a:r>
            <a:r>
              <a:rPr lang="en-US" dirty="0"/>
              <a:t> </a:t>
            </a:r>
            <a:r>
              <a:rPr lang="en-US" dirty="0" err="1"/>
              <a:t>bija</a:t>
            </a:r>
            <a:r>
              <a:rPr lang="en-US" dirty="0"/>
              <a:t> </a:t>
            </a:r>
            <a:r>
              <a:rPr lang="en-US" dirty="0" err="1"/>
              <a:t>ļoti</a:t>
            </a:r>
            <a:r>
              <a:rPr lang="en-US" dirty="0"/>
              <a:t> </a:t>
            </a:r>
            <a:r>
              <a:rPr lang="en-US" dirty="0" err="1"/>
              <a:t>godpilns</a:t>
            </a:r>
            <a:r>
              <a:rPr lang="en-US" dirty="0"/>
              <a:t> </a:t>
            </a:r>
            <a:r>
              <a:rPr lang="en-US" dirty="0" err="1"/>
              <a:t>darbs</a:t>
            </a:r>
            <a:r>
              <a:rPr lang="en-US" dirty="0"/>
              <a:t>,  </a:t>
            </a:r>
            <a:r>
              <a:rPr lang="en-US" dirty="0" err="1"/>
              <a:t>viņa</a:t>
            </a:r>
            <a:r>
              <a:rPr lang="en-US" dirty="0"/>
              <a:t> </a:t>
            </a:r>
            <a:r>
              <a:rPr lang="en-US" dirty="0" err="1"/>
              <a:t>nespēja</a:t>
            </a:r>
            <a:r>
              <a:rPr lang="en-US" dirty="0"/>
              <a:t> </a:t>
            </a:r>
            <a:r>
              <a:rPr lang="en-US" dirty="0" err="1"/>
              <a:t>izturēt</a:t>
            </a:r>
            <a:r>
              <a:rPr lang="en-US" dirty="0"/>
              <a:t> </a:t>
            </a:r>
            <a:r>
              <a:rPr lang="en-US" dirty="0" err="1"/>
              <a:t>stingro</a:t>
            </a:r>
            <a:r>
              <a:rPr lang="en-US" dirty="0"/>
              <a:t> </a:t>
            </a:r>
            <a:r>
              <a:rPr lang="en-US" dirty="0" err="1"/>
              <a:t>galma</a:t>
            </a:r>
            <a:r>
              <a:rPr lang="en-US" dirty="0"/>
              <a:t> </a:t>
            </a:r>
            <a:r>
              <a:rPr lang="en-US" dirty="0" err="1"/>
              <a:t>dzīvi</a:t>
            </a:r>
            <a:r>
              <a:rPr lang="en-US" dirty="0"/>
              <a:t>. </a:t>
            </a:r>
            <a:endParaRPr lang="lv-LV" dirty="0"/>
          </a:p>
          <a:p>
            <a:pPr marL="0" indent="0" algn="just">
              <a:lnSpc>
                <a:spcPct val="90000"/>
              </a:lnSpc>
              <a:buNone/>
            </a:pPr>
            <a:r>
              <a:rPr lang="lv-LV" dirty="0"/>
              <a:t>Atstājot amatu, </a:t>
            </a:r>
            <a:r>
              <a:rPr lang="lv-LV" dirty="0" err="1"/>
              <a:t>Kišida</a:t>
            </a:r>
            <a:r>
              <a:rPr lang="lv-LV" dirty="0"/>
              <a:t> ceļoja pa visu Japānu kopā ar savu māti. Viņa satikās ar Tautas tiesību kustības locekļiem un iedvesmoja sievietes. Viņa bija pirmā sieviete Japānā, kura lasīja publiskas lekcijas par sieviešu emancipāciju, un līdz divdesmit gadu vecumam viņa jau bija nopelnījusi prasmīgas runātājas reputāciju. </a:t>
            </a:r>
            <a:endParaRPr lang="en-GB" dirty="0"/>
          </a:p>
          <a:p>
            <a:pPr>
              <a:lnSpc>
                <a:spcPct val="90000"/>
              </a:lnSpc>
            </a:pPr>
            <a:endParaRPr lang="en-US" sz="1600" dirty="0"/>
          </a:p>
          <a:p>
            <a:pPr>
              <a:lnSpc>
                <a:spcPct val="90000"/>
              </a:lnSpc>
            </a:pPr>
            <a:endParaRPr lang="en-US" sz="1100" dirty="0"/>
          </a:p>
        </p:txBody>
      </p:sp>
    </p:spTree>
    <p:extLst>
      <p:ext uri="{BB962C8B-B14F-4D97-AF65-F5344CB8AC3E}">
        <p14:creationId xmlns:p14="http://schemas.microsoft.com/office/powerpoint/2010/main" val="10690937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23CA9B2F-2291-4AA2-B335-FFE8ABBB7983}"/>
              </a:ext>
            </a:extLst>
          </p:cNvPr>
          <p:cNvSpPr>
            <a:spLocks noGrp="1"/>
          </p:cNvSpPr>
          <p:nvPr>
            <p:ph type="title"/>
          </p:nvPr>
        </p:nvSpPr>
        <p:spPr>
          <a:xfrm>
            <a:off x="865202" y="420652"/>
            <a:ext cx="10461595" cy="1371600"/>
          </a:xfrm>
        </p:spPr>
        <p:txBody>
          <a:bodyPr>
            <a:normAutofit fontScale="90000"/>
          </a:bodyPr>
          <a:lstStyle/>
          <a:p>
            <a:r>
              <a:rPr lang="lv-LV" dirty="0"/>
              <a:t>Meitas kastēs </a:t>
            </a:r>
            <a:r>
              <a:rPr lang="ja-JP" altLang="en-US" dirty="0"/>
              <a:t>箱入り</a:t>
            </a:r>
            <a:r>
              <a:rPr lang="lv-LV" altLang="ja-JP" dirty="0"/>
              <a:t> </a:t>
            </a:r>
            <a:r>
              <a:rPr lang="ja-JP" altLang="en-US" dirty="0"/>
              <a:t>娘</a:t>
            </a:r>
            <a:r>
              <a:rPr lang="lv-LV" altLang="ja-JP" dirty="0"/>
              <a:t> h</a:t>
            </a:r>
            <a:r>
              <a:rPr lang="en-GB" dirty="0" err="1"/>
              <a:t>akoiri</a:t>
            </a:r>
            <a:r>
              <a:rPr lang="en-GB" dirty="0"/>
              <a:t> </a:t>
            </a:r>
            <a:r>
              <a:rPr lang="en-GB" dirty="0" err="1"/>
              <a:t>musume</a:t>
            </a:r>
            <a:endParaRPr lang="en-GB" dirty="0"/>
          </a:p>
        </p:txBody>
      </p:sp>
      <p:sp>
        <p:nvSpPr>
          <p:cNvPr id="6" name="Объект 5">
            <a:extLst>
              <a:ext uri="{FF2B5EF4-FFF2-40B4-BE49-F238E27FC236}">
                <a16:creationId xmlns:a16="http://schemas.microsoft.com/office/drawing/2014/main" id="{28C4BC7B-E7F6-49AF-8CAC-5AECE7B1E76F}"/>
              </a:ext>
            </a:extLst>
          </p:cNvPr>
          <p:cNvSpPr>
            <a:spLocks noGrp="1"/>
          </p:cNvSpPr>
          <p:nvPr>
            <p:ph idx="1"/>
          </p:nvPr>
        </p:nvSpPr>
        <p:spPr>
          <a:xfrm>
            <a:off x="1066800" y="1792252"/>
            <a:ext cx="10058400" cy="4242787"/>
          </a:xfrm>
        </p:spPr>
        <p:txBody>
          <a:bodyPr>
            <a:normAutofit fontScale="92500" lnSpcReduction="10000"/>
          </a:bodyPr>
          <a:lstStyle/>
          <a:p>
            <a:pPr marL="0" indent="0" algn="just">
              <a:buNone/>
            </a:pPr>
            <a:r>
              <a:rPr lang="lv-LV" dirty="0"/>
              <a:t>Savā slavenā runā “Meitas kastēs” </a:t>
            </a:r>
            <a:r>
              <a:rPr lang="lv-LV" dirty="0" err="1"/>
              <a:t>Kisida</a:t>
            </a:r>
            <a:r>
              <a:rPr lang="lv-LV" dirty="0"/>
              <a:t> </a:t>
            </a:r>
            <a:r>
              <a:rPr lang="lv-LV" dirty="0" err="1"/>
              <a:t>Tošiko</a:t>
            </a:r>
            <a:r>
              <a:rPr lang="lv-LV" dirty="0"/>
              <a:t> runāja par ierobežojumiem, kurus sabiedrība izlika sievietēm, piemēram, izglītības iespēju trūkums, iepriekš organizētas laulības. </a:t>
            </a:r>
          </a:p>
          <a:p>
            <a:pPr marL="0" indent="0" algn="just">
              <a:buNone/>
            </a:pPr>
            <a:r>
              <a:rPr lang="lv-LV" dirty="0"/>
              <a:t>Runa “Meitas kastēs” kritizēja Japānas ģimenes sistēmu un problēmas, kuras tā radīja jaunajām japāņu meitenēm. Aristokrātu ģimenes un vidējas klases ģimenes ierobežo meitu brīvību. </a:t>
            </a:r>
            <a:endParaRPr lang="en-GB" dirty="0"/>
          </a:p>
          <a:p>
            <a:pPr marL="0" indent="0" algn="just">
              <a:buNone/>
            </a:pPr>
            <a:r>
              <a:rPr lang="lv-LV" dirty="0" err="1"/>
              <a:t>Kišida</a:t>
            </a:r>
            <a:r>
              <a:rPr lang="lv-LV" dirty="0"/>
              <a:t> </a:t>
            </a:r>
            <a:r>
              <a:rPr lang="lv-LV" dirty="0" err="1"/>
              <a:t>Tošiko</a:t>
            </a:r>
            <a:r>
              <a:rPr lang="lv-LV" dirty="0"/>
              <a:t> atzīmēja trīs veida “kastes”. Pirmā “kaste” – vecāki fiziski slēpa meitas, neatļaujot viņām iziet no mājas un kontaktēt ar ārējo pasauli. Otrā “kaste” – meitas paklausība (tika gaidīts, ka meita izdarīs visu, ko pateiks vecāki). Un trešā “kaste” – novecojušā meiteņu izglītība.</a:t>
            </a:r>
            <a:endParaRPr lang="en-GB" dirty="0"/>
          </a:p>
          <a:p>
            <a:pPr marL="0" indent="0" algn="just">
              <a:buNone/>
            </a:pPr>
            <a:r>
              <a:rPr lang="lv-LV" dirty="0"/>
              <a:t>Šī runa bija  drosmīgs izaicinājums ilgstošām tradīcijām un aicinājums sieviešu izglītības attīstībai. </a:t>
            </a:r>
          </a:p>
          <a:p>
            <a:pPr marL="0" indent="0" algn="just">
              <a:buNone/>
            </a:pPr>
            <a:r>
              <a:rPr lang="lv-LV" dirty="0"/>
              <a:t>Runa notika Liberālās partijas sanāksmē </a:t>
            </a:r>
            <a:r>
              <a:rPr lang="lv-LV" dirty="0" err="1"/>
              <a:t>Ōcu</a:t>
            </a:r>
            <a:r>
              <a:rPr lang="lv-LV" dirty="0"/>
              <a:t> </a:t>
            </a:r>
            <a:r>
              <a:rPr lang="ja-JP" altLang="en-US" dirty="0"/>
              <a:t>大津</a:t>
            </a:r>
            <a:r>
              <a:rPr lang="lv-LV" altLang="ja-JP" dirty="0"/>
              <a:t> </a:t>
            </a:r>
            <a:r>
              <a:rPr lang="lv-LV" dirty="0"/>
              <a:t>pilsētā 1883. gada 12. oktobrī. </a:t>
            </a:r>
          </a:p>
          <a:p>
            <a:pPr marL="0" indent="0" algn="just">
              <a:buNone/>
            </a:pPr>
            <a:r>
              <a:rPr lang="lv-LV" dirty="0"/>
              <a:t>Runa tika uzskatīta par pretrunu 1880. gada Publiskās asamblejas aktam, kas sievietēm aizliedza piedalīties politiskās sanāksmēs. </a:t>
            </a:r>
            <a:r>
              <a:rPr lang="lv-LV" dirty="0" err="1"/>
              <a:t>Kišida</a:t>
            </a:r>
            <a:r>
              <a:rPr lang="lv-LV" dirty="0"/>
              <a:t> </a:t>
            </a:r>
            <a:r>
              <a:rPr lang="lv-LV" dirty="0" err="1"/>
              <a:t>Tošiko</a:t>
            </a:r>
            <a:r>
              <a:rPr lang="lv-LV" dirty="0"/>
              <a:t> tika sodīta un īslaicīgi ieslodzīta. </a:t>
            </a:r>
            <a:endParaRPr lang="en-GB" dirty="0"/>
          </a:p>
          <a:p>
            <a:pPr marL="0" indent="0">
              <a:buNone/>
            </a:pPr>
            <a:endParaRPr lang="en-GB" dirty="0"/>
          </a:p>
        </p:txBody>
      </p:sp>
    </p:spTree>
    <p:extLst>
      <p:ext uri="{BB962C8B-B14F-4D97-AF65-F5344CB8AC3E}">
        <p14:creationId xmlns:p14="http://schemas.microsoft.com/office/powerpoint/2010/main" val="356621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фотография, человек, женщина, смотрит&#10;&#10;Автоматически созданное описание">
            <a:extLst>
              <a:ext uri="{FF2B5EF4-FFF2-40B4-BE49-F238E27FC236}">
                <a16:creationId xmlns:a16="http://schemas.microsoft.com/office/drawing/2014/main" id="{B35B64A2-5324-4C2F-8369-75F1CD4AD83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707"/>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6C4F80DA-597D-4AAD-8E58-F865F7C8361E}"/>
              </a:ext>
            </a:extLst>
          </p:cNvPr>
          <p:cNvSpPr>
            <a:spLocks noGrp="1"/>
          </p:cNvSpPr>
          <p:nvPr>
            <p:ph sz="half" idx="1"/>
          </p:nvPr>
        </p:nvSpPr>
        <p:spPr>
          <a:xfrm>
            <a:off x="639897" y="1020769"/>
            <a:ext cx="6848670" cy="4816462"/>
          </a:xfrm>
        </p:spPr>
        <p:txBody>
          <a:bodyPr vert="horz" lIns="91440" tIns="45720" rIns="91440" bIns="45720" rtlCol="0">
            <a:normAutofit/>
          </a:bodyPr>
          <a:lstStyle/>
          <a:p>
            <a:pPr marL="0" indent="0" algn="just">
              <a:lnSpc>
                <a:spcPct val="90000"/>
              </a:lnSpc>
              <a:buNone/>
            </a:pPr>
            <a:r>
              <a:rPr lang="en-US" dirty="0"/>
              <a:t>1884. </a:t>
            </a:r>
            <a:r>
              <a:rPr lang="en-US" dirty="0" err="1"/>
              <a:t>gadā</a:t>
            </a:r>
            <a:r>
              <a:rPr lang="en-US" dirty="0"/>
              <a:t> </a:t>
            </a:r>
            <a:r>
              <a:rPr lang="en-US" dirty="0" err="1"/>
              <a:t>viņa</a:t>
            </a:r>
            <a:r>
              <a:rPr lang="en-US" dirty="0"/>
              <a:t> </a:t>
            </a:r>
            <a:r>
              <a:rPr lang="en-US" dirty="0" err="1"/>
              <a:t>apprecējās</a:t>
            </a:r>
            <a:r>
              <a:rPr lang="en-US" dirty="0"/>
              <a:t> </a:t>
            </a:r>
            <a:r>
              <a:rPr lang="en-US" dirty="0" err="1"/>
              <a:t>ar</a:t>
            </a:r>
            <a:r>
              <a:rPr lang="en-US" dirty="0"/>
              <a:t> </a:t>
            </a:r>
            <a:r>
              <a:rPr lang="en-US" dirty="0" err="1"/>
              <a:t>Liberālās</a:t>
            </a:r>
            <a:r>
              <a:rPr lang="en-US" dirty="0"/>
              <a:t> </a:t>
            </a:r>
            <a:r>
              <a:rPr lang="en-US" dirty="0" err="1"/>
              <a:t>partijas</a:t>
            </a:r>
            <a:r>
              <a:rPr lang="en-US" dirty="0"/>
              <a:t> </a:t>
            </a:r>
            <a:r>
              <a:rPr lang="en-US" dirty="0" err="1"/>
              <a:t>dalībnieku</a:t>
            </a:r>
            <a:r>
              <a:rPr lang="en-US" dirty="0"/>
              <a:t> </a:t>
            </a:r>
            <a:r>
              <a:rPr lang="en-US" dirty="0" err="1"/>
              <a:t>Nakadžima</a:t>
            </a:r>
            <a:r>
              <a:rPr lang="en-US" dirty="0"/>
              <a:t> </a:t>
            </a:r>
            <a:r>
              <a:rPr lang="en-US" dirty="0" err="1"/>
              <a:t>Nobujuki</a:t>
            </a:r>
            <a:r>
              <a:rPr lang="en-US" dirty="0"/>
              <a:t> </a:t>
            </a:r>
            <a:r>
              <a:rPr lang="ja-JP" altLang="en-US" b="1" dirty="0"/>
              <a:t>中島</a:t>
            </a:r>
            <a:r>
              <a:rPr lang="en-US" altLang="ja-JP" b="1" dirty="0"/>
              <a:t> </a:t>
            </a:r>
            <a:r>
              <a:rPr lang="ja-JP" altLang="en-US" b="1" dirty="0"/>
              <a:t>信行</a:t>
            </a:r>
            <a:r>
              <a:rPr lang="en-US" dirty="0"/>
              <a:t>, un </a:t>
            </a:r>
            <a:r>
              <a:rPr lang="en-US" dirty="0" err="1"/>
              <a:t>pāris</a:t>
            </a:r>
            <a:r>
              <a:rPr lang="en-US" dirty="0"/>
              <a:t> </a:t>
            </a:r>
            <a:r>
              <a:rPr lang="en-US" dirty="0" err="1"/>
              <a:t>pievērsās</a:t>
            </a:r>
            <a:r>
              <a:rPr lang="en-US" dirty="0"/>
              <a:t> </a:t>
            </a:r>
            <a:r>
              <a:rPr lang="en-US" dirty="0" err="1"/>
              <a:t>kristietībai</a:t>
            </a:r>
            <a:r>
              <a:rPr lang="en-US" dirty="0"/>
              <a:t>. </a:t>
            </a:r>
          </a:p>
          <a:p>
            <a:pPr marL="0" indent="0" algn="just">
              <a:lnSpc>
                <a:spcPct val="90000"/>
              </a:lnSpc>
              <a:buNone/>
            </a:pPr>
            <a:r>
              <a:rPr lang="en-US" dirty="0"/>
              <a:t>Kišida </a:t>
            </a:r>
            <a:r>
              <a:rPr lang="en-US" dirty="0" err="1"/>
              <a:t>sāka</a:t>
            </a:r>
            <a:r>
              <a:rPr lang="en-US" dirty="0"/>
              <a:t> </a:t>
            </a:r>
            <a:r>
              <a:rPr lang="en-US" dirty="0" err="1"/>
              <a:t>publicēt</a:t>
            </a:r>
            <a:r>
              <a:rPr lang="en-US" dirty="0"/>
              <a:t> </a:t>
            </a:r>
            <a:r>
              <a:rPr lang="en-US" dirty="0" err="1"/>
              <a:t>savus</a:t>
            </a:r>
            <a:r>
              <a:rPr lang="en-US" dirty="0"/>
              <a:t> </a:t>
            </a:r>
            <a:r>
              <a:rPr lang="en-US" dirty="0" err="1"/>
              <a:t>rakstus</a:t>
            </a:r>
            <a:r>
              <a:rPr lang="en-US" dirty="0"/>
              <a:t> </a:t>
            </a:r>
            <a:r>
              <a:rPr lang="en-US" dirty="0" err="1"/>
              <a:t>kristīgajā</a:t>
            </a:r>
            <a:r>
              <a:rPr lang="en-US" dirty="0"/>
              <a:t> </a:t>
            </a:r>
            <a:r>
              <a:rPr lang="en-US" dirty="0" err="1"/>
              <a:t>žurnālā</a:t>
            </a:r>
            <a:r>
              <a:rPr lang="en-US" dirty="0"/>
              <a:t> “</a:t>
            </a:r>
            <a:r>
              <a:rPr lang="en-US" dirty="0" err="1"/>
              <a:t>Sieviešu</a:t>
            </a:r>
            <a:r>
              <a:rPr lang="en-US" dirty="0"/>
              <a:t> </a:t>
            </a:r>
            <a:r>
              <a:rPr lang="en-US" dirty="0" err="1"/>
              <a:t>izglītības</a:t>
            </a:r>
            <a:r>
              <a:rPr lang="en-US" dirty="0"/>
              <a:t> </a:t>
            </a:r>
            <a:r>
              <a:rPr lang="en-US" dirty="0" err="1"/>
              <a:t>žurnāls</a:t>
            </a:r>
            <a:r>
              <a:rPr lang="en-US" dirty="0"/>
              <a:t>” 1880. </a:t>
            </a:r>
            <a:r>
              <a:rPr lang="en-US" dirty="0" err="1"/>
              <a:t>gados</a:t>
            </a:r>
            <a:r>
              <a:rPr lang="en-US" dirty="0"/>
              <a:t>. </a:t>
            </a:r>
            <a:r>
              <a:rPr lang="en-US" dirty="0" err="1"/>
              <a:t>Viņa</a:t>
            </a:r>
            <a:r>
              <a:rPr lang="en-US" dirty="0"/>
              <a:t> </a:t>
            </a:r>
            <a:r>
              <a:rPr lang="en-US" dirty="0" err="1"/>
              <a:t>nostājās</a:t>
            </a:r>
            <a:r>
              <a:rPr lang="en-US" dirty="0"/>
              <a:t> </a:t>
            </a:r>
            <a:r>
              <a:rPr lang="en-US" dirty="0" err="1"/>
              <a:t>pret</a:t>
            </a:r>
            <a:r>
              <a:rPr lang="en-US" dirty="0"/>
              <a:t> </a:t>
            </a:r>
            <a:r>
              <a:rPr lang="en-US" dirty="0" err="1"/>
              <a:t>vīriešu</a:t>
            </a:r>
            <a:r>
              <a:rPr lang="en-US" dirty="0"/>
              <a:t> </a:t>
            </a:r>
            <a:r>
              <a:rPr lang="en-US" dirty="0" err="1"/>
              <a:t>pārvērtēšanu</a:t>
            </a:r>
            <a:r>
              <a:rPr lang="en-US" dirty="0"/>
              <a:t>, kas </a:t>
            </a:r>
            <a:r>
              <a:rPr lang="en-US" dirty="0" err="1"/>
              <a:t>kaitē</a:t>
            </a:r>
            <a:r>
              <a:rPr lang="en-US" dirty="0"/>
              <a:t> </a:t>
            </a:r>
            <a:r>
              <a:rPr lang="en-US" dirty="0" err="1"/>
              <a:t>sievietēm</a:t>
            </a:r>
            <a:r>
              <a:rPr lang="en-US" dirty="0"/>
              <a:t>, un </a:t>
            </a:r>
            <a:r>
              <a:rPr lang="en-US" dirty="0" err="1"/>
              <a:t>iestājās</a:t>
            </a:r>
            <a:r>
              <a:rPr lang="en-US" dirty="0"/>
              <a:t> par </a:t>
            </a:r>
            <a:r>
              <a:rPr lang="en-US" dirty="0" err="1"/>
              <a:t>vienlīdzīgām</a:t>
            </a:r>
            <a:r>
              <a:rPr lang="en-US" dirty="0"/>
              <a:t> </a:t>
            </a:r>
            <a:r>
              <a:rPr lang="en-US" dirty="0" err="1"/>
              <a:t>tiesībām</a:t>
            </a:r>
            <a:r>
              <a:rPr lang="en-US" dirty="0"/>
              <a:t>  </a:t>
            </a:r>
            <a:r>
              <a:rPr lang="en-US" dirty="0" err="1"/>
              <a:t>kā</a:t>
            </a:r>
            <a:r>
              <a:rPr lang="en-US" dirty="0"/>
              <a:t> </a:t>
            </a:r>
            <a:r>
              <a:rPr lang="en-US" dirty="0" err="1"/>
              <a:t>būtisku</a:t>
            </a:r>
            <a:r>
              <a:rPr lang="en-US" dirty="0"/>
              <a:t> </a:t>
            </a:r>
            <a:r>
              <a:rPr lang="en-US" dirty="0" err="1"/>
              <a:t>Japānas</a:t>
            </a:r>
            <a:r>
              <a:rPr lang="en-US" dirty="0"/>
              <a:t> </a:t>
            </a:r>
            <a:r>
              <a:rPr lang="en-US" dirty="0" err="1"/>
              <a:t>modernizācijas</a:t>
            </a:r>
            <a:r>
              <a:rPr lang="en-US" dirty="0"/>
              <a:t> </a:t>
            </a:r>
            <a:r>
              <a:rPr lang="en-US" dirty="0" err="1"/>
              <a:t>elementu</a:t>
            </a:r>
            <a:r>
              <a:rPr lang="en-US" dirty="0"/>
              <a:t>. </a:t>
            </a:r>
          </a:p>
          <a:p>
            <a:pPr marL="0" indent="0" algn="just">
              <a:lnSpc>
                <a:spcPct val="90000"/>
              </a:lnSpc>
              <a:buNone/>
            </a:pPr>
            <a:r>
              <a:rPr lang="en-US" dirty="0" err="1"/>
              <a:t>Viņa</a:t>
            </a:r>
            <a:r>
              <a:rPr lang="en-US" dirty="0"/>
              <a:t> </a:t>
            </a:r>
            <a:r>
              <a:rPr lang="en-US" dirty="0" err="1"/>
              <a:t>uzskatīja</a:t>
            </a:r>
            <a:r>
              <a:rPr lang="en-US" dirty="0"/>
              <a:t>, ka </a:t>
            </a:r>
            <a:r>
              <a:rPr lang="en-US" dirty="0" err="1"/>
              <a:t>sieviešu</a:t>
            </a:r>
            <a:r>
              <a:rPr lang="en-US" dirty="0"/>
              <a:t> un </a:t>
            </a:r>
            <a:r>
              <a:rPr lang="en-US" dirty="0" err="1"/>
              <a:t>vīriešu</a:t>
            </a:r>
            <a:r>
              <a:rPr lang="en-US" dirty="0"/>
              <a:t> </a:t>
            </a:r>
            <a:r>
              <a:rPr lang="en-US" dirty="0" err="1"/>
              <a:t>nevienlīdzīb</a:t>
            </a:r>
            <a:r>
              <a:rPr lang="lv-LV" dirty="0"/>
              <a:t>a</a:t>
            </a:r>
            <a:r>
              <a:rPr lang="en-US" dirty="0"/>
              <a:t> </a:t>
            </a:r>
            <a:r>
              <a:rPr lang="lv-LV" dirty="0"/>
              <a:t>balstās</a:t>
            </a:r>
            <a:r>
              <a:rPr lang="en-US" dirty="0"/>
              <a:t> </a:t>
            </a:r>
            <a:r>
              <a:rPr lang="en-US" dirty="0" err="1"/>
              <a:t>nevis</a:t>
            </a:r>
            <a:r>
              <a:rPr lang="lv-LV" dirty="0"/>
              <a:t> uz</a:t>
            </a:r>
            <a:r>
              <a:rPr lang="en-US" dirty="0"/>
              <a:t> </a:t>
            </a:r>
            <a:r>
              <a:rPr lang="en-US" dirty="0" err="1"/>
              <a:t>atšķirīb</a:t>
            </a:r>
            <a:r>
              <a:rPr lang="lv-LV" dirty="0" err="1"/>
              <a:t>as</a:t>
            </a:r>
            <a:r>
              <a:rPr lang="en-US" dirty="0"/>
              <a:t> </a:t>
            </a:r>
            <a:r>
              <a:rPr lang="en-US" dirty="0" err="1"/>
              <a:t>starp</a:t>
            </a:r>
            <a:r>
              <a:rPr lang="en-US" dirty="0"/>
              <a:t> </a:t>
            </a:r>
            <a:r>
              <a:rPr lang="en-US" dirty="0" err="1"/>
              <a:t>dzimumu</a:t>
            </a:r>
            <a:r>
              <a:rPr lang="en-US" dirty="0"/>
              <a:t> </a:t>
            </a:r>
            <a:r>
              <a:rPr lang="en-US" dirty="0" err="1"/>
              <a:t>garīgajām</a:t>
            </a:r>
            <a:r>
              <a:rPr lang="en-US" dirty="0"/>
              <a:t> </a:t>
            </a:r>
            <a:r>
              <a:rPr lang="en-US" dirty="0" err="1"/>
              <a:t>spējām</a:t>
            </a:r>
            <a:r>
              <a:rPr lang="en-US" dirty="0"/>
              <a:t>, bet</a:t>
            </a:r>
            <a:r>
              <a:rPr lang="lv-LV" dirty="0"/>
              <a:t> uz to,</a:t>
            </a:r>
            <a:r>
              <a:rPr lang="en-US" dirty="0"/>
              <a:t> ka </a:t>
            </a:r>
            <a:r>
              <a:rPr lang="en-US" dirty="0" err="1"/>
              <a:t>sievietēm</a:t>
            </a:r>
            <a:r>
              <a:rPr lang="en-US" dirty="0"/>
              <a:t> </a:t>
            </a:r>
            <a:r>
              <a:rPr lang="en-US" dirty="0" err="1"/>
              <a:t>tiek</a:t>
            </a:r>
            <a:r>
              <a:rPr lang="en-US" dirty="0"/>
              <a:t> </a:t>
            </a:r>
            <a:r>
              <a:rPr lang="en-US" dirty="0" err="1"/>
              <a:t>aizliegta</a:t>
            </a:r>
            <a:r>
              <a:rPr lang="en-US" dirty="0"/>
              <a:t> </a:t>
            </a:r>
            <a:r>
              <a:rPr lang="en-US" dirty="0" err="1"/>
              <a:t>pieeja</a:t>
            </a:r>
            <a:r>
              <a:rPr lang="en-US" dirty="0"/>
              <a:t> </a:t>
            </a:r>
            <a:r>
              <a:rPr lang="en-US" dirty="0" err="1"/>
              <a:t>izglītībai</a:t>
            </a:r>
            <a:r>
              <a:rPr lang="en-US" dirty="0"/>
              <a:t>.</a:t>
            </a:r>
            <a:endParaRPr lang="lv-LV" dirty="0"/>
          </a:p>
          <a:p>
            <a:pPr marL="0" indent="0" algn="just">
              <a:lnSpc>
                <a:spcPct val="90000"/>
              </a:lnSpc>
              <a:buNone/>
            </a:pPr>
            <a:r>
              <a:rPr lang="en-US" dirty="0" err="1"/>
              <a:t>Īpaši</a:t>
            </a:r>
            <a:r>
              <a:rPr lang="en-US" dirty="0"/>
              <a:t> </a:t>
            </a:r>
            <a:r>
              <a:rPr lang="en-US" dirty="0" err="1"/>
              <a:t>viņa</a:t>
            </a:r>
            <a:r>
              <a:rPr lang="en-US" dirty="0"/>
              <a:t> </a:t>
            </a:r>
            <a:r>
              <a:rPr lang="en-US" dirty="0" err="1"/>
              <a:t>nosodīja</a:t>
            </a:r>
            <a:r>
              <a:rPr lang="en-US" dirty="0"/>
              <a:t> </a:t>
            </a:r>
            <a:r>
              <a:rPr lang="en-US" dirty="0" err="1"/>
              <a:t>dubultstandartu</a:t>
            </a:r>
            <a:r>
              <a:rPr lang="en-US" dirty="0"/>
              <a:t>, kas </a:t>
            </a:r>
            <a:r>
              <a:rPr lang="en-US" dirty="0" err="1"/>
              <a:t>atļāva</a:t>
            </a:r>
            <a:r>
              <a:rPr lang="en-US" dirty="0"/>
              <a:t> </a:t>
            </a:r>
            <a:r>
              <a:rPr lang="en-US" dirty="0" err="1"/>
              <a:t>vīriešiem</a:t>
            </a:r>
            <a:r>
              <a:rPr lang="en-US" dirty="0"/>
              <a:t> </a:t>
            </a:r>
            <a:r>
              <a:rPr lang="en-US" dirty="0" err="1"/>
              <a:t>attiecības</a:t>
            </a:r>
            <a:r>
              <a:rPr lang="en-US" dirty="0"/>
              <a:t> </a:t>
            </a:r>
            <a:r>
              <a:rPr lang="en-US" dirty="0" err="1"/>
              <a:t>ar</a:t>
            </a:r>
            <a:r>
              <a:rPr lang="en-US" dirty="0"/>
              <a:t> </a:t>
            </a:r>
            <a:r>
              <a:rPr lang="en-US" dirty="0" err="1"/>
              <a:t>konkubīnēm</a:t>
            </a:r>
            <a:r>
              <a:rPr lang="en-US" dirty="0"/>
              <a:t>, </a:t>
            </a:r>
            <a:r>
              <a:rPr lang="en-US" dirty="0" err="1"/>
              <a:t>tomēr</a:t>
            </a:r>
            <a:r>
              <a:rPr lang="en-US" dirty="0"/>
              <a:t> </a:t>
            </a:r>
            <a:r>
              <a:rPr lang="en-US" dirty="0" err="1"/>
              <a:t>uzsvēra</a:t>
            </a:r>
            <a:r>
              <a:rPr lang="en-US" dirty="0"/>
              <a:t> </a:t>
            </a:r>
            <a:r>
              <a:rPr lang="en-US" dirty="0" err="1"/>
              <a:t>sieviešu</a:t>
            </a:r>
            <a:r>
              <a:rPr lang="en-US" dirty="0"/>
              <a:t> </a:t>
            </a:r>
            <a:r>
              <a:rPr lang="en-US" dirty="0" err="1"/>
              <a:t>šķīstību</a:t>
            </a:r>
            <a:r>
              <a:rPr lang="en-US" dirty="0"/>
              <a:t>, </a:t>
            </a:r>
            <a:r>
              <a:rPr lang="en-US" dirty="0" err="1"/>
              <a:t>ļaujot</a:t>
            </a:r>
            <a:r>
              <a:rPr lang="en-US" dirty="0"/>
              <a:t> </a:t>
            </a:r>
            <a:r>
              <a:rPr lang="en-US" dirty="0" err="1"/>
              <a:t>vīriešiem</a:t>
            </a:r>
            <a:r>
              <a:rPr lang="en-US" dirty="0"/>
              <a:t>, bet ne </a:t>
            </a:r>
            <a:r>
              <a:rPr lang="en-US" dirty="0" err="1"/>
              <a:t>sievietēm</a:t>
            </a:r>
            <a:r>
              <a:rPr lang="en-US" dirty="0"/>
              <a:t> </a:t>
            </a:r>
            <a:r>
              <a:rPr lang="en-US" dirty="0" err="1"/>
              <a:t>šķirties</a:t>
            </a:r>
            <a:r>
              <a:rPr lang="en-US" dirty="0"/>
              <a:t>, ja </a:t>
            </a:r>
            <a:r>
              <a:rPr lang="lv-LV" dirty="0" err="1"/>
              <a:t>partnieris</a:t>
            </a:r>
            <a:r>
              <a:rPr lang="en-US" dirty="0"/>
              <a:t> </a:t>
            </a:r>
            <a:r>
              <a:rPr lang="en-US" dirty="0" err="1"/>
              <a:t>pārkāpa</a:t>
            </a:r>
            <a:r>
              <a:rPr lang="en-US" dirty="0"/>
              <a:t> </a:t>
            </a:r>
            <a:r>
              <a:rPr lang="en-US" dirty="0" err="1"/>
              <a:t>laulību</a:t>
            </a:r>
            <a:r>
              <a:rPr lang="en-US" dirty="0"/>
              <a:t>. </a:t>
            </a:r>
          </a:p>
          <a:p>
            <a:pPr marL="0" indent="0" algn="just">
              <a:lnSpc>
                <a:spcPct val="90000"/>
              </a:lnSpc>
              <a:buNone/>
            </a:pPr>
            <a:r>
              <a:rPr lang="en-US" dirty="0" err="1"/>
              <a:t>Viņa</a:t>
            </a:r>
            <a:r>
              <a:rPr lang="en-US" dirty="0"/>
              <a:t> </a:t>
            </a:r>
            <a:r>
              <a:rPr lang="en-US" dirty="0" err="1"/>
              <a:t>bija</a:t>
            </a:r>
            <a:r>
              <a:rPr lang="en-US" dirty="0"/>
              <a:t> </a:t>
            </a:r>
            <a:r>
              <a:rPr lang="en-US" dirty="0" err="1"/>
              <a:t>pārliecināta</a:t>
            </a:r>
            <a:r>
              <a:rPr lang="en-US" dirty="0"/>
              <a:t>, ka </a:t>
            </a:r>
            <a:r>
              <a:rPr lang="en-US" dirty="0" err="1"/>
              <a:t>cilvēktiesību</a:t>
            </a:r>
            <a:r>
              <a:rPr lang="en-US" dirty="0"/>
              <a:t> </a:t>
            </a:r>
            <a:r>
              <a:rPr lang="en-US" dirty="0" err="1"/>
              <a:t>reforma</a:t>
            </a:r>
            <a:r>
              <a:rPr lang="en-US" dirty="0"/>
              <a:t> ne </a:t>
            </a:r>
            <a:r>
              <a:rPr lang="en-US" dirty="0" err="1"/>
              <a:t>tikai</a:t>
            </a:r>
            <a:r>
              <a:rPr lang="en-US" dirty="0"/>
              <a:t> </a:t>
            </a:r>
            <a:r>
              <a:rPr lang="en-US" dirty="0" err="1"/>
              <a:t>uzlabos</a:t>
            </a:r>
            <a:r>
              <a:rPr lang="en-US" dirty="0"/>
              <a:t> </a:t>
            </a:r>
            <a:r>
              <a:rPr lang="en-US" dirty="0" err="1"/>
              <a:t>attiecības</a:t>
            </a:r>
            <a:r>
              <a:rPr lang="en-US" dirty="0"/>
              <a:t> </a:t>
            </a:r>
            <a:r>
              <a:rPr lang="en-US" dirty="0" err="1"/>
              <a:t>ģimenē</a:t>
            </a:r>
            <a:r>
              <a:rPr lang="en-US" dirty="0"/>
              <a:t>, bet </a:t>
            </a:r>
            <a:r>
              <a:rPr lang="en-US" dirty="0" err="1"/>
              <a:t>arī</a:t>
            </a:r>
            <a:r>
              <a:rPr lang="en-US" dirty="0"/>
              <a:t> </a:t>
            </a:r>
            <a:r>
              <a:rPr lang="en-US" dirty="0" err="1"/>
              <a:t>radīs</a:t>
            </a:r>
            <a:r>
              <a:rPr lang="en-US" dirty="0"/>
              <a:t> </a:t>
            </a:r>
            <a:r>
              <a:rPr lang="en-US" dirty="0" err="1"/>
              <a:t>labāku</a:t>
            </a:r>
            <a:r>
              <a:rPr lang="en-US" dirty="0"/>
              <a:t> </a:t>
            </a:r>
            <a:r>
              <a:rPr lang="en-US" dirty="0" err="1"/>
              <a:t>nāciju</a:t>
            </a:r>
            <a:r>
              <a:rPr lang="en-US" dirty="0"/>
              <a:t>. </a:t>
            </a:r>
          </a:p>
        </p:txBody>
      </p:sp>
    </p:spTree>
    <p:extLst>
      <p:ext uri="{BB962C8B-B14F-4D97-AF65-F5344CB8AC3E}">
        <p14:creationId xmlns:p14="http://schemas.microsoft.com/office/powerpoint/2010/main" val="2882177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6D7D4A4E-9660-4D12-AA54-D643D64B02D1}"/>
              </a:ext>
            </a:extLst>
          </p:cNvPr>
          <p:cNvSpPr>
            <a:spLocks noGrp="1"/>
          </p:cNvSpPr>
          <p:nvPr>
            <p:ph idx="1"/>
          </p:nvPr>
        </p:nvSpPr>
        <p:spPr>
          <a:xfrm>
            <a:off x="1066800" y="2262836"/>
            <a:ext cx="10058400" cy="2332327"/>
          </a:xfrm>
        </p:spPr>
        <p:txBody>
          <a:bodyPr/>
          <a:lstStyle/>
          <a:p>
            <a:pPr marL="0" indent="0" algn="just">
              <a:buNone/>
            </a:pPr>
            <a:r>
              <a:rPr lang="lv-LV" dirty="0"/>
              <a:t>1887. gadā </a:t>
            </a:r>
            <a:r>
              <a:rPr lang="lv-LV" dirty="0" err="1"/>
              <a:t>Kišida</a:t>
            </a:r>
            <a:r>
              <a:rPr lang="lv-LV" dirty="0"/>
              <a:t> un viņas vīrs tika izraidīti no Tokijas. Viņi apmetās Jokohamā </a:t>
            </a:r>
            <a:r>
              <a:rPr lang="ja-JP" altLang="en-US" dirty="0"/>
              <a:t>横浜</a:t>
            </a:r>
            <a:r>
              <a:rPr lang="lv-LV" altLang="ja-JP" dirty="0"/>
              <a:t> </a:t>
            </a:r>
            <a:r>
              <a:rPr lang="lv-LV" dirty="0"/>
              <a:t>un atgriezās Tokijā 1890. gadā, kad </a:t>
            </a:r>
            <a:r>
              <a:rPr lang="lv-LV" dirty="0" err="1"/>
              <a:t>Nakadžima</a:t>
            </a:r>
            <a:r>
              <a:rPr lang="lv-LV" dirty="0"/>
              <a:t> </a:t>
            </a:r>
            <a:r>
              <a:rPr lang="lv-LV" dirty="0" err="1"/>
              <a:t>Nobujuki</a:t>
            </a:r>
            <a:r>
              <a:rPr lang="lv-LV" dirty="0"/>
              <a:t> tika ievēlēts Japānas parlamenta </a:t>
            </a:r>
            <a:r>
              <a:rPr lang="lv-LV" dirty="0" err="1"/>
              <a:t>apakšpalātā</a:t>
            </a:r>
            <a:r>
              <a:rPr lang="lv-LV" dirty="0"/>
              <a:t>. </a:t>
            </a:r>
          </a:p>
          <a:p>
            <a:pPr marL="0" indent="0" algn="just">
              <a:buNone/>
            </a:pPr>
            <a:r>
              <a:rPr lang="lv-LV" dirty="0"/>
              <a:t>Tad </a:t>
            </a:r>
            <a:r>
              <a:rPr lang="lv-LV" dirty="0" err="1"/>
              <a:t>Kišida</a:t>
            </a:r>
            <a:r>
              <a:rPr lang="lv-LV" dirty="0"/>
              <a:t> iesaistījās Tokijas sieviešu reformu biedrībā. Tomēr 1890. gadā tika pilnībā ierobežota sieviešu politiskā aktivitāte saskaņā ar Policijas drošības noteikumu 5. pantu (vēl vairāk pastiprināta 1900. gadā). </a:t>
            </a:r>
          </a:p>
          <a:p>
            <a:pPr marL="0" indent="0" algn="just">
              <a:buNone/>
            </a:pPr>
            <a:r>
              <a:rPr lang="lv-LV" dirty="0"/>
              <a:t>1901. gadā viņa nomira tuberkulozes dēļ. </a:t>
            </a:r>
            <a:endParaRPr lang="en-GB" dirty="0"/>
          </a:p>
          <a:p>
            <a:endParaRPr lang="en-GB" dirty="0"/>
          </a:p>
        </p:txBody>
      </p:sp>
    </p:spTree>
    <p:extLst>
      <p:ext uri="{BB962C8B-B14F-4D97-AF65-F5344CB8AC3E}">
        <p14:creationId xmlns:p14="http://schemas.microsoft.com/office/powerpoint/2010/main" val="12618262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24C98522-2538-469E-98C3-2B5C87DFE65A}"/>
              </a:ext>
            </a:extLst>
          </p:cNvPr>
          <p:cNvSpPr>
            <a:spLocks noGrp="1"/>
          </p:cNvSpPr>
          <p:nvPr>
            <p:ph type="title"/>
          </p:nvPr>
        </p:nvSpPr>
        <p:spPr/>
        <p:txBody>
          <a:bodyPr/>
          <a:lstStyle/>
          <a:p>
            <a:r>
              <a:rPr lang="lv-LV" dirty="0"/>
              <a:t>Izmantotie avoti:</a:t>
            </a:r>
            <a:endParaRPr lang="en-GB" dirty="0"/>
          </a:p>
        </p:txBody>
      </p:sp>
      <p:sp>
        <p:nvSpPr>
          <p:cNvPr id="6" name="Объект 5">
            <a:extLst>
              <a:ext uri="{FF2B5EF4-FFF2-40B4-BE49-F238E27FC236}">
                <a16:creationId xmlns:a16="http://schemas.microsoft.com/office/drawing/2014/main" id="{F77279C9-C727-4D14-87B7-B43477BEDE9A}"/>
              </a:ext>
            </a:extLst>
          </p:cNvPr>
          <p:cNvSpPr>
            <a:spLocks noGrp="1"/>
          </p:cNvSpPr>
          <p:nvPr>
            <p:ph idx="1"/>
          </p:nvPr>
        </p:nvSpPr>
        <p:spPr/>
        <p:txBody>
          <a:bodyPr>
            <a:normAutofit fontScale="85000" lnSpcReduction="10000"/>
          </a:bodyPr>
          <a:lstStyle/>
          <a:p>
            <a:r>
              <a:rPr lang="lv-LV" b="1" dirty="0"/>
              <a:t>Anderson M. S. </a:t>
            </a:r>
            <a:r>
              <a:rPr lang="en-GB" i="1" dirty="0"/>
              <a:t>Kishida Toshiko and the Rise of the Female</a:t>
            </a:r>
            <a:r>
              <a:rPr lang="lv-LV" i="1" dirty="0"/>
              <a:t> </a:t>
            </a:r>
            <a:r>
              <a:rPr lang="en-GB" i="1" dirty="0"/>
              <a:t>Speaker in Meiji Japan.</a:t>
            </a:r>
            <a:r>
              <a:rPr lang="lv-LV" i="1" dirty="0"/>
              <a:t> </a:t>
            </a:r>
            <a:r>
              <a:rPr lang="en-GB" dirty="0"/>
              <a:t>U.S.</a:t>
            </a:r>
            <a:r>
              <a:rPr lang="lv-LV" dirty="0"/>
              <a:t>-</a:t>
            </a:r>
            <a:r>
              <a:rPr lang="en-GB" dirty="0"/>
              <a:t>Japan Women's Journal. 30/31, no. 1(2006): 36-59.</a:t>
            </a:r>
            <a:r>
              <a:rPr lang="lv-LV" dirty="0"/>
              <a:t> pieejams: </a:t>
            </a:r>
            <a:r>
              <a:rPr lang="en-GB" dirty="0">
                <a:hlinkClick r:id="rId2"/>
              </a:rPr>
              <a:t>http://scholarworks.smith.edu/hst_facpubs/3/</a:t>
            </a:r>
            <a:r>
              <a:rPr lang="lv-LV" dirty="0"/>
              <a:t> [skatīts: 25.04.2020.]</a:t>
            </a:r>
          </a:p>
          <a:p>
            <a:r>
              <a:rPr lang="lv-LV" b="1" dirty="0" err="1"/>
              <a:t>Copeland</a:t>
            </a:r>
            <a:r>
              <a:rPr lang="lv-LV" b="1" dirty="0"/>
              <a:t> R.</a:t>
            </a:r>
            <a:r>
              <a:rPr lang="lv-LV" dirty="0"/>
              <a:t> </a:t>
            </a:r>
            <a:r>
              <a:rPr lang="lv-LV" i="1" dirty="0" err="1"/>
              <a:t>Modern</a:t>
            </a:r>
            <a:r>
              <a:rPr lang="lv-LV" i="1" dirty="0"/>
              <a:t> Murasaki: </a:t>
            </a:r>
            <a:r>
              <a:rPr lang="en-GB" i="1" dirty="0"/>
              <a:t>Writing By Women of Meiji Japan</a:t>
            </a:r>
            <a:r>
              <a:rPr lang="lv-LV" i="1" dirty="0"/>
              <a:t>.</a:t>
            </a:r>
            <a:r>
              <a:rPr lang="lv-LV" dirty="0"/>
              <a:t> </a:t>
            </a:r>
            <a:r>
              <a:rPr lang="en-GB" dirty="0"/>
              <a:t>Columbia University Press</a:t>
            </a:r>
            <a:r>
              <a:rPr lang="lv-LV" dirty="0"/>
              <a:t>, </a:t>
            </a:r>
            <a:r>
              <a:rPr lang="lv-LV" dirty="0" err="1"/>
              <a:t>New</a:t>
            </a:r>
            <a:r>
              <a:rPr lang="lv-LV" dirty="0"/>
              <a:t> </a:t>
            </a:r>
            <a:r>
              <a:rPr lang="lv-LV" dirty="0" err="1"/>
              <a:t>York</a:t>
            </a:r>
            <a:r>
              <a:rPr lang="lv-LV" dirty="0"/>
              <a:t>, 2006.</a:t>
            </a:r>
            <a:endParaRPr lang="en-GB" i="1" dirty="0"/>
          </a:p>
          <a:p>
            <a:r>
              <a:rPr lang="en-GB" b="1" dirty="0"/>
              <a:t>Rappaport</a:t>
            </a:r>
            <a:r>
              <a:rPr lang="lv-LV" b="1" dirty="0"/>
              <a:t> H.</a:t>
            </a:r>
            <a:r>
              <a:rPr lang="lv-LV" dirty="0"/>
              <a:t> </a:t>
            </a:r>
            <a:r>
              <a:rPr lang="en-GB" i="1" dirty="0" err="1"/>
              <a:t>Encyclopedia</a:t>
            </a:r>
            <a:r>
              <a:rPr lang="en-GB" i="1" dirty="0"/>
              <a:t> of Women Social Reformers: Volume One</a:t>
            </a:r>
            <a:r>
              <a:rPr lang="lv-LV" i="1" dirty="0"/>
              <a:t>. </a:t>
            </a:r>
            <a:r>
              <a:rPr lang="en-GB" dirty="0"/>
              <a:t>ABC-CLIO</a:t>
            </a:r>
            <a:r>
              <a:rPr lang="lv-LV" dirty="0"/>
              <a:t>,</a:t>
            </a:r>
            <a:r>
              <a:rPr lang="en-GB" dirty="0"/>
              <a:t> Santa Barbara</a:t>
            </a:r>
            <a:r>
              <a:rPr lang="lv-LV" dirty="0"/>
              <a:t>, 2001.</a:t>
            </a:r>
          </a:p>
          <a:p>
            <a:r>
              <a:rPr lang="lv-LV" b="1" dirty="0" err="1"/>
              <a:t>Reese</a:t>
            </a:r>
            <a:r>
              <a:rPr lang="lv-LV" b="1" dirty="0"/>
              <a:t> L.</a:t>
            </a:r>
            <a:r>
              <a:rPr lang="lv-LV" dirty="0"/>
              <a:t> </a:t>
            </a:r>
            <a:r>
              <a:rPr lang="fi-FI" i="1" dirty="0"/>
              <a:t>Kishida Toshiko, (1863-1901) – Japan</a:t>
            </a:r>
            <a:r>
              <a:rPr lang="lv-LV" i="1" dirty="0"/>
              <a:t> </a:t>
            </a:r>
            <a:r>
              <a:rPr lang="fi-FI" i="1" dirty="0"/>
              <a:t>“Maidens in Boxes”</a:t>
            </a:r>
            <a:r>
              <a:rPr lang="lv-LV" dirty="0"/>
              <a:t>, pieejams: </a:t>
            </a:r>
            <a:r>
              <a:rPr lang="lv-LV" dirty="0">
                <a:hlinkClick r:id="rId3"/>
              </a:rPr>
              <a:t>http://www.womeninworldhistory.com/WR-04.html</a:t>
            </a:r>
            <a:r>
              <a:rPr lang="lv-LV" dirty="0"/>
              <a:t> [skatīts: 27.04.2020.]</a:t>
            </a:r>
          </a:p>
          <a:p>
            <a:r>
              <a:rPr lang="en-GB" dirty="0"/>
              <a:t>Women in World History: A Biographical </a:t>
            </a:r>
            <a:r>
              <a:rPr lang="en-GB" dirty="0" err="1"/>
              <a:t>Encyclopedia</a:t>
            </a:r>
            <a:r>
              <a:rPr lang="en-GB" dirty="0"/>
              <a:t>. Kishida Toshiko (1863–1901). </a:t>
            </a:r>
            <a:r>
              <a:rPr lang="en-GB" i="1" dirty="0"/>
              <a:t>Encyclopedia.com.</a:t>
            </a:r>
            <a:r>
              <a:rPr lang="lv-LV" i="1" dirty="0"/>
              <a:t> </a:t>
            </a:r>
            <a:r>
              <a:rPr lang="lv-LV" dirty="0"/>
              <a:t>pieejams:</a:t>
            </a:r>
            <a:r>
              <a:rPr lang="en-GB" dirty="0"/>
              <a:t> </a:t>
            </a:r>
            <a:r>
              <a:rPr lang="en-GB" dirty="0">
                <a:hlinkClick r:id="rId4"/>
              </a:rPr>
              <a:t>https://www.encyclopedia.com/women/encyclopedias-almanacs-transcripts-and-maps/kishida-toshiko-1863-1901</a:t>
            </a:r>
            <a:r>
              <a:rPr lang="lv-LV" dirty="0"/>
              <a:t> [skatīts: 28.04.</a:t>
            </a:r>
            <a:r>
              <a:rPr lang="en-GB" dirty="0"/>
              <a:t>2020.</a:t>
            </a:r>
            <a:r>
              <a:rPr lang="lv-LV" dirty="0"/>
              <a:t>]</a:t>
            </a:r>
            <a:endParaRPr lang="en-GB" dirty="0"/>
          </a:p>
          <a:p>
            <a:r>
              <a:rPr lang="en-GB" b="1" dirty="0"/>
              <a:t>Yang J.</a:t>
            </a:r>
            <a:r>
              <a:rPr lang="en-GB" dirty="0"/>
              <a:t> </a:t>
            </a:r>
            <a:r>
              <a:rPr lang="en-GB" i="1" dirty="0"/>
              <a:t>Navigating the Shifting Winds of Activism: The Woman's Reform Society's Movement</a:t>
            </a:r>
            <a:r>
              <a:rPr lang="en-GB" dirty="0"/>
              <a:t>. East Asian Languages and Cultures Department </a:t>
            </a:r>
            <a:r>
              <a:rPr lang="en-GB" dirty="0" err="1"/>
              <a:t>Honors</a:t>
            </a:r>
            <a:r>
              <a:rPr lang="en-GB" dirty="0"/>
              <a:t> Papers, Connecticut College,  2015. </a:t>
            </a:r>
            <a:r>
              <a:rPr lang="en-GB" dirty="0" err="1"/>
              <a:t>Pieejams</a:t>
            </a:r>
            <a:r>
              <a:rPr lang="en-GB" dirty="0"/>
              <a:t>: </a:t>
            </a:r>
            <a:r>
              <a:rPr lang="en-GB" dirty="0">
                <a:hlinkClick r:id="rId5"/>
              </a:rPr>
              <a:t>https://digitalcommons.conncoll.edu/cgi/viewcontent.cgi?referer=https://www.google.com/&amp;httpsredir=1&amp;article=1009&amp;context=eastasianhp</a:t>
            </a:r>
            <a:r>
              <a:rPr lang="en-GB" dirty="0"/>
              <a:t> </a:t>
            </a:r>
            <a:endParaRPr lang="lv-LV" dirty="0"/>
          </a:p>
        </p:txBody>
      </p:sp>
    </p:spTree>
    <p:extLst>
      <p:ext uri="{BB962C8B-B14F-4D97-AF65-F5344CB8AC3E}">
        <p14:creationId xmlns:p14="http://schemas.microsoft.com/office/powerpoint/2010/main" val="16902945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фотография, черный, белый, старый&#10;&#10;Автоматически созданное описание">
            <a:extLst>
              <a:ext uri="{FF2B5EF4-FFF2-40B4-BE49-F238E27FC236}">
                <a16:creationId xmlns:a16="http://schemas.microsoft.com/office/drawing/2014/main" id="{CBD3263F-51AD-4DF3-A137-DCABEC24A28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366" r="9325" b="-2"/>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3D773570-5F47-4930-B336-045F24E59F73}"/>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dirty="0"/>
              <a:t>Fukuda Hideko </a:t>
            </a:r>
            <a:r>
              <a:rPr lang="ja-JP" altLang="en-US" dirty="0"/>
              <a:t>福田 英子</a:t>
            </a:r>
            <a:endParaRPr lang="en-US" dirty="0"/>
          </a:p>
        </p:txBody>
      </p:sp>
      <p:sp>
        <p:nvSpPr>
          <p:cNvPr id="3" name="Объект 2">
            <a:extLst>
              <a:ext uri="{FF2B5EF4-FFF2-40B4-BE49-F238E27FC236}">
                <a16:creationId xmlns:a16="http://schemas.microsoft.com/office/drawing/2014/main" id="{9075CDDC-A6B8-4807-BFC2-FA63C8E6CE26}"/>
              </a:ext>
            </a:extLst>
          </p:cNvPr>
          <p:cNvSpPr>
            <a:spLocks noGrp="1"/>
          </p:cNvSpPr>
          <p:nvPr>
            <p:ph sz="half" idx="1"/>
          </p:nvPr>
        </p:nvSpPr>
        <p:spPr>
          <a:xfrm>
            <a:off x="868680" y="2791624"/>
            <a:ext cx="6281928" cy="3243415"/>
          </a:xfrm>
        </p:spPr>
        <p:txBody>
          <a:bodyPr vert="horz" lIns="91440" tIns="45720" rIns="91440" bIns="45720" rtlCol="0">
            <a:normAutofit/>
          </a:bodyPr>
          <a:lstStyle/>
          <a:p>
            <a:pPr marL="0" indent="0" algn="just">
              <a:lnSpc>
                <a:spcPct val="90000"/>
              </a:lnSpc>
              <a:buNone/>
            </a:pPr>
            <a:r>
              <a:rPr lang="en-US" dirty="0"/>
              <a:t>Fukuda Hideko </a:t>
            </a:r>
            <a:r>
              <a:rPr lang="ja-JP" altLang="en-US" dirty="0"/>
              <a:t>福田 英子</a:t>
            </a:r>
            <a:r>
              <a:rPr lang="lv-LV" altLang="ja-JP" dirty="0"/>
              <a:t> ir j</a:t>
            </a:r>
            <a:r>
              <a:rPr lang="en-US" dirty="0" err="1"/>
              <a:t>apāņu</a:t>
            </a:r>
            <a:r>
              <a:rPr lang="en-US" dirty="0"/>
              <a:t> </a:t>
            </a:r>
            <a:r>
              <a:rPr lang="en-US" dirty="0" err="1"/>
              <a:t>sieviešu</a:t>
            </a:r>
            <a:r>
              <a:rPr lang="en-US" dirty="0"/>
              <a:t> </a:t>
            </a:r>
            <a:r>
              <a:rPr lang="en-US" dirty="0" err="1"/>
              <a:t>atbrīvošanas</a:t>
            </a:r>
            <a:r>
              <a:rPr lang="en-US" dirty="0"/>
              <a:t> </a:t>
            </a:r>
            <a:r>
              <a:rPr lang="en-US" dirty="0" err="1"/>
              <a:t>kustības</a:t>
            </a:r>
            <a:r>
              <a:rPr lang="en-US" dirty="0"/>
              <a:t> </a:t>
            </a:r>
            <a:r>
              <a:rPr lang="en-US" dirty="0" err="1"/>
              <a:t>pioniere</a:t>
            </a:r>
            <a:r>
              <a:rPr lang="en-US" dirty="0"/>
              <a:t> </a:t>
            </a:r>
            <a:r>
              <a:rPr lang="en-US" dirty="0" err="1"/>
              <a:t>Meidži</a:t>
            </a:r>
            <a:r>
              <a:rPr lang="en-US" dirty="0"/>
              <a:t> </a:t>
            </a:r>
            <a:r>
              <a:rPr lang="en-US" dirty="0" err="1"/>
              <a:t>periodā</a:t>
            </a:r>
            <a:r>
              <a:rPr lang="lv-LV" dirty="0"/>
              <a:t> (1868-1912).</a:t>
            </a:r>
          </a:p>
          <a:p>
            <a:pPr marL="0" indent="0" algn="just">
              <a:lnSpc>
                <a:spcPct val="90000"/>
              </a:lnSpc>
              <a:buNone/>
            </a:pPr>
            <a:r>
              <a:rPr lang="lv-LV" dirty="0"/>
              <a:t>V</a:t>
            </a:r>
            <a:r>
              <a:rPr lang="en-US" dirty="0" err="1"/>
              <a:t>iena</a:t>
            </a:r>
            <a:r>
              <a:rPr lang="en-US" dirty="0"/>
              <a:t> no </a:t>
            </a:r>
            <a:r>
              <a:rPr lang="en-US" dirty="0" err="1"/>
              <a:t>sievietēm</a:t>
            </a:r>
            <a:r>
              <a:rPr lang="en-US" dirty="0"/>
              <a:t>, kas </a:t>
            </a:r>
            <a:r>
              <a:rPr lang="en-US" dirty="0" err="1"/>
              <a:t>piedalījas</a:t>
            </a:r>
            <a:r>
              <a:rPr lang="en-US" dirty="0"/>
              <a:t> </a:t>
            </a:r>
            <a:r>
              <a:rPr lang="en-US" dirty="0" err="1"/>
              <a:t>agrīnā</a:t>
            </a:r>
            <a:r>
              <a:rPr lang="en-US" dirty="0"/>
              <a:t> </a:t>
            </a:r>
            <a:r>
              <a:rPr lang="en-US" dirty="0" err="1"/>
              <a:t>sociālisma</a:t>
            </a:r>
            <a:r>
              <a:rPr lang="en-US" dirty="0"/>
              <a:t> </a:t>
            </a:r>
            <a:r>
              <a:rPr lang="en-US" dirty="0" err="1"/>
              <a:t>kustībā</a:t>
            </a:r>
            <a:r>
              <a:rPr lang="en-US" dirty="0"/>
              <a:t>.</a:t>
            </a:r>
            <a:endParaRPr lang="lv-LV" dirty="0"/>
          </a:p>
          <a:p>
            <a:pPr marL="0" indent="0" algn="just">
              <a:lnSpc>
                <a:spcPct val="90000"/>
              </a:lnSpc>
              <a:buNone/>
            </a:pPr>
            <a:r>
              <a:rPr lang="en-US" dirty="0" err="1"/>
              <a:t>Viņa</a:t>
            </a:r>
            <a:r>
              <a:rPr lang="en-US" dirty="0"/>
              <a:t> </a:t>
            </a:r>
            <a:r>
              <a:rPr lang="en-US" dirty="0" err="1"/>
              <a:t>bija</a:t>
            </a:r>
            <a:r>
              <a:rPr lang="en-US" dirty="0"/>
              <a:t> </a:t>
            </a:r>
            <a:r>
              <a:rPr lang="en-US" dirty="0" err="1"/>
              <a:t>Japānas</a:t>
            </a:r>
            <a:r>
              <a:rPr lang="en-US" dirty="0"/>
              <a:t> </a:t>
            </a:r>
            <a:r>
              <a:rPr lang="en-US" dirty="0" err="1"/>
              <a:t>pirmā</a:t>
            </a:r>
            <a:r>
              <a:rPr lang="en-US" dirty="0"/>
              <a:t> feminist</a:t>
            </a:r>
            <a:r>
              <a:rPr lang="lv-LV" dirty="0" err="1"/>
              <a:t>iskā</a:t>
            </a:r>
            <a:r>
              <a:rPr lang="en-US" dirty="0"/>
              <a:t> </a:t>
            </a:r>
            <a:r>
              <a:rPr lang="en-US" dirty="0" err="1"/>
              <a:t>žurnāla</a:t>
            </a:r>
            <a:r>
              <a:rPr lang="en-US" dirty="0"/>
              <a:t> </a:t>
            </a:r>
            <a:r>
              <a:rPr lang="en-US" dirty="0" err="1"/>
              <a:t>redaktore</a:t>
            </a:r>
            <a:r>
              <a:rPr lang="en-US" dirty="0"/>
              <a:t> un </a:t>
            </a:r>
            <a:r>
              <a:rPr lang="en-US" dirty="0" err="1"/>
              <a:t>pirmās</a:t>
            </a:r>
            <a:r>
              <a:rPr lang="en-US" dirty="0"/>
              <a:t> </a:t>
            </a:r>
            <a:r>
              <a:rPr lang="en-US" dirty="0" err="1"/>
              <a:t>sievietes</a:t>
            </a:r>
            <a:r>
              <a:rPr lang="en-US" dirty="0"/>
              <a:t> </a:t>
            </a:r>
            <a:r>
              <a:rPr lang="en-US" dirty="0" err="1"/>
              <a:t>autobiogrāfijas</a:t>
            </a:r>
            <a:r>
              <a:rPr lang="en-US" dirty="0"/>
              <a:t> </a:t>
            </a:r>
            <a:r>
              <a:rPr lang="en-US" dirty="0" err="1"/>
              <a:t>autore</a:t>
            </a:r>
            <a:r>
              <a:rPr lang="en-US" dirty="0"/>
              <a:t> </a:t>
            </a:r>
            <a:r>
              <a:rPr lang="en-US" dirty="0" err="1"/>
              <a:t>Japānā</a:t>
            </a:r>
            <a:r>
              <a:rPr lang="en-US" dirty="0"/>
              <a:t>. </a:t>
            </a:r>
          </a:p>
          <a:p>
            <a:pPr marL="0" indent="0" algn="just">
              <a:lnSpc>
                <a:spcPct val="90000"/>
              </a:lnSpc>
              <a:buNone/>
            </a:pPr>
            <a:r>
              <a:rPr lang="lv-LV" dirty="0" err="1"/>
              <a:t>Fukuda</a:t>
            </a:r>
            <a:r>
              <a:rPr lang="lv-LV" dirty="0"/>
              <a:t> </a:t>
            </a:r>
            <a:r>
              <a:rPr lang="en-US" dirty="0"/>
              <a:t>Hideko </a:t>
            </a:r>
            <a:r>
              <a:rPr lang="lv-LV" dirty="0"/>
              <a:t>(</a:t>
            </a:r>
            <a:r>
              <a:rPr lang="lv-LV" dirty="0" err="1"/>
              <a:t>Kagejama</a:t>
            </a:r>
            <a:r>
              <a:rPr lang="lv-LV" dirty="0"/>
              <a:t> </a:t>
            </a:r>
            <a:r>
              <a:rPr lang="lv-LV" dirty="0" err="1"/>
              <a:t>Hideko</a:t>
            </a:r>
            <a:r>
              <a:rPr lang="lv-LV" dirty="0"/>
              <a:t> </a:t>
            </a:r>
            <a:r>
              <a:rPr lang="ja-JP" altLang="en-US" dirty="0"/>
              <a:t>影山</a:t>
            </a:r>
            <a:r>
              <a:rPr lang="lv-LV" altLang="ja-JP" dirty="0"/>
              <a:t> </a:t>
            </a:r>
            <a:r>
              <a:rPr lang="ja-JP" altLang="en-US" dirty="0"/>
              <a:t>英子</a:t>
            </a:r>
            <a:r>
              <a:rPr lang="lv-LV" dirty="0"/>
              <a:t>) </a:t>
            </a:r>
            <a:r>
              <a:rPr lang="en-US" dirty="0" err="1"/>
              <a:t>dzimusi</a:t>
            </a:r>
            <a:r>
              <a:rPr lang="en-US" dirty="0"/>
              <a:t> 1865</a:t>
            </a:r>
            <a:r>
              <a:rPr lang="lv-LV" dirty="0"/>
              <a:t>. </a:t>
            </a:r>
            <a:r>
              <a:rPr lang="en-US" dirty="0" err="1"/>
              <a:t>gadā</a:t>
            </a:r>
            <a:r>
              <a:rPr lang="en-US" dirty="0"/>
              <a:t> 5. </a:t>
            </a:r>
            <a:r>
              <a:rPr lang="en-US" dirty="0" err="1"/>
              <a:t>oktobrī</a:t>
            </a:r>
            <a:r>
              <a:rPr lang="en-US" dirty="0"/>
              <a:t>  </a:t>
            </a:r>
            <a:r>
              <a:rPr lang="en-US" dirty="0" err="1"/>
              <a:t>Okajamas</a:t>
            </a:r>
            <a:r>
              <a:rPr lang="en-US" dirty="0"/>
              <a:t> </a:t>
            </a:r>
            <a:r>
              <a:rPr lang="en-US" dirty="0" err="1"/>
              <a:t>prefektūrā</a:t>
            </a:r>
            <a:r>
              <a:rPr lang="lv-LV" dirty="0"/>
              <a:t> </a:t>
            </a:r>
            <a:r>
              <a:rPr lang="ja-JP" altLang="en-US" dirty="0"/>
              <a:t>岡山県</a:t>
            </a:r>
            <a:r>
              <a:rPr lang="lv-LV" altLang="ja-JP" dirty="0"/>
              <a:t> (</a:t>
            </a:r>
            <a:r>
              <a:rPr lang="lv-LV" altLang="ja-JP" i="1" dirty="0" err="1"/>
              <a:t>Okajama</a:t>
            </a:r>
            <a:r>
              <a:rPr lang="lv-LV" altLang="ja-JP" i="1" dirty="0"/>
              <a:t> </a:t>
            </a:r>
            <a:r>
              <a:rPr lang="lv-LV" altLang="ja-JP" i="1" dirty="0" err="1"/>
              <a:t>ken</a:t>
            </a:r>
            <a:r>
              <a:rPr lang="lv-LV" altLang="ja-JP" dirty="0"/>
              <a:t>)</a:t>
            </a:r>
            <a:r>
              <a:rPr lang="en-US" dirty="0"/>
              <a:t>. </a:t>
            </a:r>
            <a:endParaRPr lang="lv-LV" dirty="0"/>
          </a:p>
          <a:p>
            <a:pPr marL="0" indent="0" algn="just">
              <a:lnSpc>
                <a:spcPct val="90000"/>
              </a:lnSpc>
              <a:buNone/>
            </a:pPr>
            <a:r>
              <a:rPr lang="lv-LV" dirty="0"/>
              <a:t>Viņa nomira 1927. gadā 2. maijā.</a:t>
            </a:r>
            <a:endParaRPr lang="en-US" dirty="0"/>
          </a:p>
        </p:txBody>
      </p:sp>
    </p:spTree>
    <p:extLst>
      <p:ext uri="{BB962C8B-B14F-4D97-AF65-F5344CB8AC3E}">
        <p14:creationId xmlns:p14="http://schemas.microsoft.com/office/powerpoint/2010/main" val="2802149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9FEB3200-54B5-4BB6-ADA5-119BF130AB2F}"/>
              </a:ext>
            </a:extLst>
          </p:cNvPr>
          <p:cNvSpPr>
            <a:spLocks noGrp="1"/>
          </p:cNvSpPr>
          <p:nvPr>
            <p:ph idx="1"/>
          </p:nvPr>
        </p:nvSpPr>
        <p:spPr>
          <a:xfrm>
            <a:off x="1066800" y="797859"/>
            <a:ext cx="10058400" cy="5237181"/>
          </a:xfrm>
        </p:spPr>
        <p:txBody>
          <a:bodyPr>
            <a:normAutofit fontScale="92500" lnSpcReduction="10000"/>
          </a:bodyPr>
          <a:lstStyle/>
          <a:p>
            <a:pPr marL="0" indent="0" algn="just">
              <a:buNone/>
            </a:pPr>
            <a:r>
              <a:rPr lang="lv-LV" dirty="0" err="1"/>
              <a:t>Hideko</a:t>
            </a:r>
            <a:r>
              <a:rPr lang="lv-LV" dirty="0"/>
              <a:t> bija viena no četriem bērniem ģimenē. Viņas tēvs bija zemākas klases samurajs. Tāpat kā daudziem citiem zemākas klases karavīriem, </a:t>
            </a:r>
            <a:r>
              <a:rPr lang="lv-LV" dirty="0" err="1"/>
              <a:t>Kagejamas</a:t>
            </a:r>
            <a:r>
              <a:rPr lang="lv-LV" dirty="0"/>
              <a:t> ģimenei bija finansiālas grūtības, un viņi pelnīja naudu, vadot </a:t>
            </a:r>
            <a:r>
              <a:rPr lang="lv-LV" i="1" dirty="0" err="1"/>
              <a:t>terakoja</a:t>
            </a:r>
            <a:r>
              <a:rPr lang="lv-LV" i="1" dirty="0"/>
              <a:t> </a:t>
            </a:r>
            <a:r>
              <a:rPr lang="en-GB" dirty="0"/>
              <a:t>(</a:t>
            </a:r>
            <a:r>
              <a:rPr lang="lv-LV" dirty="0"/>
              <a:t>tempļa skolu</a:t>
            </a:r>
            <a:r>
              <a:rPr lang="en-GB" dirty="0"/>
              <a:t>)</a:t>
            </a:r>
            <a:r>
              <a:rPr lang="lv-LV" dirty="0"/>
              <a:t>. </a:t>
            </a:r>
            <a:r>
              <a:rPr lang="lv-LV" dirty="0" err="1"/>
              <a:t>Hideko</a:t>
            </a:r>
            <a:r>
              <a:rPr lang="lv-LV" dirty="0"/>
              <a:t> ļoti ietekmēja viņas māte, kura bija progresīva persona. Viņa uzskatīja, ka pat sievietēm vajadzētu izglītoties un pēc iespējas vairāk mācīties. </a:t>
            </a:r>
            <a:endParaRPr lang="en-GB" dirty="0"/>
          </a:p>
          <a:p>
            <a:pPr marL="0" indent="0" algn="just">
              <a:buNone/>
            </a:pPr>
            <a:r>
              <a:rPr lang="lv-LV" dirty="0"/>
              <a:t>Ceļā uz skolu zēni </a:t>
            </a:r>
            <a:r>
              <a:rPr lang="lv-LV" dirty="0" err="1"/>
              <a:t>Hideko</a:t>
            </a:r>
            <a:r>
              <a:rPr lang="lv-LV" dirty="0"/>
              <a:t> bieži sauca par </a:t>
            </a:r>
            <a:r>
              <a:rPr lang="lv-LV" i="1" dirty="0" err="1"/>
              <a:t>magahi</a:t>
            </a:r>
            <a:r>
              <a:rPr lang="lv-LV" i="1" dirty="0"/>
              <a:t> </a:t>
            </a:r>
            <a:r>
              <a:rPr lang="lv-LV" dirty="0"/>
              <a:t>(liekulis), jo viņa bija ģērbusies kā zēns un, viņai bija īsi mati. Pēc pamatskolas beigšanas 1879. gadā piecpadsmit gadu vecumā viņa sāka strādāt par skolotāju palīgu. Tajās dienās skolotāju nepietika, jo obligātā izglītība bija ieviesta visā Japānā saskaņā ar jaunām izglītības reformām. </a:t>
            </a:r>
            <a:r>
              <a:rPr lang="lv-LV" dirty="0" err="1"/>
              <a:t>Hideko</a:t>
            </a:r>
            <a:r>
              <a:rPr lang="lv-LV" dirty="0"/>
              <a:t> saņēma darbu, jo viņas atzīmes bija izcilas. Pēc darba skolā viņa mājās sniedza bērniem papildus nodarbības, lai viņi varētu paaugstināt savas atzīmes.</a:t>
            </a:r>
            <a:endParaRPr lang="en-GB" dirty="0"/>
          </a:p>
          <a:p>
            <a:pPr marL="0" indent="0" algn="just">
              <a:buNone/>
            </a:pPr>
            <a:r>
              <a:rPr lang="en-GB" dirty="0"/>
              <a:t>S</a:t>
            </a:r>
            <a:r>
              <a:rPr lang="lv-LV" dirty="0" err="1"/>
              <a:t>kolotāji</a:t>
            </a:r>
            <a:r>
              <a:rPr lang="lv-LV" dirty="0"/>
              <a:t> klasē runāja par brīvību un vienlīdzību. </a:t>
            </a:r>
            <a:r>
              <a:rPr lang="lv-LV" dirty="0" err="1"/>
              <a:t>Hideko</a:t>
            </a:r>
            <a:r>
              <a:rPr lang="lv-LV" dirty="0"/>
              <a:t> saņēma šādu "jaunu" izglītību, pirms valdība pastiprināja kontroli pār izglītību. </a:t>
            </a:r>
            <a:endParaRPr lang="en-GB" dirty="0"/>
          </a:p>
          <a:p>
            <a:pPr marL="0" indent="0" algn="just">
              <a:buNone/>
            </a:pPr>
            <a:r>
              <a:rPr lang="lv-LV" dirty="0" err="1"/>
              <a:t>Hideko</a:t>
            </a:r>
            <a:r>
              <a:rPr lang="lv-LV" dirty="0"/>
              <a:t> nerūpējās par savu izskatu un izturējās kā zēns. Māte lika </a:t>
            </a:r>
            <a:r>
              <a:rPr lang="lv-LV" dirty="0" err="1"/>
              <a:t>Hideko</a:t>
            </a:r>
            <a:r>
              <a:rPr lang="lv-LV" dirty="0"/>
              <a:t> iemācīties lietas, kuras tika uzskatītas par nepieciešamām meitenēm, piemēram, tējas ceremonija, ziedu kārtošana, šūšana.</a:t>
            </a:r>
            <a:endParaRPr lang="en-GB" dirty="0"/>
          </a:p>
          <a:p>
            <a:pPr marL="0" indent="0" algn="just">
              <a:buNone/>
            </a:pPr>
            <a:r>
              <a:rPr lang="lv-LV" dirty="0"/>
              <a:t>1880. gadā, kad </a:t>
            </a:r>
            <a:r>
              <a:rPr lang="lv-LV" dirty="0" err="1"/>
              <a:t>Hideko</a:t>
            </a:r>
            <a:r>
              <a:rPr lang="lv-LV" dirty="0"/>
              <a:t> bija sešpadsmit gadi, viņa saņēma laulības piedāvājumu. </a:t>
            </a:r>
            <a:r>
              <a:rPr lang="lv-LV" dirty="0" err="1"/>
              <a:t>Hideko</a:t>
            </a:r>
            <a:r>
              <a:rPr lang="lv-LV" dirty="0"/>
              <a:t>, neskatoties uz vecāku vēlmi, atteicās precēties. </a:t>
            </a:r>
            <a:r>
              <a:rPr lang="lv-LV" dirty="0" err="1"/>
              <a:t>Hideko</a:t>
            </a:r>
            <a:r>
              <a:rPr lang="lv-LV" dirty="0"/>
              <a:t> varēja atteikties precēties ar vīrieti, kurš viņai nepatika, jo viņas alga no skolas palīdzēja ģimenes finansiāli. Pēc šī gadījuma </a:t>
            </a:r>
            <a:r>
              <a:rPr lang="lv-LV" dirty="0" err="1"/>
              <a:t>Hideko</a:t>
            </a:r>
            <a:r>
              <a:rPr lang="lv-LV" dirty="0"/>
              <a:t> turpināja darbu skolā.</a:t>
            </a:r>
            <a:endParaRPr lang="en-GB" dirty="0"/>
          </a:p>
        </p:txBody>
      </p:sp>
    </p:spTree>
    <p:extLst>
      <p:ext uri="{BB962C8B-B14F-4D97-AF65-F5344CB8AC3E}">
        <p14:creationId xmlns:p14="http://schemas.microsoft.com/office/powerpoint/2010/main" val="809572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4D35CC3-DAFD-417F-A259-EC786CB65B61}"/>
              </a:ext>
            </a:extLst>
          </p:cNvPr>
          <p:cNvSpPr>
            <a:spLocks noGrp="1"/>
          </p:cNvSpPr>
          <p:nvPr>
            <p:ph sz="half" idx="1"/>
          </p:nvPr>
        </p:nvSpPr>
        <p:spPr>
          <a:xfrm>
            <a:off x="773528" y="1080110"/>
            <a:ext cx="6974540" cy="4697780"/>
          </a:xfrm>
        </p:spPr>
        <p:txBody>
          <a:bodyPr>
            <a:normAutofit fontScale="92500" lnSpcReduction="10000"/>
          </a:bodyPr>
          <a:lstStyle/>
          <a:p>
            <a:pPr marL="0" indent="0" algn="just">
              <a:buNone/>
            </a:pPr>
            <a:r>
              <a:rPr lang="lv-LV" dirty="0"/>
              <a:t>Kad viņai bija 17 gadi, viņa dzirdēja </a:t>
            </a:r>
            <a:r>
              <a:rPr lang="lv-LV" dirty="0" err="1"/>
              <a:t>Kišidas</a:t>
            </a:r>
            <a:r>
              <a:rPr lang="lv-LV" dirty="0"/>
              <a:t> </a:t>
            </a:r>
            <a:r>
              <a:rPr lang="lv-LV" dirty="0" err="1"/>
              <a:t>Tošiko</a:t>
            </a:r>
            <a:r>
              <a:rPr lang="lv-LV" dirty="0"/>
              <a:t> </a:t>
            </a:r>
            <a:r>
              <a:rPr lang="ja-JP" altLang="en-US" dirty="0"/>
              <a:t>岸田 俊子</a:t>
            </a:r>
            <a:r>
              <a:rPr lang="lv-LV" altLang="ja-JP" dirty="0"/>
              <a:t> </a:t>
            </a:r>
            <a:r>
              <a:rPr lang="lv-LV" dirty="0"/>
              <a:t>(pirmā japāņu feministe) runu, kurās tika izteiktas idejas, kas tālu pārsniedza ideju par “labo sievu, gudro māti”. Pēc </a:t>
            </a:r>
            <a:r>
              <a:rPr lang="lv-LV" dirty="0" err="1"/>
              <a:t>Kišidas</a:t>
            </a:r>
            <a:r>
              <a:rPr lang="lv-LV" dirty="0"/>
              <a:t> uzstāšanās </a:t>
            </a:r>
            <a:r>
              <a:rPr lang="lv-LV" dirty="0" err="1"/>
              <a:t>Okajamā</a:t>
            </a:r>
            <a:r>
              <a:rPr lang="lv-LV" dirty="0"/>
              <a:t>, pilsētā tika nodibināta organizācija </a:t>
            </a:r>
            <a:r>
              <a:rPr lang="lv-LV" i="1" dirty="0" err="1"/>
              <a:t>Džoshi</a:t>
            </a:r>
            <a:r>
              <a:rPr lang="lv-LV" i="1" dirty="0"/>
              <a:t> </a:t>
            </a:r>
            <a:r>
              <a:rPr lang="lv-LV" i="1" dirty="0" err="1"/>
              <a:t>šinbokukai</a:t>
            </a:r>
            <a:r>
              <a:rPr lang="lv-LV" dirty="0"/>
              <a:t> </a:t>
            </a:r>
            <a:r>
              <a:rPr lang="ja-JP" altLang="en-US" dirty="0"/>
              <a:t>女子親睦会</a:t>
            </a:r>
            <a:r>
              <a:rPr lang="lv-LV" altLang="ja-JP" dirty="0"/>
              <a:t> </a:t>
            </a:r>
            <a:r>
              <a:rPr lang="lv-LV" dirty="0"/>
              <a:t>(Sieviešu neformālā biedrība), un </a:t>
            </a:r>
            <a:r>
              <a:rPr lang="lv-LV" dirty="0" err="1"/>
              <a:t>Hideko</a:t>
            </a:r>
            <a:r>
              <a:rPr lang="lv-LV" dirty="0"/>
              <a:t> kļuva par organizācijas biedru. </a:t>
            </a:r>
          </a:p>
          <a:p>
            <a:pPr marL="0" indent="0" algn="just">
              <a:buNone/>
            </a:pPr>
            <a:r>
              <a:rPr lang="lv-LV" dirty="0"/>
              <a:t>1883. gada decembrī viņa ar </a:t>
            </a:r>
            <a:r>
              <a:rPr lang="lv-LV" i="1" dirty="0" err="1"/>
              <a:t>Džoši</a:t>
            </a:r>
            <a:r>
              <a:rPr lang="lv-LV" i="1" dirty="0"/>
              <a:t> </a:t>
            </a:r>
            <a:r>
              <a:rPr lang="lv-LV" i="1" dirty="0" err="1"/>
              <a:t>šīnbokukai</a:t>
            </a:r>
            <a:r>
              <a:rPr lang="lv-LV" i="1" dirty="0"/>
              <a:t> </a:t>
            </a:r>
            <a:r>
              <a:rPr lang="lv-LV" dirty="0"/>
              <a:t>locekļiem nodibināja privātu skolu. </a:t>
            </a:r>
            <a:r>
              <a:rPr lang="lv-LV" dirty="0" err="1"/>
              <a:t>Hideko</a:t>
            </a:r>
            <a:r>
              <a:rPr lang="lv-LV" dirty="0"/>
              <a:t> māja tika izmantota kā skolas telpa, un </a:t>
            </a:r>
            <a:r>
              <a:rPr lang="lv-LV" dirty="0" err="1"/>
              <a:t>Hideko</a:t>
            </a:r>
            <a:r>
              <a:rPr lang="lv-LV" dirty="0"/>
              <a:t> un viņas māte sniedza lielu ieguldījumu skolā.</a:t>
            </a:r>
            <a:r>
              <a:rPr lang="lv-LV" u="sng" dirty="0"/>
              <a:t> </a:t>
            </a:r>
            <a:endParaRPr lang="en-GB" dirty="0"/>
          </a:p>
          <a:p>
            <a:pPr marL="0" indent="0" algn="just">
              <a:buNone/>
            </a:pPr>
            <a:r>
              <a:rPr lang="lv-LV" dirty="0"/>
              <a:t>Skola bija paredzēta visa vecuma sievietēm. </a:t>
            </a:r>
            <a:r>
              <a:rPr lang="lv-LV" dirty="0" err="1"/>
              <a:t>Hideko</a:t>
            </a:r>
            <a:r>
              <a:rPr lang="lv-LV" dirty="0"/>
              <a:t> uzskatīja, ka izglītība ir vienīgais veids, kā izglābt sievietes no ciešanām. Viņa arī izmantoja daudzas jaunas mācību metodes, piemēram, sestdienās rīkoja diskusijas, lai radītu sociālu un politisku interesi. Mācību grāmatas tika izvēlētas atbilstoši studentu vēlmēm. </a:t>
            </a:r>
          </a:p>
          <a:p>
            <a:pPr marL="0" indent="0" algn="just">
              <a:buNone/>
            </a:pPr>
            <a:r>
              <a:rPr lang="lv-LV" dirty="0"/>
              <a:t>1884. gadā septembrī prefektūras valdība pavēlēja slēgt skolu. Tas notika tāpēc, ka skolas skolotāji un studenti piedalījās Liberālās partijas sanāksmē. Pēc likuma karavīriem, skolotājiem un studentiem bija aizliegts piedalīties politiskās aktivitātēs. </a:t>
            </a:r>
            <a:endParaRPr lang="en-GB" dirty="0"/>
          </a:p>
        </p:txBody>
      </p:sp>
      <p:pic>
        <p:nvPicPr>
          <p:cNvPr id="6" name="Объект 5" descr="Изображение выглядит как человек, фотография, носит, белый&#10;&#10;Автоматически созданное описание">
            <a:extLst>
              <a:ext uri="{FF2B5EF4-FFF2-40B4-BE49-F238E27FC236}">
                <a16:creationId xmlns:a16="http://schemas.microsoft.com/office/drawing/2014/main" id="{5D561110-B344-438D-A1EA-796F02068B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91619" y="1269823"/>
            <a:ext cx="2946861" cy="4318354"/>
          </a:xfrm>
        </p:spPr>
      </p:pic>
    </p:spTree>
    <p:extLst>
      <p:ext uri="{BB962C8B-B14F-4D97-AF65-F5344CB8AC3E}">
        <p14:creationId xmlns:p14="http://schemas.microsoft.com/office/powerpoint/2010/main" val="17357496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0AB6790B-779E-4BAC-B785-2A8524104BD1}"/>
              </a:ext>
            </a:extLst>
          </p:cNvPr>
          <p:cNvSpPr>
            <a:spLocks noGrp="1"/>
          </p:cNvSpPr>
          <p:nvPr>
            <p:ph type="title"/>
          </p:nvPr>
        </p:nvSpPr>
        <p:spPr>
          <a:xfrm>
            <a:off x="690239" y="536062"/>
            <a:ext cx="10811522" cy="1371600"/>
          </a:xfrm>
        </p:spPr>
        <p:txBody>
          <a:bodyPr>
            <a:normAutofit fontScale="90000"/>
          </a:bodyPr>
          <a:lstStyle/>
          <a:p>
            <a:r>
              <a:rPr lang="lv-LV" altLang="ja-JP" dirty="0"/>
              <a:t>Osakas incidents </a:t>
            </a:r>
            <a:r>
              <a:rPr lang="ja-JP" altLang="en-US" dirty="0"/>
              <a:t>大阪</a:t>
            </a:r>
            <a:r>
              <a:rPr lang="lv-LV" altLang="ja-JP" dirty="0"/>
              <a:t> </a:t>
            </a:r>
            <a:r>
              <a:rPr lang="ja-JP" altLang="en-US" dirty="0"/>
              <a:t>事件</a:t>
            </a:r>
            <a:r>
              <a:rPr lang="lv-LV" altLang="ja-JP" dirty="0"/>
              <a:t> </a:t>
            </a:r>
            <a:r>
              <a:rPr lang="lv-LV" altLang="ja-JP" i="1" dirty="0" err="1"/>
              <a:t>Ōsaka</a:t>
            </a:r>
            <a:r>
              <a:rPr lang="lv-LV" altLang="ja-JP" i="1" dirty="0"/>
              <a:t> </a:t>
            </a:r>
            <a:r>
              <a:rPr lang="lv-LV" altLang="ja-JP" i="1" dirty="0" err="1"/>
              <a:t>džiken</a:t>
            </a:r>
            <a:endParaRPr lang="en-GB" i="1" dirty="0"/>
          </a:p>
        </p:txBody>
      </p:sp>
      <p:sp>
        <p:nvSpPr>
          <p:cNvPr id="3" name="Объект 2">
            <a:extLst>
              <a:ext uri="{FF2B5EF4-FFF2-40B4-BE49-F238E27FC236}">
                <a16:creationId xmlns:a16="http://schemas.microsoft.com/office/drawing/2014/main" id="{E1AA9C37-CC43-442F-9D05-DFE58E25802C}"/>
              </a:ext>
            </a:extLst>
          </p:cNvPr>
          <p:cNvSpPr>
            <a:spLocks noGrp="1"/>
          </p:cNvSpPr>
          <p:nvPr>
            <p:ph idx="1"/>
          </p:nvPr>
        </p:nvSpPr>
        <p:spPr/>
        <p:txBody>
          <a:bodyPr>
            <a:normAutofit/>
          </a:bodyPr>
          <a:lstStyle/>
          <a:p>
            <a:pPr marL="0" indent="0" algn="just">
              <a:buNone/>
            </a:pPr>
            <a:r>
              <a:rPr lang="lv-LV" dirty="0"/>
              <a:t>Pēc notikumiem </a:t>
            </a:r>
            <a:r>
              <a:rPr lang="lv-LV" dirty="0" err="1"/>
              <a:t>Okajamā</a:t>
            </a:r>
            <a:r>
              <a:rPr lang="lv-LV" dirty="0"/>
              <a:t> </a:t>
            </a:r>
            <a:r>
              <a:rPr lang="lv-LV" dirty="0" err="1"/>
              <a:t>Hideko</a:t>
            </a:r>
            <a:r>
              <a:rPr lang="lv-LV" dirty="0"/>
              <a:t> devās uz sava radinieka māju Osakā, jo daudzi </a:t>
            </a:r>
            <a:r>
              <a:rPr lang="lv-LV" i="1" dirty="0" err="1"/>
              <a:t>Džijūtō</a:t>
            </a:r>
            <a:r>
              <a:rPr lang="lv-LV" i="1" dirty="0"/>
              <a:t> </a:t>
            </a:r>
            <a:r>
              <a:rPr lang="ja-JP" altLang="en-US" dirty="0"/>
              <a:t>自由党</a:t>
            </a:r>
            <a:r>
              <a:rPr lang="lv-LV" altLang="ja-JP" dirty="0"/>
              <a:t> </a:t>
            </a:r>
            <a:r>
              <a:rPr lang="lv-LV" dirty="0"/>
              <a:t>(Liberālās partijas) locekļi ieradās Osakā. Tur viņa </a:t>
            </a:r>
            <a:r>
              <a:rPr lang="lv-LV" dirty="0" err="1"/>
              <a:t>iepazīnās</a:t>
            </a:r>
            <a:r>
              <a:rPr lang="lv-LV" dirty="0"/>
              <a:t> ar Liberāļu partijas vadītāju </a:t>
            </a:r>
            <a:r>
              <a:rPr lang="lv-LV" dirty="0" err="1"/>
              <a:t>Itagaki</a:t>
            </a:r>
            <a:r>
              <a:rPr lang="lv-LV" dirty="0"/>
              <a:t> </a:t>
            </a:r>
            <a:r>
              <a:rPr lang="lv-LV" dirty="0" err="1"/>
              <a:t>Taisuke</a:t>
            </a:r>
            <a:r>
              <a:rPr lang="lv-LV" dirty="0"/>
              <a:t> </a:t>
            </a:r>
            <a:r>
              <a:rPr lang="ja-JP" altLang="en-US" dirty="0"/>
              <a:t>板垣 退助</a:t>
            </a:r>
            <a:r>
              <a:rPr lang="lv-LV" altLang="ja-JP" dirty="0"/>
              <a:t> </a:t>
            </a:r>
            <a:r>
              <a:rPr lang="lv-LV" dirty="0"/>
              <a:t>(1837-1919). Drīz viņa iesaistījās Korejas reformu kustībā, kuru tagad sauc par Osakas incidentu (</a:t>
            </a:r>
            <a:r>
              <a:rPr lang="lv-LV" i="1" dirty="0" err="1"/>
              <a:t>Ōsaka</a:t>
            </a:r>
            <a:r>
              <a:rPr lang="lv-LV" i="1" dirty="0"/>
              <a:t> </a:t>
            </a:r>
            <a:r>
              <a:rPr lang="lv-LV" i="1" dirty="0" err="1"/>
              <a:t>džiken</a:t>
            </a:r>
            <a:r>
              <a:rPr lang="lv-LV" dirty="0"/>
              <a:t>). Tas bija neveiksmīgs mēģinājums, kuru organizēja bijušās Liberālās partijas kreisā spārna locekļi. Viņu plāns bija gāzt Korejas valdību, kuru atbalstīja Ķīna, lai izveidotu valsti neatkarīgai korejiešu tautai. </a:t>
            </a:r>
            <a:r>
              <a:rPr lang="lv-LV" dirty="0" err="1"/>
              <a:t>Hideko</a:t>
            </a:r>
            <a:r>
              <a:rPr lang="lv-LV" dirty="0"/>
              <a:t> loma šajā plānā bija līdzekļu vākšana un sprāgstvielu transportēšana uz Nagasaki, kur reformatoriem bija paredzētas došanās prom uz Koreju. Valdība uzzināja šo plānu. 1885. gada novembrī kopā ar citiem </a:t>
            </a:r>
            <a:r>
              <a:rPr lang="lv-LV" dirty="0" err="1"/>
              <a:t>Hideko</a:t>
            </a:r>
            <a:r>
              <a:rPr lang="lv-LV" dirty="0"/>
              <a:t> tika apcietināta.</a:t>
            </a:r>
            <a:endParaRPr lang="en-GB" dirty="0"/>
          </a:p>
          <a:p>
            <a:pPr marL="0" indent="0" algn="just">
              <a:buNone/>
            </a:pPr>
            <a:r>
              <a:rPr lang="lv-LV" dirty="0"/>
              <a:t>1889. gadā grupai tika piešķirta amnestija un </a:t>
            </a:r>
            <a:r>
              <a:rPr lang="lv-LV" dirty="0" err="1"/>
              <a:t>Hideko</a:t>
            </a:r>
            <a:r>
              <a:rPr lang="lv-LV" dirty="0"/>
              <a:t> tika atbrīvota. Osakas incidents ļoti ietekmēja </a:t>
            </a:r>
            <a:r>
              <a:rPr lang="lv-LV" dirty="0" err="1"/>
              <a:t>Hideko</a:t>
            </a:r>
            <a:r>
              <a:rPr lang="lv-LV" dirty="0"/>
              <a:t> vēlāko dzīvi. Pirmkārt, viņa kļuva par varoni kā vienīga sieviete, kas piedalījās incidentā. </a:t>
            </a:r>
            <a:endParaRPr lang="en-GB" dirty="0"/>
          </a:p>
        </p:txBody>
      </p:sp>
    </p:spTree>
    <p:extLst>
      <p:ext uri="{BB962C8B-B14F-4D97-AF65-F5344CB8AC3E}">
        <p14:creationId xmlns:p14="http://schemas.microsoft.com/office/powerpoint/2010/main" val="1688301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56A2DD3-2990-44D8-AF97-1EC7B6146BE5}"/>
              </a:ext>
            </a:extLst>
          </p:cNvPr>
          <p:cNvSpPr>
            <a:spLocks noGrp="1"/>
          </p:cNvSpPr>
          <p:nvPr>
            <p:ph sz="half" idx="1"/>
          </p:nvPr>
        </p:nvSpPr>
        <p:spPr>
          <a:xfrm>
            <a:off x="358588" y="690282"/>
            <a:ext cx="7109011" cy="5477435"/>
          </a:xfrm>
        </p:spPr>
        <p:txBody>
          <a:bodyPr>
            <a:normAutofit fontScale="92500" lnSpcReduction="20000"/>
          </a:bodyPr>
          <a:lstStyle/>
          <a:p>
            <a:pPr marL="0" indent="0" algn="just">
              <a:buNone/>
            </a:pPr>
            <a:r>
              <a:rPr lang="lv-LV" dirty="0"/>
              <a:t>1889. gadā </a:t>
            </a:r>
            <a:r>
              <a:rPr lang="lv-LV" dirty="0" err="1"/>
              <a:t>Hideko</a:t>
            </a:r>
            <a:r>
              <a:rPr lang="lv-LV" dirty="0"/>
              <a:t> sāka attiecības ar “kolēģi” </a:t>
            </a:r>
            <a:r>
              <a:rPr lang="lv-LV" dirty="0" err="1"/>
              <a:t>Ōi</a:t>
            </a:r>
            <a:r>
              <a:rPr lang="lv-LV" dirty="0"/>
              <a:t> </a:t>
            </a:r>
            <a:r>
              <a:rPr lang="lv-LV" dirty="0" err="1"/>
              <a:t>Kentarō</a:t>
            </a:r>
            <a:r>
              <a:rPr lang="lv-LV" dirty="0"/>
              <a:t> </a:t>
            </a:r>
            <a:r>
              <a:rPr lang="ja-JP" altLang="en-US" dirty="0"/>
              <a:t>大井</a:t>
            </a:r>
            <a:r>
              <a:rPr lang="lv-LV" altLang="ja-JP" dirty="0"/>
              <a:t> </a:t>
            </a:r>
            <a:r>
              <a:rPr lang="ja-JP" altLang="en-US" dirty="0"/>
              <a:t>憲太郎</a:t>
            </a:r>
            <a:r>
              <a:rPr lang="lv-LV" altLang="ja-JP" dirty="0"/>
              <a:t> (1843-1922)</a:t>
            </a:r>
            <a:r>
              <a:rPr lang="lv-LV" dirty="0"/>
              <a:t>, kurš bija radikālās liberālās kustības vadītājs (piedalījās Osakas incidentā). Solot šķirties ar garīgi slimo sievu, </a:t>
            </a:r>
            <a:r>
              <a:rPr lang="lv-LV" dirty="0" err="1"/>
              <a:t>Ōi</a:t>
            </a:r>
            <a:r>
              <a:rPr lang="lv-LV" dirty="0"/>
              <a:t> bildināja </a:t>
            </a:r>
            <a:r>
              <a:rPr lang="lv-LV" dirty="0" err="1"/>
              <a:t>Hideko</a:t>
            </a:r>
            <a:r>
              <a:rPr lang="lv-LV" dirty="0"/>
              <a:t>. 1890. gadā pārim piedzima dēls. </a:t>
            </a:r>
            <a:r>
              <a:rPr lang="lv-LV" dirty="0" err="1"/>
              <a:t>Hideko</a:t>
            </a:r>
            <a:r>
              <a:rPr lang="lv-LV" dirty="0"/>
              <a:t> vēlāk uzzināja, ka </a:t>
            </a:r>
            <a:r>
              <a:rPr lang="lv-LV" dirty="0" err="1"/>
              <a:t>Ōi</a:t>
            </a:r>
            <a:r>
              <a:rPr lang="lv-LV" dirty="0"/>
              <a:t> sieva jau ir mirusi un ka viņam ir vairākas mīļākās. Patiesībā </a:t>
            </a:r>
            <a:r>
              <a:rPr lang="lv-LV" dirty="0" err="1"/>
              <a:t>Ōi</a:t>
            </a:r>
            <a:r>
              <a:rPr lang="lv-LV" dirty="0"/>
              <a:t> rīcības atspoguļoja vairākus vīriešu aktīvistus, kuri iestājās par dzimumu līdztiesību, bet patiesībā necienīja sievietes.</a:t>
            </a:r>
          </a:p>
          <a:p>
            <a:pPr marL="0" indent="0" algn="just">
              <a:buNone/>
            </a:pPr>
            <a:r>
              <a:rPr lang="lv-LV" dirty="0"/>
              <a:t>1891. gadā </a:t>
            </a:r>
            <a:r>
              <a:rPr lang="lv-LV" dirty="0" err="1"/>
              <a:t>Hideko</a:t>
            </a:r>
            <a:r>
              <a:rPr lang="lv-LV" dirty="0"/>
              <a:t> pārtrauca attiecības ar </a:t>
            </a:r>
            <a:r>
              <a:rPr lang="lv-LV" dirty="0" err="1"/>
              <a:t>Ōi</a:t>
            </a:r>
            <a:r>
              <a:rPr lang="lv-LV" dirty="0"/>
              <a:t> </a:t>
            </a:r>
            <a:r>
              <a:rPr lang="lv-LV" dirty="0" err="1"/>
              <a:t>Kentarō</a:t>
            </a:r>
            <a:r>
              <a:rPr lang="lv-LV" dirty="0"/>
              <a:t>. Turpinot atbalstīt ideju par sieviešu tiesībām, </a:t>
            </a:r>
            <a:r>
              <a:rPr lang="lv-LV" dirty="0" err="1"/>
              <a:t>Fukuda</a:t>
            </a:r>
            <a:r>
              <a:rPr lang="lv-LV" dirty="0"/>
              <a:t> </a:t>
            </a:r>
            <a:r>
              <a:rPr lang="lv-LV" dirty="0" err="1"/>
              <a:t>Hideko</a:t>
            </a:r>
            <a:r>
              <a:rPr lang="lv-LV" dirty="0"/>
              <a:t> kopā ar savu ģimeni nodibināja meiteņu arodskolu Tokijā. Tomēr pēc tam, kad ģimene cieta </a:t>
            </a:r>
            <a:r>
              <a:rPr lang="lv-LV" dirty="0" err="1"/>
              <a:t>nelaimju</a:t>
            </a:r>
            <a:r>
              <a:rPr lang="lv-LV" dirty="0"/>
              <a:t> virkni, viņa bija spiesta slēgt skolu. </a:t>
            </a:r>
          </a:p>
          <a:p>
            <a:pPr marL="0" indent="0" algn="just">
              <a:buNone/>
            </a:pPr>
            <a:r>
              <a:rPr lang="lv-LV" dirty="0"/>
              <a:t>Šajā laikā viņa satika </a:t>
            </a:r>
            <a:r>
              <a:rPr lang="lv-LV" dirty="0" err="1"/>
              <a:t>Fukada</a:t>
            </a:r>
            <a:r>
              <a:rPr lang="lv-LV" dirty="0"/>
              <a:t> </a:t>
            </a:r>
            <a:r>
              <a:rPr lang="lv-LV" dirty="0" err="1"/>
              <a:t>Jusaku</a:t>
            </a:r>
            <a:r>
              <a:rPr lang="lv-LV" dirty="0"/>
              <a:t> </a:t>
            </a:r>
            <a:r>
              <a:rPr lang="ja-JP" altLang="en-US" dirty="0"/>
              <a:t>福田</a:t>
            </a:r>
            <a:r>
              <a:rPr lang="lv-LV" altLang="ja-JP" dirty="0"/>
              <a:t> </a:t>
            </a:r>
            <a:r>
              <a:rPr lang="ja-JP" altLang="en-US" dirty="0"/>
              <a:t>友作</a:t>
            </a:r>
            <a:r>
              <a:rPr lang="lv-LV" dirty="0"/>
              <a:t>, kurš mācījās ASV, un bija iedvesmots ar idejām par cilvēku tiesībām. Pāris apprecējās 1892. gadā. Viņiem </a:t>
            </a:r>
            <a:r>
              <a:rPr lang="en-GB" dirty="0" err="1"/>
              <a:t>piedzima</a:t>
            </a:r>
            <a:r>
              <a:rPr lang="lv-LV" dirty="0"/>
              <a:t> trīs dēli.</a:t>
            </a:r>
          </a:p>
          <a:p>
            <a:pPr marL="0" indent="0" algn="just">
              <a:buNone/>
            </a:pPr>
            <a:r>
              <a:rPr lang="lv-LV" dirty="0"/>
              <a:t>Kamēr </a:t>
            </a:r>
            <a:r>
              <a:rPr lang="lv-LV" dirty="0" err="1"/>
              <a:t>Hideko</a:t>
            </a:r>
            <a:r>
              <a:rPr lang="lv-LV" dirty="0"/>
              <a:t> nodarbojās ar savu bērnu audzināšanu, </a:t>
            </a:r>
            <a:r>
              <a:rPr lang="lv-LV" dirty="0" err="1"/>
              <a:t>Meidži</a:t>
            </a:r>
            <a:r>
              <a:rPr lang="lv-LV" dirty="0"/>
              <a:t> valdība atteicās atbalstīt reformas sievietēm. Tas izraisīja sieviešu streiku </a:t>
            </a:r>
            <a:r>
              <a:rPr lang="lv-LV" dirty="0" err="1"/>
              <a:t>seriju</a:t>
            </a:r>
            <a:r>
              <a:rPr lang="lv-LV" dirty="0"/>
              <a:t>. </a:t>
            </a:r>
          </a:p>
          <a:p>
            <a:pPr marL="0" indent="0" algn="just">
              <a:buNone/>
            </a:pPr>
            <a:r>
              <a:rPr lang="lv-LV" dirty="0"/>
              <a:t>1887. gadā valdība pieņēma Miera noteikumus </a:t>
            </a:r>
            <a:r>
              <a:rPr lang="ja-JP" altLang="en-US" dirty="0"/>
              <a:t>保安</a:t>
            </a:r>
            <a:r>
              <a:rPr lang="lv-LV" altLang="ja-JP" dirty="0"/>
              <a:t> </a:t>
            </a:r>
            <a:r>
              <a:rPr lang="ja-JP" altLang="en-US" dirty="0"/>
              <a:t>条例</a:t>
            </a:r>
            <a:r>
              <a:rPr lang="lv-LV" altLang="ja-JP" dirty="0"/>
              <a:t> </a:t>
            </a:r>
            <a:r>
              <a:rPr lang="lv-LV" altLang="ja-JP" i="1" dirty="0"/>
              <a:t>(</a:t>
            </a:r>
            <a:r>
              <a:rPr lang="lv-LV" altLang="ja-JP" i="1" dirty="0" err="1"/>
              <a:t>hoan</a:t>
            </a:r>
            <a:r>
              <a:rPr lang="lv-LV" altLang="ja-JP" i="1" dirty="0"/>
              <a:t> </a:t>
            </a:r>
            <a:r>
              <a:rPr lang="lv-LV" altLang="ja-JP" i="1" dirty="0" err="1"/>
              <a:t>džōrei</a:t>
            </a:r>
            <a:r>
              <a:rPr lang="lv-LV" altLang="ja-JP" i="1" dirty="0"/>
              <a:t>)</a:t>
            </a:r>
            <a:r>
              <a:rPr lang="lv-LV" i="1" dirty="0"/>
              <a:t>,</a:t>
            </a:r>
            <a:r>
              <a:rPr lang="lv-LV" dirty="0"/>
              <a:t> kas uzlika stingru policijas kontroli politiskajai opozīcijai. Likuma piektais pants bija paredzēts sievietēm, ļaujot uzlikt naudas sodu vai ieslodzījumu sievietēm, kuras mēģināja organizēt politisko apvienību, pievienoties politiskajai grupai vai apmeklēt politisko sapulci. </a:t>
            </a:r>
            <a:endParaRPr lang="en-GB" dirty="0"/>
          </a:p>
          <a:p>
            <a:endParaRPr lang="en-GB" dirty="0"/>
          </a:p>
        </p:txBody>
      </p:sp>
      <p:pic>
        <p:nvPicPr>
          <p:cNvPr id="6" name="Объект 5" descr="Изображение выглядит как фотография, человек, книга, черный&#10;&#10;Автоматически созданное описание">
            <a:extLst>
              <a:ext uri="{FF2B5EF4-FFF2-40B4-BE49-F238E27FC236}">
                <a16:creationId xmlns:a16="http://schemas.microsoft.com/office/drawing/2014/main" id="{A039EB24-3330-4D62-9AF8-0E66B6F9F18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66237" y="914400"/>
            <a:ext cx="3512751" cy="4833334"/>
          </a:xfrm>
        </p:spPr>
      </p:pic>
    </p:spTree>
    <p:extLst>
      <p:ext uri="{BB962C8B-B14F-4D97-AF65-F5344CB8AC3E}">
        <p14:creationId xmlns:p14="http://schemas.microsoft.com/office/powerpoint/2010/main" val="59007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53FA6107-16C6-4D38-95CB-75BAA9C6A41D}"/>
              </a:ext>
            </a:extLst>
          </p:cNvPr>
          <p:cNvPicPr>
            <a:picLocks noChangeAspect="1"/>
          </p:cNvPicPr>
          <p:nvPr/>
        </p:nvPicPr>
        <p:blipFill rotWithShape="1">
          <a:blip r:embed="rId2">
            <a:extLst>
              <a:ext uri="{28A0092B-C50C-407E-A947-70E740481C1C}">
                <a14:useLocalDpi xmlns:a14="http://schemas.microsoft.com/office/drawing/2010/main" val="0"/>
              </a:ext>
            </a:extLst>
          </a:blip>
          <a:srcRect r="1" b="29976"/>
          <a:stretch/>
        </p:blipFill>
        <p:spPr>
          <a:xfrm>
            <a:off x="7837371" y="237744"/>
            <a:ext cx="4124416" cy="6382512"/>
          </a:xfrm>
          <a:prstGeom prst="rect">
            <a:avLst/>
          </a:prstGeom>
        </p:spPr>
      </p:pic>
      <p:sp>
        <p:nvSpPr>
          <p:cNvPr id="9" name="Rectangle 8">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BA28A256-8A0F-4841-BD7E-A17886B7CF54}"/>
              </a:ext>
            </a:extLst>
          </p:cNvPr>
          <p:cNvSpPr>
            <a:spLocks noGrp="1"/>
          </p:cNvSpPr>
          <p:nvPr>
            <p:ph type="title"/>
          </p:nvPr>
        </p:nvSpPr>
        <p:spPr>
          <a:xfrm>
            <a:off x="868680" y="642593"/>
            <a:ext cx="6281928" cy="1158775"/>
          </a:xfrm>
        </p:spPr>
        <p:txBody>
          <a:bodyPr>
            <a:normAutofit/>
          </a:bodyPr>
          <a:lstStyle/>
          <a:p>
            <a:r>
              <a:rPr lang="lv-LV" dirty="0"/>
              <a:t>Idzanami </a:t>
            </a:r>
            <a:r>
              <a:rPr lang="ja-JP" altLang="en-US" dirty="0"/>
              <a:t>伊邪那美</a:t>
            </a:r>
            <a:endParaRPr lang="en-GB" dirty="0"/>
          </a:p>
        </p:txBody>
      </p:sp>
      <p:sp>
        <p:nvSpPr>
          <p:cNvPr id="3" name="Объект 2">
            <a:extLst>
              <a:ext uri="{FF2B5EF4-FFF2-40B4-BE49-F238E27FC236}">
                <a16:creationId xmlns:a16="http://schemas.microsoft.com/office/drawing/2014/main" id="{6E5C276D-83A1-4F09-9D10-E208DA9A1C43}"/>
              </a:ext>
            </a:extLst>
          </p:cNvPr>
          <p:cNvSpPr>
            <a:spLocks noGrp="1"/>
          </p:cNvSpPr>
          <p:nvPr>
            <p:ph idx="1"/>
          </p:nvPr>
        </p:nvSpPr>
        <p:spPr>
          <a:xfrm>
            <a:off x="510664" y="1820589"/>
            <a:ext cx="6997959" cy="4414040"/>
          </a:xfrm>
        </p:spPr>
        <p:txBody>
          <a:bodyPr>
            <a:normAutofit fontScale="92500" lnSpcReduction="20000"/>
          </a:bodyPr>
          <a:lstStyle/>
          <a:p>
            <a:pPr marL="0" indent="0" algn="just">
              <a:lnSpc>
                <a:spcPct val="90000"/>
              </a:lnSpc>
              <a:buNone/>
            </a:pPr>
            <a:r>
              <a:rPr lang="lv-LV" dirty="0"/>
              <a:t>Idzanami </a:t>
            </a:r>
            <a:r>
              <a:rPr lang="ja-JP" altLang="en-US" dirty="0"/>
              <a:t>伊邪那美</a:t>
            </a:r>
            <a:r>
              <a:rPr lang="lv-LV" dirty="0"/>
              <a:t> ir gan radīšanas, gan nāves dieviete, kā arī dieva </a:t>
            </a:r>
            <a:r>
              <a:rPr lang="lv-LV" dirty="0" err="1"/>
              <a:t>Idzanagi</a:t>
            </a:r>
            <a:r>
              <a:rPr lang="lv-LV" dirty="0"/>
              <a:t> </a:t>
            </a:r>
            <a:r>
              <a:rPr lang="ja-JP" altLang="en-US" dirty="0"/>
              <a:t>伊邪那岐</a:t>
            </a:r>
            <a:r>
              <a:rPr lang="lv-LV" dirty="0"/>
              <a:t> bijušā sieva.</a:t>
            </a:r>
            <a:endParaRPr lang="en-GB" dirty="0"/>
          </a:p>
          <a:p>
            <a:pPr marL="0" indent="0" algn="just">
              <a:lnSpc>
                <a:spcPct val="90000"/>
              </a:lnSpc>
              <a:buNone/>
            </a:pPr>
            <a:r>
              <a:rPr lang="lv-LV" dirty="0"/>
              <a:t>Idzanami un </a:t>
            </a:r>
            <a:r>
              <a:rPr lang="lv-LV" dirty="0" err="1"/>
              <a:t>Idzanagi</a:t>
            </a:r>
            <a:r>
              <a:rPr lang="lv-LV" dirty="0"/>
              <a:t> ir </a:t>
            </a:r>
            <a:r>
              <a:rPr lang="lv-LV" dirty="0" err="1"/>
              <a:t>pirm</a:t>
            </a:r>
            <a:r>
              <a:rPr lang="en-GB" dirty="0" err="1"/>
              <a:t>ie</a:t>
            </a:r>
            <a:r>
              <a:rPr lang="lv-LV" dirty="0"/>
              <a:t> </a:t>
            </a:r>
            <a:r>
              <a:rPr lang="lv-LV" i="1" dirty="0" err="1"/>
              <a:t>šintō</a:t>
            </a:r>
            <a:r>
              <a:rPr lang="lv-LV" dirty="0"/>
              <a:t> diev</a:t>
            </a:r>
            <a:r>
              <a:rPr lang="en-GB" dirty="0" err="1"/>
              <a:t>i</a:t>
            </a:r>
            <a:r>
              <a:rPr lang="lv-LV" dirty="0"/>
              <a:t>, kuri ir izveidojuši Japānas salas un ir radījuši daudzus citus </a:t>
            </a:r>
            <a:r>
              <a:rPr lang="lv-LV" i="1" dirty="0" err="1"/>
              <a:t>kami</a:t>
            </a:r>
            <a:r>
              <a:rPr lang="lv-LV" dirty="0"/>
              <a:t>. </a:t>
            </a:r>
            <a:endParaRPr lang="en-GB" dirty="0"/>
          </a:p>
          <a:p>
            <a:pPr marL="0" indent="0" algn="just">
              <a:lnSpc>
                <a:spcPct val="90000"/>
              </a:lnSpc>
              <a:buNone/>
            </a:pPr>
            <a:r>
              <a:rPr lang="lv-LV" dirty="0"/>
              <a:t>Saskaņā ar mītu, stāvot uz debesu tilta, kas savieno debesi ar zemi, Idzanami un </a:t>
            </a:r>
            <a:r>
              <a:rPr lang="lv-LV" dirty="0" err="1"/>
              <a:t>Idzanagi</a:t>
            </a:r>
            <a:r>
              <a:rPr lang="lv-LV" dirty="0"/>
              <a:t> izmantoja šķēpu, lai maisītu okeānu. Kad viņi izņēma šķēpu no ūdens, sāls izkristalizējas uz tā gala un nokrita atpakaļ okeānā kā salas.</a:t>
            </a:r>
          </a:p>
          <a:p>
            <a:pPr marL="0" indent="0" algn="just">
              <a:lnSpc>
                <a:spcPct val="90000"/>
              </a:lnSpc>
              <a:buNone/>
            </a:pPr>
            <a:r>
              <a:rPr lang="lv-LV" dirty="0"/>
              <a:t>Pirmā izveidota sala bija </a:t>
            </a:r>
            <a:r>
              <a:rPr lang="lv-LV" dirty="0" err="1"/>
              <a:t>Onogoro-šima</a:t>
            </a:r>
            <a:r>
              <a:rPr lang="lv-LV" dirty="0"/>
              <a:t> </a:t>
            </a:r>
            <a:r>
              <a:rPr lang="ja-JP" altLang="en-US" dirty="0"/>
              <a:t>淤能碁呂島</a:t>
            </a:r>
            <a:r>
              <a:rPr lang="lv-LV" dirty="0"/>
              <a:t>. Šeit </a:t>
            </a:r>
            <a:r>
              <a:rPr lang="lv-LV" dirty="0" err="1"/>
              <a:t>Idzanagi</a:t>
            </a:r>
            <a:r>
              <a:rPr lang="lv-LV" dirty="0"/>
              <a:t> un Idzanami organizēja kāzas. Tomēr ceremonijas laika pāris  pārkāpa rituāla noteikumus.</a:t>
            </a:r>
          </a:p>
          <a:p>
            <a:pPr marL="0" indent="0" algn="just">
              <a:lnSpc>
                <a:spcPct val="90000"/>
              </a:lnSpc>
              <a:buNone/>
            </a:pPr>
            <a:r>
              <a:rPr lang="lv-LV" dirty="0"/>
              <a:t>Ceremonijas laikā viņi pārkāpa rituāla noteikumus, un tāpēc viņu pirmais bērns piedzima kā neglīta vāja būtne bez kauliem. Idzanami un </a:t>
            </a:r>
            <a:r>
              <a:rPr lang="lv-LV" dirty="0" err="1"/>
              <a:t>Idzanagi</a:t>
            </a:r>
            <a:r>
              <a:rPr lang="lv-LV" dirty="0"/>
              <a:t> pameta savu bērnu, ielika viņu  grozā un aizlaida ūdenī. Tas bija </a:t>
            </a:r>
            <a:r>
              <a:rPr lang="lv-LV" dirty="0" err="1"/>
              <a:t>Ebisu</a:t>
            </a:r>
            <a:r>
              <a:rPr lang="lv-LV" dirty="0"/>
              <a:t> </a:t>
            </a:r>
            <a:r>
              <a:rPr lang="ja-JP" altLang="en-US" dirty="0"/>
              <a:t>恵比須</a:t>
            </a:r>
            <a:r>
              <a:rPr lang="lv-LV" dirty="0"/>
              <a:t>, kurš izdzīvoja un vēlāk kļuva par zvejnieku aizstāvis un vienu no septiņiem veiksmes dieviem (</a:t>
            </a:r>
            <a:r>
              <a:rPr lang="lv-LV" i="1" dirty="0" err="1"/>
              <a:t>šičifukudžin</a:t>
            </a:r>
            <a:r>
              <a:rPr lang="lv-LV" dirty="0"/>
              <a:t> </a:t>
            </a:r>
            <a:r>
              <a:rPr lang="ja-JP" altLang="en-US" dirty="0"/>
              <a:t>七福神</a:t>
            </a:r>
            <a:r>
              <a:rPr lang="lv-LV" dirty="0"/>
              <a:t>).</a:t>
            </a:r>
          </a:p>
          <a:p>
            <a:pPr marL="0" indent="0" algn="just">
              <a:lnSpc>
                <a:spcPct val="90000"/>
              </a:lnSpc>
              <a:buNone/>
            </a:pPr>
            <a:r>
              <a:rPr lang="lv-LV" dirty="0"/>
              <a:t>Idzanami un </a:t>
            </a:r>
            <a:r>
              <a:rPr lang="lv-LV" dirty="0" err="1"/>
              <a:t>Idzanagi</a:t>
            </a:r>
            <a:r>
              <a:rPr lang="lv-LV" dirty="0"/>
              <a:t> gribēja izdarīt visu pareizi, tāpēc viņi atkārtoja rituālu, šoreiz sekojot noteikumiem. Pēc tām pāris turpināja rādīt Japānas salus un jaunus </a:t>
            </a:r>
            <a:r>
              <a:rPr lang="lv-LV" i="1" dirty="0" err="1"/>
              <a:t>kami</a:t>
            </a:r>
            <a:r>
              <a:rPr lang="lv-LV" dirty="0"/>
              <a:t>.</a:t>
            </a:r>
            <a:endParaRPr lang="en-GB" dirty="0"/>
          </a:p>
          <a:p>
            <a:pPr>
              <a:lnSpc>
                <a:spcPct val="90000"/>
              </a:lnSpc>
            </a:pPr>
            <a:endParaRPr lang="en-GB" sz="1500" dirty="0"/>
          </a:p>
        </p:txBody>
      </p:sp>
    </p:spTree>
    <p:extLst>
      <p:ext uri="{BB962C8B-B14F-4D97-AF65-F5344CB8AC3E}">
        <p14:creationId xmlns:p14="http://schemas.microsoft.com/office/powerpoint/2010/main" val="3865673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D90D868-B27D-4F40-9A7F-6EBE4CB7DAB6}"/>
              </a:ext>
            </a:extLst>
          </p:cNvPr>
          <p:cNvSpPr>
            <a:spLocks noGrp="1"/>
          </p:cNvSpPr>
          <p:nvPr>
            <p:ph sz="half" idx="1"/>
          </p:nvPr>
        </p:nvSpPr>
        <p:spPr>
          <a:xfrm>
            <a:off x="900953" y="639147"/>
            <a:ext cx="10390094" cy="5715000"/>
          </a:xfrm>
        </p:spPr>
        <p:txBody>
          <a:bodyPr>
            <a:normAutofit lnSpcReduction="10000"/>
          </a:bodyPr>
          <a:lstStyle/>
          <a:p>
            <a:pPr marL="0" indent="0" algn="just">
              <a:buNone/>
            </a:pPr>
            <a:r>
              <a:rPr lang="lv-LV" sz="1900" dirty="0"/>
              <a:t>1889. gadā Japānas jaunā konstitūcija devās vēl tālāk. Tagad par juridiskām personām tika atzīti tikai vīrieši. Līdz 1900. gadam Japānā palika maz reformatoru, kuri aizstāvēja sieviešu tiesības.</a:t>
            </a:r>
            <a:endParaRPr lang="en-GB" sz="1900" dirty="0"/>
          </a:p>
          <a:p>
            <a:pPr marL="0" indent="0" algn="just">
              <a:buNone/>
            </a:pPr>
            <a:r>
              <a:rPr lang="lv-LV" sz="1900" dirty="0"/>
              <a:t>1900. gadā </a:t>
            </a:r>
            <a:r>
              <a:rPr lang="lv-LV" sz="1900" dirty="0" err="1"/>
              <a:t>Hideko</a:t>
            </a:r>
            <a:r>
              <a:rPr lang="lv-LV" sz="1900" dirty="0"/>
              <a:t> vīrs nomira slimības dēļ. Lai nopelnītu naudu, </a:t>
            </a:r>
            <a:r>
              <a:rPr lang="lv-LV" sz="1900" dirty="0" err="1"/>
              <a:t>Hideko</a:t>
            </a:r>
            <a:r>
              <a:rPr lang="lv-LV" sz="1900" dirty="0"/>
              <a:t> atkal sāka strādāt par skolotāju, nodibinot sieviešu skolu. Skolā viņai palīdzēja </a:t>
            </a:r>
            <a:r>
              <a:rPr lang="lv-LV" sz="1900" dirty="0" err="1"/>
              <a:t>Išikava</a:t>
            </a:r>
            <a:r>
              <a:rPr lang="lv-LV" sz="1900" dirty="0"/>
              <a:t> </a:t>
            </a:r>
            <a:r>
              <a:rPr lang="lv-LV" sz="1900" dirty="0" err="1"/>
              <a:t>Sanširō</a:t>
            </a:r>
            <a:r>
              <a:rPr lang="lv-LV" sz="1900" dirty="0"/>
              <a:t> </a:t>
            </a:r>
            <a:r>
              <a:rPr lang="ja-JP" altLang="en-US" sz="1900" dirty="0"/>
              <a:t>石川</a:t>
            </a:r>
            <a:r>
              <a:rPr lang="lv-LV" altLang="ja-JP" sz="1900" dirty="0"/>
              <a:t> </a:t>
            </a:r>
            <a:r>
              <a:rPr lang="ja-JP" altLang="en-US" sz="1900" dirty="0"/>
              <a:t>三四郎</a:t>
            </a:r>
            <a:r>
              <a:rPr lang="lv-LV" sz="1900" dirty="0"/>
              <a:t>. Tajā pašā gadā </a:t>
            </a:r>
            <a:r>
              <a:rPr lang="lv-LV" sz="1900" dirty="0" err="1"/>
              <a:t>Hideko</a:t>
            </a:r>
            <a:r>
              <a:rPr lang="lv-LV" sz="1900" dirty="0"/>
              <a:t> pārcēlās dzīvot pie viņa.</a:t>
            </a:r>
            <a:endParaRPr lang="en-GB" sz="1900" dirty="0"/>
          </a:p>
          <a:p>
            <a:pPr marL="0" indent="0" algn="just">
              <a:buNone/>
            </a:pPr>
            <a:r>
              <a:rPr lang="lv-LV" sz="1900" dirty="0"/>
              <a:t>1901. gadā </a:t>
            </a:r>
            <a:r>
              <a:rPr lang="lv-LV" sz="1900" dirty="0" err="1"/>
              <a:t>Hideko</a:t>
            </a:r>
            <a:r>
              <a:rPr lang="lv-LV" sz="1900" dirty="0"/>
              <a:t> un </a:t>
            </a:r>
            <a:r>
              <a:rPr lang="lv-LV" sz="1900" dirty="0" err="1"/>
              <a:t>Išikava</a:t>
            </a:r>
            <a:r>
              <a:rPr lang="lv-LV" sz="1900" dirty="0"/>
              <a:t> pievienojās Japānas sociālistu kustībai, nodibinot asociāciju </a:t>
            </a:r>
            <a:r>
              <a:rPr lang="lv-LV" sz="1900" i="1" dirty="0" err="1"/>
              <a:t>Heiminša</a:t>
            </a:r>
            <a:r>
              <a:rPr lang="lv-LV" sz="1900" dirty="0"/>
              <a:t> </a:t>
            </a:r>
            <a:r>
              <a:rPr lang="ja-JP" altLang="en-US" sz="1900" dirty="0"/>
              <a:t>平民社</a:t>
            </a:r>
            <a:r>
              <a:rPr lang="lv-LV" altLang="ja-JP" sz="1900" dirty="0"/>
              <a:t> </a:t>
            </a:r>
            <a:r>
              <a:rPr lang="lv-LV" sz="1900" dirty="0"/>
              <a:t>(Sadraudzības biedrība). Organizācijas galvenais uzdevums bija izdot laikrakstu, kas bija pazīstams par pacifisma nostāju pret Krievijas-Japānas karu (1904-1905). </a:t>
            </a:r>
            <a:endParaRPr lang="en-GB" sz="1900" dirty="0"/>
          </a:p>
          <a:p>
            <a:pPr marL="0" indent="0" algn="just">
              <a:buNone/>
            </a:pPr>
            <a:r>
              <a:rPr lang="lv-LV" sz="1900" dirty="0"/>
              <a:t>1904. gadā </a:t>
            </a:r>
            <a:r>
              <a:rPr lang="lv-LV" sz="1900" i="1" dirty="0" err="1"/>
              <a:t>Heiminša</a:t>
            </a:r>
            <a:r>
              <a:rPr lang="lv-LV" sz="1900" dirty="0"/>
              <a:t> publicēja </a:t>
            </a:r>
            <a:r>
              <a:rPr lang="lv-LV" sz="1900" dirty="0" err="1"/>
              <a:t>Fukudas</a:t>
            </a:r>
            <a:r>
              <a:rPr lang="lv-LV" sz="1900" dirty="0"/>
              <a:t> </a:t>
            </a:r>
            <a:r>
              <a:rPr lang="lv-LV" sz="1900" dirty="0" err="1"/>
              <a:t>Hideko</a:t>
            </a:r>
            <a:r>
              <a:rPr lang="lv-LV" sz="1900" dirty="0"/>
              <a:t> autobiogrāfiju </a:t>
            </a:r>
            <a:r>
              <a:rPr lang="lv-LV" sz="2000" dirty="0"/>
              <a:t>“</a:t>
            </a:r>
            <a:r>
              <a:rPr lang="lv-LV" sz="1900" i="1" dirty="0" err="1"/>
              <a:t>Varava</a:t>
            </a:r>
            <a:r>
              <a:rPr lang="lv-LV" sz="1900" i="1" dirty="0"/>
              <a:t> no </a:t>
            </a:r>
            <a:r>
              <a:rPr lang="lv-LV" sz="1900" i="1" dirty="0" err="1"/>
              <a:t>hanšōgai</a:t>
            </a:r>
            <a:r>
              <a:rPr lang="lv-LV" sz="2000" dirty="0"/>
              <a:t>”</a:t>
            </a:r>
            <a:r>
              <a:rPr lang="lv-LV" sz="1900" dirty="0"/>
              <a:t> </a:t>
            </a:r>
            <a:r>
              <a:rPr lang="ja-JP" altLang="en-US" sz="1900" dirty="0"/>
              <a:t>妾の半生涯</a:t>
            </a:r>
            <a:r>
              <a:rPr lang="lv-LV" altLang="ja-JP" sz="1900" dirty="0"/>
              <a:t> (</a:t>
            </a:r>
            <a:r>
              <a:rPr lang="lv-LV" sz="2000" dirty="0"/>
              <a:t>“</a:t>
            </a:r>
            <a:r>
              <a:rPr lang="lv-LV" altLang="ja-JP" sz="1900" dirty="0"/>
              <a:t>Puse no manas dzīves</a:t>
            </a:r>
            <a:r>
              <a:rPr lang="lv-LV" sz="2000" dirty="0"/>
              <a:t>”</a:t>
            </a:r>
            <a:r>
              <a:rPr lang="lv-LV" altLang="ja-JP" sz="1900" dirty="0"/>
              <a:t>)</a:t>
            </a:r>
            <a:r>
              <a:rPr lang="lv-LV" sz="1900" dirty="0"/>
              <a:t>. Tā bija pirmā Japānā uzrakstītā sievietes autobiogrāfija.</a:t>
            </a:r>
          </a:p>
          <a:p>
            <a:pPr marL="0" indent="0" algn="just">
              <a:buNone/>
            </a:pPr>
            <a:r>
              <a:rPr lang="lv-LV" sz="1900" dirty="0"/>
              <a:t>1907. gadā </a:t>
            </a:r>
            <a:r>
              <a:rPr lang="lv-LV" sz="1900" dirty="0" err="1"/>
              <a:t>Hideko</a:t>
            </a:r>
            <a:r>
              <a:rPr lang="lv-LV" sz="1900" dirty="0"/>
              <a:t> izveidoja sieviešu grupu un sāka publicēt žurnālu ar nosaukumu </a:t>
            </a:r>
            <a:r>
              <a:rPr lang="lv-LV" sz="2000" dirty="0"/>
              <a:t>“</a:t>
            </a:r>
            <a:r>
              <a:rPr lang="lv-LV" sz="1900" i="1" dirty="0"/>
              <a:t>Sekai </a:t>
            </a:r>
            <a:r>
              <a:rPr lang="lv-LV" sz="1900" i="1" dirty="0" err="1"/>
              <a:t>Fudžin</a:t>
            </a:r>
            <a:r>
              <a:rPr lang="lv-LV" sz="2000" dirty="0"/>
              <a:t>”</a:t>
            </a:r>
            <a:r>
              <a:rPr lang="lv-LV" sz="1900" dirty="0"/>
              <a:t> </a:t>
            </a:r>
            <a:r>
              <a:rPr lang="ja-JP" altLang="en-US" sz="1900" dirty="0"/>
              <a:t>世界</a:t>
            </a:r>
            <a:r>
              <a:rPr lang="lv-LV" altLang="ja-JP" sz="1900" dirty="0"/>
              <a:t> </a:t>
            </a:r>
            <a:r>
              <a:rPr lang="ja-JP" altLang="en-US" sz="1900" dirty="0"/>
              <a:t>婦人</a:t>
            </a:r>
            <a:r>
              <a:rPr lang="lv-LV" altLang="ja-JP" sz="1900" dirty="0"/>
              <a:t> </a:t>
            </a:r>
            <a:r>
              <a:rPr lang="lv-LV" sz="1900" dirty="0"/>
              <a:t>jeb </a:t>
            </a:r>
            <a:r>
              <a:rPr lang="lv-LV" sz="2000" dirty="0"/>
              <a:t>“</a:t>
            </a:r>
            <a:r>
              <a:rPr lang="lv-LV" sz="1900" dirty="0"/>
              <a:t>Pasaules sievietes</a:t>
            </a:r>
            <a:r>
              <a:rPr lang="lv-LV" sz="2000" dirty="0"/>
              <a:t>”</a:t>
            </a:r>
            <a:r>
              <a:rPr lang="lv-LV" sz="1900" dirty="0"/>
              <a:t>.</a:t>
            </a:r>
            <a:endParaRPr lang="en-GB" sz="1900" dirty="0"/>
          </a:p>
          <a:p>
            <a:pPr marL="0" indent="0" algn="just">
              <a:buNone/>
            </a:pPr>
            <a:r>
              <a:rPr lang="lv-LV" sz="1900" dirty="0"/>
              <a:t>Žurnāla mērķis bija informēt sievietes par vēlēšanu kustībām visā pasaulē un par sieviešu nozīmīgo lomu vēsturiskos notikumos, piemēram, Francijas revolūcijas laikā. </a:t>
            </a:r>
            <a:r>
              <a:rPr lang="lv-LV" sz="1900" dirty="0" err="1"/>
              <a:t>Hideko</a:t>
            </a:r>
            <a:r>
              <a:rPr lang="lv-LV" sz="1900" dirty="0"/>
              <a:t> vēlējās radīt tādu sieviešu kustību, kas uzlabotu viņu stāvokli Japānas sabiedrībā. </a:t>
            </a:r>
          </a:p>
          <a:p>
            <a:endParaRPr lang="en-GB" dirty="0"/>
          </a:p>
        </p:txBody>
      </p:sp>
    </p:spTree>
    <p:extLst>
      <p:ext uri="{BB962C8B-B14F-4D97-AF65-F5344CB8AC3E}">
        <p14:creationId xmlns:p14="http://schemas.microsoft.com/office/powerpoint/2010/main" val="23921994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73CDACD3-407E-4A18-9723-0DF2DA40FE6F}"/>
              </a:ext>
            </a:extLst>
          </p:cNvPr>
          <p:cNvSpPr>
            <a:spLocks noGrp="1"/>
          </p:cNvSpPr>
          <p:nvPr>
            <p:ph idx="1"/>
          </p:nvPr>
        </p:nvSpPr>
        <p:spPr>
          <a:xfrm>
            <a:off x="1066800" y="1483567"/>
            <a:ext cx="10058400" cy="4189445"/>
          </a:xfrm>
        </p:spPr>
        <p:txBody>
          <a:bodyPr>
            <a:normAutofit/>
          </a:bodyPr>
          <a:lstStyle/>
          <a:p>
            <a:pPr marL="0" indent="0" algn="just">
              <a:buNone/>
            </a:pPr>
            <a:r>
              <a:rPr lang="lv-LV" dirty="0"/>
              <a:t>Pēc 1908. gada žurnāls kļuva par sistemātiskas valdības ierobežojumu mērķi. </a:t>
            </a:r>
            <a:r>
              <a:rPr lang="lv-LV" dirty="0" err="1"/>
              <a:t>Hideko</a:t>
            </a:r>
            <a:r>
              <a:rPr lang="lv-LV" dirty="0"/>
              <a:t> centās padarīt žurnālu mazāk politisku un vairāk literāru, bet 1909. gadā valdība to oficiāli aizliedza.</a:t>
            </a:r>
            <a:endParaRPr lang="en-GB" dirty="0"/>
          </a:p>
          <a:p>
            <a:pPr marL="0" indent="0" algn="just">
              <a:buNone/>
            </a:pPr>
            <a:r>
              <a:rPr lang="lv-LV" dirty="0"/>
              <a:t>1911. gadā nākamā jauno sieviešu grupa, sevi dēvējot par “</a:t>
            </a:r>
            <a:r>
              <a:rPr lang="lv-LV" i="1" dirty="0" err="1"/>
              <a:t>Bluestocking</a:t>
            </a:r>
            <a:r>
              <a:rPr lang="lv-LV" dirty="0"/>
              <a:t>” grupu, sāka savu žurnālu ar nosaukumu “</a:t>
            </a:r>
            <a:r>
              <a:rPr lang="lv-LV" i="1" dirty="0" err="1"/>
              <a:t>Seitō</a:t>
            </a:r>
            <a:r>
              <a:rPr lang="lv-LV" dirty="0"/>
              <a:t>”</a:t>
            </a:r>
            <a:r>
              <a:rPr lang="lv-LV" i="1" dirty="0"/>
              <a:t> </a:t>
            </a:r>
            <a:r>
              <a:rPr lang="ja-JP" altLang="en-US" dirty="0"/>
              <a:t>青鞜</a:t>
            </a:r>
            <a:r>
              <a:rPr lang="lv-LV" dirty="0"/>
              <a:t>. 1913. gadā žurnālā tika publicēts </a:t>
            </a:r>
            <a:r>
              <a:rPr lang="lv-LV" dirty="0" err="1"/>
              <a:t>Fukudas</a:t>
            </a:r>
            <a:r>
              <a:rPr lang="lv-LV" dirty="0"/>
              <a:t> </a:t>
            </a:r>
            <a:r>
              <a:rPr lang="lv-LV" dirty="0" err="1"/>
              <a:t>Hideko</a:t>
            </a:r>
            <a:r>
              <a:rPr lang="lv-LV" dirty="0"/>
              <a:t> raksts, kurā tika aicināts izveidot jaunu kopienas sistēmu, un šis žurnāla izdevums tika aizliegts. </a:t>
            </a:r>
          </a:p>
          <a:p>
            <a:pPr marL="0" indent="0" algn="just">
              <a:buNone/>
            </a:pPr>
            <a:r>
              <a:rPr lang="lv-LV" dirty="0"/>
              <a:t>Tajā pašā gadā </a:t>
            </a:r>
            <a:r>
              <a:rPr lang="lv-LV" dirty="0" err="1"/>
              <a:t>Išikava</a:t>
            </a:r>
            <a:r>
              <a:rPr lang="lv-LV" dirty="0"/>
              <a:t> </a:t>
            </a:r>
            <a:r>
              <a:rPr lang="lv-LV" dirty="0" err="1"/>
              <a:t>Sanširō</a:t>
            </a:r>
            <a:r>
              <a:rPr lang="lv-LV" dirty="0"/>
              <a:t> pameta Japānu, lai izvairītos no valdības uzmākšanās un arī pabeidza attiecības ar </a:t>
            </a:r>
            <a:r>
              <a:rPr lang="lv-LV" dirty="0" err="1"/>
              <a:t>Hideko</a:t>
            </a:r>
            <a:r>
              <a:rPr lang="lv-LV" dirty="0"/>
              <a:t>. </a:t>
            </a:r>
          </a:p>
          <a:p>
            <a:pPr marL="0" indent="0" algn="just">
              <a:buNone/>
            </a:pPr>
            <a:r>
              <a:rPr lang="lv-LV" dirty="0"/>
              <a:t>Viņas vēlākajos gados </a:t>
            </a:r>
            <a:r>
              <a:rPr lang="lv-LV" dirty="0" err="1"/>
              <a:t>Hideko</a:t>
            </a:r>
            <a:r>
              <a:rPr lang="lv-LV" dirty="0"/>
              <a:t> bija mazāk iesaistīta politiskās aktivitātēs un dzīvoja nabadzībā. Viņa nomira 1927. gadā 61 gada vecumā.</a:t>
            </a:r>
            <a:endParaRPr lang="en-GB" dirty="0"/>
          </a:p>
          <a:p>
            <a:endParaRPr lang="en-GB" dirty="0"/>
          </a:p>
        </p:txBody>
      </p:sp>
    </p:spTree>
    <p:extLst>
      <p:ext uri="{BB962C8B-B14F-4D97-AF65-F5344CB8AC3E}">
        <p14:creationId xmlns:p14="http://schemas.microsoft.com/office/powerpoint/2010/main" val="2391123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5D4F1A-D130-4A2D-9596-E6459BA2DC1B}"/>
              </a:ext>
            </a:extLst>
          </p:cNvPr>
          <p:cNvSpPr>
            <a:spLocks noGrp="1"/>
          </p:cNvSpPr>
          <p:nvPr>
            <p:ph type="title"/>
          </p:nvPr>
        </p:nvSpPr>
        <p:spPr/>
        <p:txBody>
          <a:bodyPr/>
          <a:lstStyle/>
          <a:p>
            <a:r>
              <a:rPr lang="lv-LV" dirty="0"/>
              <a:t>Izmantotie avoti:</a:t>
            </a:r>
            <a:endParaRPr lang="en-GB" dirty="0"/>
          </a:p>
        </p:txBody>
      </p:sp>
      <p:sp>
        <p:nvSpPr>
          <p:cNvPr id="5" name="Объект 4">
            <a:extLst>
              <a:ext uri="{FF2B5EF4-FFF2-40B4-BE49-F238E27FC236}">
                <a16:creationId xmlns:a16="http://schemas.microsoft.com/office/drawing/2014/main" id="{36422D00-DE81-4DD6-B6FF-FAE6437657C5}"/>
              </a:ext>
            </a:extLst>
          </p:cNvPr>
          <p:cNvSpPr>
            <a:spLocks noGrp="1"/>
          </p:cNvSpPr>
          <p:nvPr>
            <p:ph idx="1"/>
          </p:nvPr>
        </p:nvSpPr>
        <p:spPr>
          <a:xfrm>
            <a:off x="1066800" y="2219417"/>
            <a:ext cx="10058400" cy="3815623"/>
          </a:xfrm>
        </p:spPr>
        <p:txBody>
          <a:bodyPr/>
          <a:lstStyle/>
          <a:p>
            <a:r>
              <a:rPr lang="lv-LV" b="1" dirty="0" err="1"/>
              <a:t>Hirimoto</a:t>
            </a:r>
            <a:r>
              <a:rPr lang="lv-LV" b="1" dirty="0"/>
              <a:t> F. </a:t>
            </a:r>
            <a:r>
              <a:rPr lang="lv-LV" i="1" dirty="0" err="1"/>
              <a:t>Pioneers</a:t>
            </a:r>
            <a:r>
              <a:rPr lang="lv-LV" i="1" dirty="0"/>
              <a:t> </a:t>
            </a:r>
            <a:r>
              <a:rPr lang="lv-LV" i="1" dirty="0" err="1"/>
              <a:t>of</a:t>
            </a:r>
            <a:r>
              <a:rPr lang="lv-LV" i="1" dirty="0"/>
              <a:t> </a:t>
            </a:r>
            <a:r>
              <a:rPr lang="lv-LV" i="1" dirty="0" err="1"/>
              <a:t>the</a:t>
            </a:r>
            <a:r>
              <a:rPr lang="lv-LV" i="1" dirty="0"/>
              <a:t> </a:t>
            </a:r>
            <a:r>
              <a:rPr lang="lv-LV" i="1" dirty="0" err="1"/>
              <a:t>Women’s</a:t>
            </a:r>
            <a:r>
              <a:rPr lang="lv-LV" i="1" dirty="0"/>
              <a:t> </a:t>
            </a:r>
            <a:r>
              <a:rPr lang="lv-LV" i="1" dirty="0" err="1"/>
              <a:t>Movement</a:t>
            </a:r>
            <a:r>
              <a:rPr lang="lv-LV" i="1" dirty="0"/>
              <a:t> </a:t>
            </a:r>
            <a:r>
              <a:rPr lang="lv-LV" i="1" dirty="0" err="1"/>
              <a:t>in</a:t>
            </a:r>
            <a:r>
              <a:rPr lang="lv-LV" i="1" dirty="0"/>
              <a:t> Japan: </a:t>
            </a:r>
            <a:r>
              <a:rPr lang="lv-LV" i="1" dirty="0" err="1"/>
              <a:t>Hiratsuka</a:t>
            </a:r>
            <a:r>
              <a:rPr lang="lv-LV" i="1" dirty="0"/>
              <a:t> </a:t>
            </a:r>
            <a:r>
              <a:rPr lang="lv-LV" i="1" dirty="0" err="1"/>
              <a:t>Raichō</a:t>
            </a:r>
            <a:r>
              <a:rPr lang="lv-LV" i="1" dirty="0"/>
              <a:t> </a:t>
            </a:r>
            <a:r>
              <a:rPr lang="lv-LV" i="1" dirty="0" err="1"/>
              <a:t>and</a:t>
            </a:r>
            <a:r>
              <a:rPr lang="lv-LV" i="1" dirty="0"/>
              <a:t> </a:t>
            </a:r>
            <a:r>
              <a:rPr lang="lv-LV" i="1" dirty="0" err="1"/>
              <a:t>Fukuda</a:t>
            </a:r>
            <a:r>
              <a:rPr lang="lv-LV" i="1" dirty="0"/>
              <a:t> </a:t>
            </a:r>
            <a:r>
              <a:rPr lang="lv-LV" i="1" dirty="0" err="1"/>
              <a:t>Hideko</a:t>
            </a:r>
            <a:r>
              <a:rPr lang="lv-LV" i="1" dirty="0"/>
              <a:t>. </a:t>
            </a:r>
            <a:r>
              <a:rPr lang="lv-LV" i="1" dirty="0" err="1"/>
              <a:t>Seen</a:t>
            </a:r>
            <a:r>
              <a:rPr lang="lv-LV" i="1" dirty="0"/>
              <a:t> </a:t>
            </a:r>
            <a:r>
              <a:rPr lang="lv-LV" i="1" dirty="0" err="1"/>
              <a:t>through</a:t>
            </a:r>
            <a:r>
              <a:rPr lang="lv-LV" i="1" dirty="0"/>
              <a:t> </a:t>
            </a:r>
            <a:r>
              <a:rPr lang="lv-LV" i="1" dirty="0" err="1"/>
              <a:t>their</a:t>
            </a:r>
            <a:r>
              <a:rPr lang="lv-LV" i="1" dirty="0"/>
              <a:t> </a:t>
            </a:r>
            <a:r>
              <a:rPr lang="lv-LV" i="1" dirty="0" err="1"/>
              <a:t>Journals</a:t>
            </a:r>
            <a:r>
              <a:rPr lang="lv-LV" i="1" dirty="0"/>
              <a:t>, </a:t>
            </a:r>
            <a:r>
              <a:rPr lang="lv-LV" i="1" dirty="0" err="1"/>
              <a:t>Seitō</a:t>
            </a:r>
            <a:r>
              <a:rPr lang="lv-LV" i="1" dirty="0"/>
              <a:t> </a:t>
            </a:r>
            <a:r>
              <a:rPr lang="lv-LV" i="1" dirty="0" err="1"/>
              <a:t>and</a:t>
            </a:r>
            <a:r>
              <a:rPr lang="lv-LV" i="1" dirty="0"/>
              <a:t> Sekai </a:t>
            </a:r>
            <a:r>
              <a:rPr lang="lv-LV" i="1" dirty="0" err="1"/>
              <a:t>Fujin</a:t>
            </a:r>
            <a:r>
              <a:rPr lang="lv-LV" i="1" dirty="0"/>
              <a:t>. </a:t>
            </a:r>
            <a:r>
              <a:rPr lang="lv-LV" dirty="0" err="1"/>
              <a:t>University</a:t>
            </a:r>
            <a:r>
              <a:rPr lang="lv-LV" dirty="0"/>
              <a:t> </a:t>
            </a:r>
            <a:r>
              <a:rPr lang="lv-LV" dirty="0" err="1"/>
              <a:t>of</a:t>
            </a:r>
            <a:r>
              <a:rPr lang="lv-LV" dirty="0"/>
              <a:t> Toronto, 1999.</a:t>
            </a:r>
            <a:endParaRPr lang="en-GB" b="1" dirty="0"/>
          </a:p>
          <a:p>
            <a:r>
              <a:rPr lang="en-GB" b="1" dirty="0"/>
              <a:t>Huffman</a:t>
            </a:r>
            <a:r>
              <a:rPr lang="lv-LV" b="1" dirty="0"/>
              <a:t> J. L. </a:t>
            </a:r>
            <a:r>
              <a:rPr lang="en-GB" i="1" dirty="0"/>
              <a:t>Modern Japan: An </a:t>
            </a:r>
            <a:r>
              <a:rPr lang="en-GB" i="1" dirty="0" err="1"/>
              <a:t>Encyclopedia</a:t>
            </a:r>
            <a:r>
              <a:rPr lang="en-GB" i="1" dirty="0"/>
              <a:t> of History, Culture, and Nationalism</a:t>
            </a:r>
            <a:r>
              <a:rPr lang="lv-LV" i="1" dirty="0"/>
              <a:t>. </a:t>
            </a:r>
            <a:r>
              <a:rPr lang="en-GB" dirty="0"/>
              <a:t>Routledge</a:t>
            </a:r>
            <a:r>
              <a:rPr lang="lv-LV" dirty="0"/>
              <a:t>, </a:t>
            </a:r>
            <a:r>
              <a:rPr lang="lv-LV" dirty="0" err="1"/>
              <a:t>London</a:t>
            </a:r>
            <a:r>
              <a:rPr lang="lv-LV" dirty="0"/>
              <a:t>, 2013.</a:t>
            </a:r>
          </a:p>
          <a:p>
            <a:r>
              <a:rPr lang="en-GB" b="1" dirty="0"/>
              <a:t>Rappaport</a:t>
            </a:r>
            <a:r>
              <a:rPr lang="lv-LV" b="1" dirty="0"/>
              <a:t> H.</a:t>
            </a:r>
            <a:r>
              <a:rPr lang="lv-LV" dirty="0"/>
              <a:t> </a:t>
            </a:r>
            <a:r>
              <a:rPr lang="en-GB" i="1" dirty="0" err="1"/>
              <a:t>Encyclopedia</a:t>
            </a:r>
            <a:r>
              <a:rPr lang="en-GB" i="1" dirty="0"/>
              <a:t> of Women Social Reformers: Volume One</a:t>
            </a:r>
            <a:r>
              <a:rPr lang="lv-LV" i="1" dirty="0"/>
              <a:t>. </a:t>
            </a:r>
            <a:r>
              <a:rPr lang="en-GB" dirty="0"/>
              <a:t>ABC-CLIO</a:t>
            </a:r>
            <a:r>
              <a:rPr lang="lv-LV" dirty="0"/>
              <a:t>,</a:t>
            </a:r>
            <a:r>
              <a:rPr lang="en-GB" dirty="0"/>
              <a:t> Santa Barbara</a:t>
            </a:r>
            <a:r>
              <a:rPr lang="lv-LV" dirty="0"/>
              <a:t>, 2001.</a:t>
            </a:r>
            <a:endParaRPr lang="en-GB" i="1" dirty="0"/>
          </a:p>
          <a:p>
            <a:r>
              <a:rPr lang="en-GB" dirty="0"/>
              <a:t>Women in World History: A Biographical </a:t>
            </a:r>
            <a:r>
              <a:rPr lang="en-GB" dirty="0" err="1"/>
              <a:t>Encyclopedia</a:t>
            </a:r>
            <a:r>
              <a:rPr lang="en-GB" dirty="0"/>
              <a:t>. Fukuda Hideko (1865–1927). </a:t>
            </a:r>
            <a:r>
              <a:rPr lang="en-GB" i="1" dirty="0"/>
              <a:t>Encyclopedia.com.</a:t>
            </a:r>
            <a:r>
              <a:rPr lang="en-GB" dirty="0"/>
              <a:t> </a:t>
            </a:r>
            <a:r>
              <a:rPr lang="lv-LV" dirty="0"/>
              <a:t>Pieejams: </a:t>
            </a:r>
            <a:r>
              <a:rPr lang="en-GB" dirty="0">
                <a:hlinkClick r:id="rId2"/>
              </a:rPr>
              <a:t>https://www.encyclopedia.com/women/encyclopedias-almanacs-transcripts-and-maps/fukuda-hideko-1865-1927</a:t>
            </a:r>
            <a:r>
              <a:rPr lang="lv-LV" dirty="0"/>
              <a:t> [skatīts: 20.04.2020.]</a:t>
            </a:r>
          </a:p>
          <a:p>
            <a:endParaRPr lang="lv-LV" b="1" dirty="0"/>
          </a:p>
        </p:txBody>
      </p:sp>
    </p:spTree>
    <p:extLst>
      <p:ext uri="{BB962C8B-B14F-4D97-AF65-F5344CB8AC3E}">
        <p14:creationId xmlns:p14="http://schemas.microsoft.com/office/powerpoint/2010/main" val="2522959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11" name="Объект 10" descr="Изображение выглядит как человек, внешний, зонт, белый&#10;&#10;Автоматически созданное описание">
            <a:extLst>
              <a:ext uri="{FF2B5EF4-FFF2-40B4-BE49-F238E27FC236}">
                <a16:creationId xmlns:a16="http://schemas.microsoft.com/office/drawing/2014/main" id="{D2BE6A92-61A1-4365-9B42-1ADEE291AC9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281" r="4196" b="-2"/>
          <a:stretch/>
        </p:blipFill>
        <p:spPr>
          <a:xfrm>
            <a:off x="7837371" y="237744"/>
            <a:ext cx="4124416" cy="6382512"/>
          </a:xfrm>
          <a:prstGeom prst="rect">
            <a:avLst/>
          </a:prstGeom>
        </p:spPr>
      </p:pic>
      <p:sp>
        <p:nvSpPr>
          <p:cNvPr id="19" name="Rectangle 18">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Заголовок 3">
            <a:extLst>
              <a:ext uri="{FF2B5EF4-FFF2-40B4-BE49-F238E27FC236}">
                <a16:creationId xmlns:a16="http://schemas.microsoft.com/office/drawing/2014/main" id="{90631DF4-1B7E-499F-A93F-3F12C5FD74AF}"/>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dirty="0"/>
              <a:t>Hiracuka </a:t>
            </a:r>
            <a:r>
              <a:rPr lang="en-US" dirty="0" err="1"/>
              <a:t>Raičō</a:t>
            </a:r>
            <a:r>
              <a:rPr lang="lv-LV" dirty="0"/>
              <a:t> </a:t>
            </a:r>
            <a:r>
              <a:rPr lang="ja-JP" altLang="en-US" dirty="0"/>
              <a:t>平塚 らいちょう</a:t>
            </a:r>
            <a:endParaRPr lang="en-US" dirty="0"/>
          </a:p>
        </p:txBody>
      </p:sp>
      <p:sp>
        <p:nvSpPr>
          <p:cNvPr id="5" name="Объект 4">
            <a:extLst>
              <a:ext uri="{FF2B5EF4-FFF2-40B4-BE49-F238E27FC236}">
                <a16:creationId xmlns:a16="http://schemas.microsoft.com/office/drawing/2014/main" id="{0EA0FF7E-C3AE-42F5-B9B8-AE1A41E65DDD}"/>
              </a:ext>
            </a:extLst>
          </p:cNvPr>
          <p:cNvSpPr>
            <a:spLocks noGrp="1"/>
          </p:cNvSpPr>
          <p:nvPr>
            <p:ph sz="half" idx="1"/>
          </p:nvPr>
        </p:nvSpPr>
        <p:spPr>
          <a:xfrm>
            <a:off x="868680" y="2892490"/>
            <a:ext cx="6281928" cy="2753708"/>
          </a:xfrm>
        </p:spPr>
        <p:txBody>
          <a:bodyPr vert="horz" lIns="91440" tIns="45720" rIns="91440" bIns="45720" rtlCol="0">
            <a:normAutofit/>
          </a:bodyPr>
          <a:lstStyle/>
          <a:p>
            <a:pPr marL="0" indent="0" algn="just">
              <a:buNone/>
            </a:pPr>
            <a:r>
              <a:rPr lang="lv-LV" dirty="0" err="1"/>
              <a:t>Hiracuka</a:t>
            </a:r>
            <a:r>
              <a:rPr lang="lv-LV" dirty="0"/>
              <a:t> </a:t>
            </a:r>
            <a:r>
              <a:rPr lang="lv-LV" dirty="0" err="1"/>
              <a:t>Raičō</a:t>
            </a:r>
            <a:r>
              <a:rPr lang="lv-LV" dirty="0"/>
              <a:t> </a:t>
            </a:r>
            <a:r>
              <a:rPr lang="ja-JP" altLang="en-US" dirty="0"/>
              <a:t>平塚 らいちょう</a:t>
            </a:r>
            <a:r>
              <a:rPr lang="lv-LV" altLang="ja-JP" dirty="0"/>
              <a:t> </a:t>
            </a:r>
            <a:r>
              <a:rPr lang="lv-LV" dirty="0"/>
              <a:t>ir rakstniece, feministe un sabiedriskā darbiniece. </a:t>
            </a:r>
          </a:p>
          <a:p>
            <a:pPr marL="0" indent="0" algn="just">
              <a:buNone/>
            </a:pPr>
            <a:r>
              <a:rPr lang="lv-LV" dirty="0"/>
              <a:t>Viņa ir </a:t>
            </a:r>
            <a:r>
              <a:rPr lang="lv-LV" i="1" dirty="0" err="1"/>
              <a:t>Seitōša</a:t>
            </a:r>
            <a:r>
              <a:rPr lang="lv-LV" i="1" dirty="0"/>
              <a:t> </a:t>
            </a:r>
            <a:r>
              <a:rPr lang="ja-JP" altLang="en-US" dirty="0"/>
              <a:t>青鞜社</a:t>
            </a:r>
            <a:r>
              <a:rPr lang="lv-LV" dirty="0"/>
              <a:t> (Zilo zeķu biedrība) un </a:t>
            </a:r>
            <a:r>
              <a:rPr lang="lv-LV" i="1" dirty="0" err="1"/>
              <a:t>Šin</a:t>
            </a:r>
            <a:r>
              <a:rPr lang="lv-LV" i="1" dirty="0"/>
              <a:t> </a:t>
            </a:r>
            <a:r>
              <a:rPr lang="lv-LV" i="1" dirty="0" err="1"/>
              <a:t>Fudžin</a:t>
            </a:r>
            <a:r>
              <a:rPr lang="lv-LV" i="1" dirty="0"/>
              <a:t> </a:t>
            </a:r>
            <a:r>
              <a:rPr lang="lv-LV" i="1" dirty="0" err="1"/>
              <a:t>Kjokai</a:t>
            </a:r>
            <a:r>
              <a:rPr lang="lv-LV" i="1" dirty="0"/>
              <a:t> </a:t>
            </a:r>
            <a:r>
              <a:rPr lang="ja-JP" altLang="en-US" dirty="0"/>
              <a:t>新婦人協会</a:t>
            </a:r>
            <a:r>
              <a:rPr lang="lv-LV" altLang="ja-JP" dirty="0"/>
              <a:t> </a:t>
            </a:r>
            <a:r>
              <a:rPr lang="lv-LV" dirty="0"/>
              <a:t>(Jauno sieviešu asociācija) dibinātāja. </a:t>
            </a:r>
            <a:endParaRPr lang="en-GB" dirty="0"/>
          </a:p>
          <a:p>
            <a:pPr marL="0" indent="0" algn="just">
              <a:buNone/>
            </a:pPr>
            <a:r>
              <a:rPr lang="lv-LV" dirty="0" err="1"/>
              <a:t>Hiracuka</a:t>
            </a:r>
            <a:r>
              <a:rPr lang="lv-LV" dirty="0"/>
              <a:t> </a:t>
            </a:r>
            <a:r>
              <a:rPr lang="lv-LV" dirty="0" err="1"/>
              <a:t>Raičō</a:t>
            </a:r>
            <a:r>
              <a:rPr lang="lv-LV" dirty="0"/>
              <a:t> bija dzimusi 1886. gada 10. februārī Tokijā. Viņas īstais vārds bija </a:t>
            </a:r>
            <a:r>
              <a:rPr lang="lv-LV" dirty="0" err="1"/>
              <a:t>Hiracuka</a:t>
            </a:r>
            <a:r>
              <a:rPr lang="lv-LV" dirty="0"/>
              <a:t> Haru </a:t>
            </a:r>
            <a:r>
              <a:rPr lang="ja-JP" altLang="en-US" dirty="0"/>
              <a:t>平塚 明</a:t>
            </a:r>
            <a:r>
              <a:rPr lang="lv-LV" dirty="0"/>
              <a:t>.</a:t>
            </a:r>
          </a:p>
          <a:p>
            <a:pPr marL="0" indent="0" algn="just">
              <a:buNone/>
            </a:pPr>
            <a:r>
              <a:rPr lang="lv-LV" dirty="0"/>
              <a:t>Viņa nomira 1971. gadā 24. maijā. </a:t>
            </a:r>
          </a:p>
          <a:p>
            <a:endParaRPr lang="en-US" dirty="0"/>
          </a:p>
        </p:txBody>
      </p:sp>
    </p:spTree>
    <p:extLst>
      <p:ext uri="{BB962C8B-B14F-4D97-AF65-F5344CB8AC3E}">
        <p14:creationId xmlns:p14="http://schemas.microsoft.com/office/powerpoint/2010/main" val="2798620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человек, женщина, фотография, черный&#10;&#10;Автоматически созданное описание">
            <a:extLst>
              <a:ext uri="{FF2B5EF4-FFF2-40B4-BE49-F238E27FC236}">
                <a16:creationId xmlns:a16="http://schemas.microsoft.com/office/drawing/2014/main" id="{01AA2AC8-BB0D-40CD-8CD5-4ECA0FE9FEA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998" r="20303" b="-2"/>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62C3B20F-695F-48EA-BF29-C35F242DA918}"/>
              </a:ext>
            </a:extLst>
          </p:cNvPr>
          <p:cNvSpPr>
            <a:spLocks noGrp="1"/>
          </p:cNvSpPr>
          <p:nvPr>
            <p:ph sz="half" idx="1"/>
          </p:nvPr>
        </p:nvSpPr>
        <p:spPr>
          <a:xfrm>
            <a:off x="637451" y="668045"/>
            <a:ext cx="6853562" cy="5521910"/>
          </a:xfrm>
        </p:spPr>
        <p:txBody>
          <a:bodyPr vert="horz" lIns="91440" tIns="45720" rIns="91440" bIns="45720" rtlCol="0">
            <a:normAutofit/>
          </a:bodyPr>
          <a:lstStyle/>
          <a:p>
            <a:pPr marL="0" indent="0" algn="just">
              <a:lnSpc>
                <a:spcPct val="90000"/>
              </a:lnSpc>
              <a:buNone/>
            </a:pPr>
            <a:r>
              <a:rPr lang="en-US" sz="1700" dirty="0" err="1"/>
              <a:t>Viņas</a:t>
            </a:r>
            <a:r>
              <a:rPr lang="en-US" sz="1700" dirty="0"/>
              <a:t> </a:t>
            </a:r>
            <a:r>
              <a:rPr lang="en-US" sz="1700" dirty="0" err="1"/>
              <a:t>tēv</a:t>
            </a:r>
            <a:r>
              <a:rPr lang="lv-LV" sz="1700" dirty="0"/>
              <a:t>s</a:t>
            </a:r>
            <a:r>
              <a:rPr lang="en-US" sz="1700" dirty="0"/>
              <a:t> </a:t>
            </a:r>
            <a:r>
              <a:rPr lang="en-US" sz="1700" dirty="0" err="1"/>
              <a:t>bija</a:t>
            </a:r>
            <a:r>
              <a:rPr lang="en-US" sz="1700" dirty="0"/>
              <a:t> </a:t>
            </a:r>
            <a:r>
              <a:rPr lang="en-US" sz="1700" dirty="0" err="1"/>
              <a:t>samuraju</a:t>
            </a:r>
            <a:r>
              <a:rPr lang="en-US" sz="1700" dirty="0"/>
              <a:t> </a:t>
            </a:r>
            <a:r>
              <a:rPr lang="en-US" sz="1700" dirty="0" err="1"/>
              <a:t>ģimenes</a:t>
            </a:r>
            <a:r>
              <a:rPr lang="en-US" sz="1700" dirty="0"/>
              <a:t> </a:t>
            </a:r>
            <a:r>
              <a:rPr lang="en-US" sz="1700" dirty="0" err="1"/>
              <a:t>pārstāvis</a:t>
            </a:r>
            <a:r>
              <a:rPr lang="en-US" sz="1700" dirty="0"/>
              <a:t> un Mei</a:t>
            </a:r>
            <a:r>
              <a:rPr lang="lv-LV" sz="1700" dirty="0" err="1"/>
              <a:t>dž</a:t>
            </a:r>
            <a:r>
              <a:rPr lang="en-US" sz="1700" dirty="0" err="1"/>
              <a:t>i</a:t>
            </a:r>
            <a:r>
              <a:rPr lang="en-US" sz="1700" dirty="0"/>
              <a:t> </a:t>
            </a:r>
            <a:r>
              <a:rPr lang="en-US" sz="1700" dirty="0" err="1"/>
              <a:t>valdības</a:t>
            </a:r>
            <a:r>
              <a:rPr lang="en-US" sz="1700" dirty="0"/>
              <a:t> </a:t>
            </a:r>
            <a:r>
              <a:rPr lang="en-US" sz="1700" dirty="0" err="1"/>
              <a:t>augsta</a:t>
            </a:r>
            <a:r>
              <a:rPr lang="en-US" sz="1700" dirty="0"/>
              <a:t> </a:t>
            </a:r>
            <a:r>
              <a:rPr lang="en-US" sz="1700" dirty="0" err="1"/>
              <a:t>līmeņa</a:t>
            </a:r>
            <a:r>
              <a:rPr lang="en-US" sz="1700" dirty="0"/>
              <a:t> </a:t>
            </a:r>
            <a:r>
              <a:rPr lang="en-US" sz="1700" dirty="0" err="1"/>
              <a:t>amatpersona</a:t>
            </a:r>
            <a:r>
              <a:rPr lang="en-US" sz="1700" dirty="0"/>
              <a:t>. </a:t>
            </a:r>
            <a:r>
              <a:rPr lang="en-US" sz="1700" dirty="0" err="1"/>
              <a:t>Viņas</a:t>
            </a:r>
            <a:r>
              <a:rPr lang="en-US" sz="1700" dirty="0"/>
              <a:t> </a:t>
            </a:r>
            <a:r>
              <a:rPr lang="en-US" sz="1700" dirty="0" err="1"/>
              <a:t>māte</a:t>
            </a:r>
            <a:r>
              <a:rPr lang="en-US" sz="1700" dirty="0"/>
              <a:t> </a:t>
            </a:r>
            <a:r>
              <a:rPr lang="en-US" sz="1700" dirty="0" err="1"/>
              <a:t>bija</a:t>
            </a:r>
            <a:r>
              <a:rPr lang="en-US" sz="1700" dirty="0"/>
              <a:t> </a:t>
            </a:r>
            <a:r>
              <a:rPr lang="en-US" sz="1700" dirty="0" err="1"/>
              <a:t>ārsta</a:t>
            </a:r>
            <a:r>
              <a:rPr lang="en-US" sz="1700" dirty="0"/>
              <a:t> </a:t>
            </a:r>
            <a:r>
              <a:rPr lang="en-US" sz="1700" dirty="0" err="1"/>
              <a:t>meita</a:t>
            </a:r>
            <a:r>
              <a:rPr lang="lv-LV" sz="1700" dirty="0"/>
              <a:t>, un viņa bija prasmīga dejotāja un mūziķe. Tomēr vīra stingrības dēļ viņai bija aizliegts turpināt nodarboties ar dejām un mūziku pēc laulības. </a:t>
            </a:r>
          </a:p>
          <a:p>
            <a:pPr marL="0" indent="0" algn="just">
              <a:lnSpc>
                <a:spcPct val="90000"/>
              </a:lnSpc>
              <a:buNone/>
            </a:pPr>
            <a:r>
              <a:rPr lang="en-US" sz="1700" dirty="0" err="1"/>
              <a:t>Pavadot</a:t>
            </a:r>
            <a:r>
              <a:rPr lang="en-US" sz="1700" dirty="0"/>
              <a:t> </a:t>
            </a:r>
            <a:r>
              <a:rPr lang="en-US" sz="1700" dirty="0" err="1"/>
              <a:t>laiku</a:t>
            </a:r>
            <a:r>
              <a:rPr lang="en-US" sz="1700" dirty="0"/>
              <a:t> </a:t>
            </a:r>
            <a:r>
              <a:rPr lang="en-US" sz="1700" dirty="0" err="1"/>
              <a:t>Amerikas</a:t>
            </a:r>
            <a:r>
              <a:rPr lang="en-US" sz="1700" dirty="0"/>
              <a:t> </a:t>
            </a:r>
            <a:r>
              <a:rPr lang="en-US" sz="1700" dirty="0" err="1"/>
              <a:t>Savienotajās</a:t>
            </a:r>
            <a:r>
              <a:rPr lang="en-US" sz="1700" dirty="0"/>
              <a:t> </a:t>
            </a:r>
            <a:r>
              <a:rPr lang="en-US" sz="1700" dirty="0" err="1"/>
              <a:t>Valstīs</a:t>
            </a:r>
            <a:r>
              <a:rPr lang="en-US" sz="1700" dirty="0"/>
              <a:t> un </a:t>
            </a:r>
            <a:r>
              <a:rPr lang="en-US" sz="1700" dirty="0" err="1"/>
              <a:t>Eiropā</a:t>
            </a:r>
            <a:r>
              <a:rPr lang="en-US" sz="1700" dirty="0"/>
              <a:t>, </a:t>
            </a:r>
            <a:r>
              <a:rPr lang="lv-LV" sz="1700" dirty="0" err="1"/>
              <a:t>Raičō</a:t>
            </a:r>
            <a:r>
              <a:rPr lang="en-US" sz="1700" dirty="0"/>
              <a:t> </a:t>
            </a:r>
            <a:r>
              <a:rPr lang="en-US" sz="1700" dirty="0" err="1"/>
              <a:t>tēvam</a:t>
            </a:r>
            <a:r>
              <a:rPr lang="en-US" sz="1700" dirty="0"/>
              <a:t> </a:t>
            </a:r>
            <a:r>
              <a:rPr lang="en-US" sz="1700" dirty="0" err="1"/>
              <a:t>bija</a:t>
            </a:r>
            <a:r>
              <a:rPr lang="en-US" sz="1700" dirty="0"/>
              <a:t> </a:t>
            </a:r>
            <a:r>
              <a:rPr lang="en-US" sz="1700" dirty="0" err="1"/>
              <a:t>atšķirīgi</a:t>
            </a:r>
            <a:r>
              <a:rPr lang="en-US" sz="1700" dirty="0"/>
              <a:t> </a:t>
            </a:r>
            <a:r>
              <a:rPr lang="en-US" sz="1700" dirty="0" err="1"/>
              <a:t>uzskati</a:t>
            </a:r>
            <a:r>
              <a:rPr lang="en-US" sz="1700" dirty="0"/>
              <a:t> </a:t>
            </a:r>
            <a:r>
              <a:rPr lang="en-US" sz="1700" dirty="0" err="1"/>
              <a:t>uz</a:t>
            </a:r>
            <a:r>
              <a:rPr lang="en-US" sz="1700" dirty="0"/>
              <a:t> to, </a:t>
            </a:r>
            <a:r>
              <a:rPr lang="en-US" sz="1700" dirty="0" err="1"/>
              <a:t>kā</a:t>
            </a:r>
            <a:r>
              <a:rPr lang="en-US" sz="1700" dirty="0"/>
              <a:t> </a:t>
            </a:r>
            <a:r>
              <a:rPr lang="en-US" sz="1700" dirty="0" err="1"/>
              <a:t>audzināt</a:t>
            </a:r>
            <a:r>
              <a:rPr lang="en-US" sz="1700" dirty="0"/>
              <a:t> </a:t>
            </a:r>
            <a:r>
              <a:rPr lang="en-US" sz="1700" dirty="0" err="1"/>
              <a:t>savus</a:t>
            </a:r>
            <a:r>
              <a:rPr lang="en-US" sz="1700" dirty="0"/>
              <a:t> </a:t>
            </a:r>
            <a:r>
              <a:rPr lang="en-US" sz="1700" dirty="0" err="1"/>
              <a:t>bērnus</a:t>
            </a:r>
            <a:r>
              <a:rPr lang="lv-LV" sz="1700" dirty="0"/>
              <a:t>, un viņš darīja lietas nedaudz savādāk nekā tā laika parastās ģimenes. Viņi bija ģērbušies rietumu stila apģērbā, nevis tradicionālajā japāņu tērpā, un jau no mazotnes bērni tika nosūtīti uz skolu.</a:t>
            </a:r>
            <a:r>
              <a:rPr lang="en-US" sz="1700" dirty="0"/>
              <a:t> </a:t>
            </a:r>
            <a:endParaRPr lang="lv-LV" sz="1700" dirty="0"/>
          </a:p>
          <a:p>
            <a:pPr marL="0" indent="0" algn="just">
              <a:lnSpc>
                <a:spcPct val="90000"/>
              </a:lnSpc>
              <a:buNone/>
            </a:pPr>
            <a:r>
              <a:rPr lang="lv-LV" sz="1700" dirty="0" err="1"/>
              <a:t>Raičō</a:t>
            </a:r>
            <a:r>
              <a:rPr lang="en-US" sz="1700" dirty="0"/>
              <a:t> </a:t>
            </a:r>
            <a:r>
              <a:rPr lang="en-US" sz="1700" dirty="0" err="1"/>
              <a:t>arī</a:t>
            </a:r>
            <a:r>
              <a:rPr lang="en-US" sz="1700" dirty="0"/>
              <a:t> </a:t>
            </a:r>
            <a:r>
              <a:rPr lang="en-US" sz="1700" dirty="0" err="1"/>
              <a:t>bija</a:t>
            </a:r>
            <a:r>
              <a:rPr lang="en-US" sz="1700" dirty="0"/>
              <a:t> </a:t>
            </a:r>
            <a:r>
              <a:rPr lang="en-US" sz="1700" dirty="0" err="1"/>
              <a:t>savdabīga</a:t>
            </a:r>
            <a:r>
              <a:rPr lang="en-US" sz="1700" dirty="0"/>
              <a:t> </a:t>
            </a:r>
            <a:r>
              <a:rPr lang="en-US" sz="1700" dirty="0" err="1"/>
              <a:t>personība</a:t>
            </a:r>
            <a:r>
              <a:rPr lang="en-US" sz="1700" dirty="0"/>
              <a:t>. </a:t>
            </a:r>
            <a:r>
              <a:rPr lang="en-US" sz="1700" dirty="0" err="1"/>
              <a:t>Viņa</a:t>
            </a:r>
            <a:r>
              <a:rPr lang="en-US" sz="1700" dirty="0"/>
              <a:t> </a:t>
            </a:r>
            <a:r>
              <a:rPr lang="en-US" sz="1700" dirty="0" err="1"/>
              <a:t>bija</a:t>
            </a:r>
            <a:r>
              <a:rPr lang="en-US" sz="1700" dirty="0"/>
              <a:t> </a:t>
            </a:r>
            <a:r>
              <a:rPr lang="en-US" sz="1700" dirty="0" err="1"/>
              <a:t>diezgan</a:t>
            </a:r>
            <a:r>
              <a:rPr lang="en-US" sz="1700" dirty="0"/>
              <a:t> </a:t>
            </a:r>
            <a:r>
              <a:rPr lang="en-US" sz="1700" dirty="0" err="1"/>
              <a:t>konkurētspējīga</a:t>
            </a:r>
            <a:r>
              <a:rPr lang="en-US" sz="1700" dirty="0"/>
              <a:t> un </a:t>
            </a:r>
            <a:r>
              <a:rPr lang="en-US" sz="1700" dirty="0" err="1"/>
              <a:t>domājoša</a:t>
            </a:r>
            <a:r>
              <a:rPr lang="en-US" sz="1700" dirty="0"/>
              <a:t>. </a:t>
            </a:r>
            <a:r>
              <a:rPr lang="en-US" sz="1700" dirty="0" err="1"/>
              <a:t>Tomēr</a:t>
            </a:r>
            <a:r>
              <a:rPr lang="en-US" sz="1700" dirty="0"/>
              <a:t>, </a:t>
            </a:r>
            <a:r>
              <a:rPr lang="en-US" sz="1700" dirty="0" err="1"/>
              <a:t>tajā</a:t>
            </a:r>
            <a:r>
              <a:rPr lang="en-US" sz="1700" dirty="0"/>
              <a:t> </a:t>
            </a:r>
            <a:r>
              <a:rPr lang="en-US" sz="1700" dirty="0" err="1"/>
              <a:t>laikā</a:t>
            </a:r>
            <a:r>
              <a:rPr lang="en-US" sz="1700" dirty="0"/>
              <a:t> </a:t>
            </a:r>
            <a:r>
              <a:rPr lang="en-US" sz="1700" dirty="0" err="1"/>
              <a:t>meitenēm</a:t>
            </a:r>
            <a:r>
              <a:rPr lang="en-US" sz="1700" dirty="0"/>
              <a:t> </a:t>
            </a:r>
            <a:r>
              <a:rPr lang="en-US" sz="1700" dirty="0" err="1"/>
              <a:t>neļāva</a:t>
            </a:r>
            <a:r>
              <a:rPr lang="en-US" sz="1700" dirty="0"/>
              <a:t> </a:t>
            </a:r>
            <a:r>
              <a:rPr lang="en-US" sz="1700" dirty="0" err="1"/>
              <a:t>nodarboties</a:t>
            </a:r>
            <a:r>
              <a:rPr lang="en-US" sz="1700" dirty="0"/>
              <a:t> </a:t>
            </a:r>
            <a:r>
              <a:rPr lang="en-US" sz="1700" dirty="0" err="1"/>
              <a:t>ar</a:t>
            </a:r>
            <a:r>
              <a:rPr lang="en-US" sz="1700" dirty="0"/>
              <a:t> “</a:t>
            </a:r>
            <a:r>
              <a:rPr lang="en-US" sz="1700" dirty="0" err="1"/>
              <a:t>vīrišķīgām</a:t>
            </a:r>
            <a:r>
              <a:rPr lang="en-US" sz="1700" dirty="0"/>
              <a:t>” </a:t>
            </a:r>
            <a:r>
              <a:rPr lang="en-US" sz="1700" dirty="0" err="1"/>
              <a:t>lietām</a:t>
            </a:r>
            <a:r>
              <a:rPr lang="en-US" sz="1700" dirty="0"/>
              <a:t>, </a:t>
            </a:r>
            <a:r>
              <a:rPr lang="en-US" sz="1700" dirty="0" err="1"/>
              <a:t>viņa</a:t>
            </a:r>
            <a:r>
              <a:rPr lang="en-US" sz="1700" dirty="0"/>
              <a:t> </a:t>
            </a:r>
            <a:r>
              <a:rPr lang="en-US" sz="1700" dirty="0" err="1"/>
              <a:t>bija</a:t>
            </a:r>
            <a:r>
              <a:rPr lang="en-US" sz="1700" dirty="0"/>
              <a:t> </a:t>
            </a:r>
            <a:r>
              <a:rPr lang="en-US" sz="1700" dirty="0" err="1"/>
              <a:t>spiesta</a:t>
            </a:r>
            <a:r>
              <a:rPr lang="en-US" sz="1700" dirty="0"/>
              <a:t> </a:t>
            </a:r>
            <a:r>
              <a:rPr lang="en-US" sz="1700" dirty="0" err="1"/>
              <a:t>ievērot</a:t>
            </a:r>
            <a:r>
              <a:rPr lang="en-US" sz="1700" dirty="0"/>
              <a:t> “</a:t>
            </a:r>
            <a:r>
              <a:rPr lang="en-US" sz="1700" dirty="0" err="1"/>
              <a:t>sievišķos</a:t>
            </a:r>
            <a:r>
              <a:rPr lang="en-US" sz="1700" dirty="0"/>
              <a:t>” </a:t>
            </a:r>
            <a:r>
              <a:rPr lang="en-US" sz="1700" dirty="0" err="1"/>
              <a:t>standartus</a:t>
            </a:r>
            <a:r>
              <a:rPr lang="en-US" sz="1700" dirty="0"/>
              <a:t>. </a:t>
            </a:r>
            <a:endParaRPr lang="lv-LV" sz="1700" dirty="0"/>
          </a:p>
          <a:p>
            <a:pPr marL="0" indent="0" algn="just">
              <a:lnSpc>
                <a:spcPct val="90000"/>
              </a:lnSpc>
              <a:buNone/>
            </a:pPr>
            <a:r>
              <a:rPr lang="lv-LV" sz="1700" dirty="0"/>
              <a:t>Viņai</a:t>
            </a:r>
            <a:r>
              <a:rPr lang="en-US" sz="1700" dirty="0"/>
              <a:t> </a:t>
            </a:r>
            <a:r>
              <a:rPr lang="en-US" sz="1700" dirty="0" err="1"/>
              <a:t>bija</a:t>
            </a:r>
            <a:r>
              <a:rPr lang="en-US" sz="1700" dirty="0"/>
              <a:t> </a:t>
            </a:r>
            <a:r>
              <a:rPr lang="en-US" sz="1700" dirty="0" err="1"/>
              <a:t>diezgan</a:t>
            </a:r>
            <a:r>
              <a:rPr lang="en-US" sz="1700" dirty="0"/>
              <a:t> </a:t>
            </a:r>
            <a:r>
              <a:rPr lang="en-US" sz="1700" dirty="0" err="1"/>
              <a:t>vīrišķīgs</a:t>
            </a:r>
            <a:r>
              <a:rPr lang="en-US" sz="1700" dirty="0"/>
              <a:t> </a:t>
            </a:r>
            <a:r>
              <a:rPr lang="en-US" sz="1700" dirty="0" err="1"/>
              <a:t>izskats</a:t>
            </a:r>
            <a:r>
              <a:rPr lang="en-US" sz="1700" dirty="0"/>
              <a:t>, </a:t>
            </a:r>
            <a:r>
              <a:rPr lang="en-US" sz="1700" dirty="0" err="1"/>
              <a:t>tāpēc</a:t>
            </a:r>
            <a:r>
              <a:rPr lang="en-US" sz="1700" dirty="0"/>
              <a:t> </a:t>
            </a:r>
            <a:r>
              <a:rPr lang="en-US" sz="1700" dirty="0" err="1"/>
              <a:t>viņas</a:t>
            </a:r>
            <a:r>
              <a:rPr lang="en-US" sz="1700" dirty="0"/>
              <a:t> </a:t>
            </a:r>
            <a:r>
              <a:rPr lang="en-US" sz="1700" dirty="0" err="1"/>
              <a:t>māte</a:t>
            </a:r>
            <a:r>
              <a:rPr lang="en-US" sz="1700" dirty="0"/>
              <a:t> </a:t>
            </a:r>
            <a:r>
              <a:rPr lang="en-US" sz="1700" dirty="0" err="1"/>
              <a:t>gribēja</a:t>
            </a:r>
            <a:r>
              <a:rPr lang="en-US" sz="1700" dirty="0"/>
              <a:t>, </a:t>
            </a:r>
            <a:r>
              <a:rPr lang="en-US" sz="1700" dirty="0" err="1"/>
              <a:t>lai</a:t>
            </a:r>
            <a:r>
              <a:rPr lang="en-US" sz="1700" dirty="0"/>
              <a:t> </a:t>
            </a:r>
            <a:r>
              <a:rPr lang="en-US" sz="1700" dirty="0" err="1"/>
              <a:t>viņa</a:t>
            </a:r>
            <a:r>
              <a:rPr lang="en-US" sz="1700" dirty="0"/>
              <a:t> </a:t>
            </a:r>
            <a:r>
              <a:rPr lang="en-US" sz="1700" dirty="0" err="1"/>
              <a:t>kļūtu</a:t>
            </a:r>
            <a:r>
              <a:rPr lang="en-US" sz="1700" dirty="0"/>
              <a:t> </a:t>
            </a:r>
            <a:r>
              <a:rPr lang="en-US" sz="1700" dirty="0" err="1"/>
              <a:t>sievišķīgākā</a:t>
            </a:r>
            <a:r>
              <a:rPr lang="en-US" sz="1700" dirty="0"/>
              <a:t> </a:t>
            </a:r>
            <a:r>
              <a:rPr lang="en-US" sz="1700" dirty="0" err="1"/>
              <a:t>kā</a:t>
            </a:r>
            <a:r>
              <a:rPr lang="en-US" sz="1700" dirty="0"/>
              <a:t> </a:t>
            </a:r>
            <a:r>
              <a:rPr lang="en-US" sz="1700" dirty="0" err="1"/>
              <a:t>viņas</a:t>
            </a:r>
            <a:r>
              <a:rPr lang="en-US" sz="1700" dirty="0"/>
              <a:t> </a:t>
            </a:r>
            <a:r>
              <a:rPr lang="en-US" sz="1700" dirty="0" err="1"/>
              <a:t>māsa</a:t>
            </a:r>
            <a:r>
              <a:rPr lang="en-US" sz="1700" dirty="0"/>
              <a:t>. </a:t>
            </a:r>
          </a:p>
          <a:p>
            <a:pPr marL="0" indent="0" algn="just">
              <a:lnSpc>
                <a:spcPct val="90000"/>
              </a:lnSpc>
              <a:buNone/>
            </a:pPr>
            <a:r>
              <a:rPr lang="en-US" sz="1700" dirty="0" err="1"/>
              <a:t>Pēc</a:t>
            </a:r>
            <a:r>
              <a:rPr lang="en-US" sz="1700" dirty="0"/>
              <a:t> </a:t>
            </a:r>
            <a:r>
              <a:rPr lang="en-US" sz="1700" dirty="0" err="1"/>
              <a:t>pamatskolas</a:t>
            </a:r>
            <a:r>
              <a:rPr lang="en-US" sz="1700" dirty="0"/>
              <a:t> </a:t>
            </a:r>
            <a:r>
              <a:rPr lang="lv-LV" sz="1700" dirty="0" err="1"/>
              <a:t>Raičō</a:t>
            </a:r>
            <a:r>
              <a:rPr lang="en-US" sz="1700" dirty="0"/>
              <a:t> </a:t>
            </a:r>
            <a:r>
              <a:rPr lang="en-US" sz="1700" dirty="0" err="1"/>
              <a:t>turpināja</a:t>
            </a:r>
            <a:r>
              <a:rPr lang="en-US" sz="1700" dirty="0"/>
              <a:t> </a:t>
            </a:r>
            <a:r>
              <a:rPr lang="en-US" sz="1700" dirty="0" err="1"/>
              <a:t>izglītību</a:t>
            </a:r>
            <a:r>
              <a:rPr lang="en-US" sz="1700" dirty="0"/>
              <a:t> </a:t>
            </a:r>
            <a:r>
              <a:rPr lang="en-US" sz="1700" dirty="0" err="1"/>
              <a:t>vidusskolā</a:t>
            </a:r>
            <a:r>
              <a:rPr lang="en-US" sz="1700" dirty="0"/>
              <a:t>. </a:t>
            </a:r>
            <a:r>
              <a:rPr lang="en-US" sz="1700" dirty="0" err="1"/>
              <a:t>Diemžēl</a:t>
            </a:r>
            <a:r>
              <a:rPr lang="en-US" sz="1700" dirty="0"/>
              <a:t> </a:t>
            </a:r>
            <a:r>
              <a:rPr lang="en-US" sz="1700" dirty="0" err="1"/>
              <a:t>sieviešu</a:t>
            </a:r>
            <a:r>
              <a:rPr lang="en-US" sz="1700" dirty="0"/>
              <a:t> </a:t>
            </a:r>
            <a:r>
              <a:rPr lang="en-US" sz="1700" dirty="0" err="1"/>
              <a:t>vidusskolas</a:t>
            </a:r>
            <a:r>
              <a:rPr lang="en-US" sz="1700" dirty="0"/>
              <a:t> </a:t>
            </a:r>
            <a:r>
              <a:rPr lang="en-US" sz="1700" dirty="0" err="1"/>
              <a:t>izglītība</a:t>
            </a:r>
            <a:r>
              <a:rPr lang="en-US" sz="1700" dirty="0"/>
              <a:t> </a:t>
            </a:r>
            <a:r>
              <a:rPr lang="en-US" sz="1700" dirty="0" err="1"/>
              <a:t>bija</a:t>
            </a:r>
            <a:r>
              <a:rPr lang="en-US" sz="1700" dirty="0"/>
              <a:t> </a:t>
            </a:r>
            <a:r>
              <a:rPr lang="en-US" sz="1700" dirty="0" err="1"/>
              <a:t>vērsta</a:t>
            </a:r>
            <a:r>
              <a:rPr lang="en-US" sz="1700" dirty="0"/>
              <a:t> </a:t>
            </a:r>
            <a:r>
              <a:rPr lang="en-US" sz="1700" dirty="0" err="1"/>
              <a:t>uz</a:t>
            </a:r>
            <a:r>
              <a:rPr lang="en-US" sz="1700" dirty="0"/>
              <a:t>  “</a:t>
            </a:r>
            <a:r>
              <a:rPr lang="en-US" sz="1700" dirty="0" err="1"/>
              <a:t>labu</a:t>
            </a:r>
            <a:r>
              <a:rPr lang="en-US" sz="1700" dirty="0"/>
              <a:t> </a:t>
            </a:r>
            <a:r>
              <a:rPr lang="en-US" sz="1700" dirty="0" err="1"/>
              <a:t>sievu</a:t>
            </a:r>
            <a:r>
              <a:rPr lang="en-US" sz="1700" dirty="0"/>
              <a:t> un</a:t>
            </a:r>
            <a:r>
              <a:rPr lang="lv-LV" sz="1700" dirty="0"/>
              <a:t> gudro</a:t>
            </a:r>
            <a:r>
              <a:rPr lang="en-US" sz="1700" dirty="0"/>
              <a:t> </a:t>
            </a:r>
            <a:r>
              <a:rPr lang="en-US" sz="1700" dirty="0" err="1"/>
              <a:t>māti</a:t>
            </a:r>
            <a:r>
              <a:rPr lang="en-US" sz="1700" dirty="0"/>
              <a:t>” </a:t>
            </a:r>
            <a:r>
              <a:rPr lang="en-US" sz="1700" dirty="0" err="1"/>
              <a:t>audzināšanu</a:t>
            </a:r>
            <a:r>
              <a:rPr lang="en-US" sz="1700" dirty="0"/>
              <a:t>. </a:t>
            </a:r>
            <a:r>
              <a:rPr lang="lv-LV" sz="1700" dirty="0" err="1"/>
              <a:t>Raičō</a:t>
            </a:r>
            <a:r>
              <a:rPr lang="en-US" sz="1700" dirty="0"/>
              <a:t> </a:t>
            </a:r>
            <a:r>
              <a:rPr lang="en-US" sz="1700" dirty="0" err="1"/>
              <a:t>nepatika</a:t>
            </a:r>
            <a:r>
              <a:rPr lang="en-US" sz="1700" dirty="0"/>
              <a:t> </a:t>
            </a:r>
            <a:r>
              <a:rPr lang="en-US" sz="1700" dirty="0" err="1"/>
              <a:t>tāda</a:t>
            </a:r>
            <a:r>
              <a:rPr lang="en-US" sz="1700" dirty="0"/>
              <a:t> </a:t>
            </a:r>
            <a:r>
              <a:rPr lang="en-US" sz="1700" dirty="0" err="1"/>
              <a:t>pieeja</a:t>
            </a:r>
            <a:r>
              <a:rPr lang="en-US" sz="1700" dirty="0"/>
              <a:t> </a:t>
            </a:r>
            <a:r>
              <a:rPr lang="en-US" sz="1700" dirty="0" err="1"/>
              <a:t>sieviešu</a:t>
            </a:r>
            <a:r>
              <a:rPr lang="en-US" sz="1700" dirty="0"/>
              <a:t> </a:t>
            </a:r>
            <a:r>
              <a:rPr lang="en-US" sz="1700" dirty="0" err="1"/>
              <a:t>izglītībai</a:t>
            </a:r>
            <a:r>
              <a:rPr lang="en-US" sz="1700" dirty="0"/>
              <a:t>, un </a:t>
            </a:r>
            <a:r>
              <a:rPr lang="en-US" sz="1700" dirty="0" err="1"/>
              <a:t>viņa</a:t>
            </a:r>
            <a:r>
              <a:rPr lang="en-US" sz="1700" dirty="0"/>
              <a:t> </a:t>
            </a:r>
            <a:r>
              <a:rPr lang="en-US" sz="1700" dirty="0" err="1"/>
              <a:t>bieži</a:t>
            </a:r>
            <a:r>
              <a:rPr lang="en-US" sz="1700" dirty="0"/>
              <a:t> </a:t>
            </a:r>
            <a:r>
              <a:rPr lang="en-US" sz="1700" dirty="0" err="1"/>
              <a:t>izlaida</a:t>
            </a:r>
            <a:r>
              <a:rPr lang="en-US" sz="1700" dirty="0"/>
              <a:t> </a:t>
            </a:r>
            <a:r>
              <a:rPr lang="en-US" sz="1700" dirty="0" err="1"/>
              <a:t>nodarbības</a:t>
            </a:r>
            <a:r>
              <a:rPr lang="en-US" sz="1700" dirty="0"/>
              <a:t>.</a:t>
            </a:r>
          </a:p>
          <a:p>
            <a:pPr>
              <a:lnSpc>
                <a:spcPct val="90000"/>
              </a:lnSpc>
            </a:pPr>
            <a:endParaRPr lang="en-US" sz="1100" dirty="0"/>
          </a:p>
        </p:txBody>
      </p:sp>
    </p:spTree>
    <p:extLst>
      <p:ext uri="{BB962C8B-B14F-4D97-AF65-F5344CB8AC3E}">
        <p14:creationId xmlns:p14="http://schemas.microsoft.com/office/powerpoint/2010/main" val="7515390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FAF8EA0-61BC-4B64-8D3F-13FA51BB5641}"/>
              </a:ext>
            </a:extLst>
          </p:cNvPr>
          <p:cNvSpPr>
            <a:spLocks noGrp="1"/>
          </p:cNvSpPr>
          <p:nvPr>
            <p:ph sz="half" idx="1"/>
          </p:nvPr>
        </p:nvSpPr>
        <p:spPr>
          <a:xfrm>
            <a:off x="1066800" y="625151"/>
            <a:ext cx="10092612" cy="5626359"/>
          </a:xfrm>
        </p:spPr>
        <p:txBody>
          <a:bodyPr>
            <a:normAutofit fontScale="92500" lnSpcReduction="10000"/>
          </a:bodyPr>
          <a:lstStyle/>
          <a:p>
            <a:pPr marL="0" indent="0" algn="just">
              <a:buNone/>
            </a:pPr>
            <a:r>
              <a:rPr lang="lv-LV" dirty="0"/>
              <a:t>Pēc vidusskolas </a:t>
            </a:r>
            <a:r>
              <a:rPr lang="lv-LV" dirty="0" err="1"/>
              <a:t>Raičō</a:t>
            </a:r>
            <a:r>
              <a:rPr lang="lv-LV" dirty="0"/>
              <a:t> iestājās Japānas Sieviešu Universitātē </a:t>
            </a:r>
            <a:r>
              <a:rPr lang="ja-JP" altLang="en-US" dirty="0"/>
              <a:t>日本女子大学</a:t>
            </a:r>
            <a:r>
              <a:rPr lang="lv-LV" dirty="0"/>
              <a:t> (</a:t>
            </a:r>
            <a:r>
              <a:rPr lang="en-GB" i="1" dirty="0"/>
              <a:t>Nihon </a:t>
            </a:r>
            <a:r>
              <a:rPr lang="lv-LV" i="1" dirty="0" err="1"/>
              <a:t>Dž</a:t>
            </a:r>
            <a:r>
              <a:rPr lang="en-GB" i="1" dirty="0" err="1"/>
              <a:t>oshi</a:t>
            </a:r>
            <a:r>
              <a:rPr lang="en-GB" i="1" dirty="0"/>
              <a:t> </a:t>
            </a:r>
            <a:r>
              <a:rPr lang="lv-LV" i="1" dirty="0"/>
              <a:t>D</a:t>
            </a:r>
            <a:r>
              <a:rPr lang="en-GB" i="1" dirty="0" err="1"/>
              <a:t>aigaku</a:t>
            </a:r>
            <a:r>
              <a:rPr lang="lv-LV" dirty="0"/>
              <a:t>)</a:t>
            </a:r>
            <a:r>
              <a:rPr lang="lv-LV" i="1" dirty="0"/>
              <a:t>, </a:t>
            </a:r>
            <a:r>
              <a:rPr lang="lv-LV" dirty="0"/>
              <a:t>kuru 1901. gadā nodibināja </a:t>
            </a:r>
            <a:r>
              <a:rPr lang="lv-LV" dirty="0" err="1"/>
              <a:t>Naruse</a:t>
            </a:r>
            <a:r>
              <a:rPr lang="lv-LV" dirty="0"/>
              <a:t> </a:t>
            </a:r>
            <a:r>
              <a:rPr lang="lv-LV" dirty="0" err="1"/>
              <a:t>Džindzō</a:t>
            </a:r>
            <a:r>
              <a:rPr lang="lv-LV" dirty="0"/>
              <a:t> </a:t>
            </a:r>
            <a:r>
              <a:rPr lang="ja-JP" altLang="en-US" dirty="0"/>
              <a:t>成瀨 仁蔵</a:t>
            </a:r>
            <a:r>
              <a:rPr lang="lv-LV" dirty="0"/>
              <a:t>. Tāpat kā citus studentus, </a:t>
            </a:r>
            <a:r>
              <a:rPr lang="lv-LV" dirty="0" err="1"/>
              <a:t>Raičō</a:t>
            </a:r>
            <a:r>
              <a:rPr lang="lv-LV" dirty="0"/>
              <a:t> iedvesmoja viņa lekcijas par dzīvi, pasauli un reliģiju, un viņa kļuva par </a:t>
            </a:r>
            <a:r>
              <a:rPr lang="lv-LV" dirty="0" err="1"/>
              <a:t>Naruses</a:t>
            </a:r>
            <a:r>
              <a:rPr lang="lv-LV" dirty="0"/>
              <a:t> </a:t>
            </a:r>
            <a:r>
              <a:rPr lang="lv-LV" dirty="0" err="1"/>
              <a:t>Džindzō</a:t>
            </a:r>
            <a:r>
              <a:rPr lang="lv-LV" dirty="0"/>
              <a:t> cienītāju. Lai atrastu dzīves jēgu, </a:t>
            </a:r>
            <a:r>
              <a:rPr lang="lv-LV" dirty="0" err="1"/>
              <a:t>Raičō</a:t>
            </a:r>
            <a:r>
              <a:rPr lang="lv-LV" dirty="0"/>
              <a:t> sāka lasīt dažāda veida grāmatām par reliģiju, filozofiju un ētiku. Šajā laikā viņa ieinteresējās ar dzenbudismu. </a:t>
            </a:r>
            <a:endParaRPr lang="en-GB" dirty="0"/>
          </a:p>
          <a:p>
            <a:pPr marL="0" indent="0" algn="just">
              <a:buNone/>
            </a:pPr>
            <a:r>
              <a:rPr lang="lv-LV" dirty="0"/>
              <a:t>1906. gadā </a:t>
            </a:r>
            <a:r>
              <a:rPr lang="lv-LV" dirty="0" err="1"/>
              <a:t>Raičō</a:t>
            </a:r>
            <a:r>
              <a:rPr lang="lv-LV" dirty="0"/>
              <a:t> pabeidza universitāti 20 gadu vecumā. Pēc universitātes viņa nolēma mācīties angļu un ķīniešu klasiku. Viņa iestājās  </a:t>
            </a:r>
            <a:r>
              <a:rPr lang="lv-LV" i="1" dirty="0" err="1"/>
              <a:t>Eigaku</a:t>
            </a:r>
            <a:r>
              <a:rPr lang="lv-LV" i="1" dirty="0"/>
              <a:t> </a:t>
            </a:r>
            <a:r>
              <a:rPr lang="lv-LV" i="1" dirty="0" err="1"/>
              <a:t>Džuku</a:t>
            </a:r>
            <a:r>
              <a:rPr lang="lv-LV" i="1" dirty="0"/>
              <a:t> </a:t>
            </a:r>
            <a:r>
              <a:rPr lang="ja-JP" altLang="en-US" dirty="0"/>
              <a:t>英学</a:t>
            </a:r>
            <a:r>
              <a:rPr lang="lv-LV" altLang="ja-JP" dirty="0"/>
              <a:t> </a:t>
            </a:r>
            <a:r>
              <a:rPr lang="ja-JP" altLang="en-US" dirty="0"/>
              <a:t>塾</a:t>
            </a:r>
            <a:r>
              <a:rPr lang="lv-LV" altLang="ja-JP" dirty="0"/>
              <a:t> </a:t>
            </a:r>
            <a:r>
              <a:rPr lang="lv-LV" dirty="0"/>
              <a:t>(Angļu valodas skola). Vecāki par to nezināja, jo viņa negribēja būt atkarīga no viņiem un arī pati maksāja par mācībām – viņa strādāja par </a:t>
            </a:r>
            <a:r>
              <a:rPr lang="lv-LV" dirty="0" err="1"/>
              <a:t>stenogrāfi</a:t>
            </a:r>
            <a:r>
              <a:rPr lang="lv-LV" dirty="0"/>
              <a:t>. </a:t>
            </a:r>
            <a:r>
              <a:rPr lang="lv-LV" dirty="0" err="1"/>
              <a:t>Raičō</a:t>
            </a:r>
            <a:r>
              <a:rPr lang="lv-LV" dirty="0"/>
              <a:t> vēlējās lasīt vairāk angļu grāmatu oriģinālā. Viņa apmeklēja arī lekcijas par ķīniešu literatūru, jo uzskatīja par nepieciešamu lasīt grāmatas par dzenbudismu. </a:t>
            </a:r>
            <a:endParaRPr lang="en-GB" dirty="0"/>
          </a:p>
          <a:p>
            <a:pPr marL="0" indent="0" algn="just">
              <a:buNone/>
            </a:pPr>
            <a:r>
              <a:rPr lang="lv-LV" dirty="0"/>
              <a:t>1907. gadā viņa sāka apmeklēt citu angļu skolu </a:t>
            </a:r>
            <a:r>
              <a:rPr lang="lv-LV" i="1" dirty="0" err="1"/>
              <a:t>Seibi</a:t>
            </a:r>
            <a:r>
              <a:rPr lang="lv-LV" i="1" dirty="0"/>
              <a:t> </a:t>
            </a:r>
            <a:r>
              <a:rPr lang="lv-LV" i="1" dirty="0" err="1"/>
              <a:t>Džoši</a:t>
            </a:r>
            <a:r>
              <a:rPr lang="lv-LV" i="1" dirty="0"/>
              <a:t> </a:t>
            </a:r>
            <a:r>
              <a:rPr lang="lv-LV" i="1" dirty="0" err="1"/>
              <a:t>Eigo</a:t>
            </a:r>
            <a:r>
              <a:rPr lang="lv-LV" i="1" dirty="0"/>
              <a:t> </a:t>
            </a:r>
            <a:r>
              <a:rPr lang="lv-LV" i="1" dirty="0" err="1"/>
              <a:t>Gakko</a:t>
            </a:r>
            <a:r>
              <a:rPr lang="lv-LV" i="1" dirty="0"/>
              <a:t> </a:t>
            </a:r>
            <a:r>
              <a:rPr lang="ja-JP" altLang="en-US" dirty="0"/>
              <a:t>整備女子英語学</a:t>
            </a:r>
            <a:r>
              <a:rPr lang="lv-LV" altLang="ja-JP" dirty="0"/>
              <a:t> (Sieviešu angļu valodas skola)</a:t>
            </a:r>
            <a:r>
              <a:rPr lang="lv-LV" dirty="0"/>
              <a:t>, pametot </a:t>
            </a:r>
            <a:r>
              <a:rPr lang="lv-LV" i="1" dirty="0" err="1"/>
              <a:t>Eigaku</a:t>
            </a:r>
            <a:r>
              <a:rPr lang="lv-LV" i="1" dirty="0"/>
              <a:t> </a:t>
            </a:r>
            <a:r>
              <a:rPr lang="lv-LV" i="1" dirty="0" err="1"/>
              <a:t>Džuku</a:t>
            </a:r>
            <a:r>
              <a:rPr lang="lv-LV" dirty="0"/>
              <a:t>, jo viņa uzskatīja tas nodarbības par pārāk stingrām un garlaicīgām. </a:t>
            </a:r>
          </a:p>
          <a:p>
            <a:pPr marL="0" indent="0" algn="just">
              <a:buNone/>
            </a:pPr>
            <a:r>
              <a:rPr lang="lv-LV" dirty="0"/>
              <a:t>Jaunajā skolā tika izveidots sieviešu literatūras pulciņš, un </a:t>
            </a:r>
            <a:r>
              <a:rPr lang="lv-LV" dirty="0" err="1"/>
              <a:t>Raičō</a:t>
            </a:r>
            <a:r>
              <a:rPr lang="lv-LV" dirty="0"/>
              <a:t> pievienojās šai grupai. Pēc pievienošanas viņa </a:t>
            </a:r>
            <a:r>
              <a:rPr lang="lv-LV" dirty="0" err="1"/>
              <a:t>iepazīnās</a:t>
            </a:r>
            <a:r>
              <a:rPr lang="lv-LV" dirty="0"/>
              <a:t> ar vairāku ārzemju autoru darbiem. </a:t>
            </a:r>
          </a:p>
          <a:p>
            <a:pPr marL="0" indent="0" algn="just">
              <a:buNone/>
            </a:pPr>
            <a:r>
              <a:rPr lang="lv-LV" dirty="0"/>
              <a:t>Apmeklējot šo grupu, viņa iepazinās ar vienu no pasniedzējiem, rakstnieku </a:t>
            </a:r>
            <a:r>
              <a:rPr lang="lv-LV" dirty="0" err="1"/>
              <a:t>Morita</a:t>
            </a:r>
            <a:r>
              <a:rPr lang="lv-LV" dirty="0"/>
              <a:t> </a:t>
            </a:r>
            <a:r>
              <a:rPr lang="lv-LV" dirty="0" err="1"/>
              <a:t>Sōhei</a:t>
            </a:r>
            <a:r>
              <a:rPr lang="lv-LV" dirty="0"/>
              <a:t> </a:t>
            </a:r>
            <a:r>
              <a:rPr lang="ja-JP" altLang="en-US" dirty="0"/>
              <a:t>森田 草平</a:t>
            </a:r>
            <a:r>
              <a:rPr lang="lv-LV" dirty="0"/>
              <a:t>. Neskatoties uz to, ka viņš bija precēts, </a:t>
            </a:r>
            <a:r>
              <a:rPr lang="lv-LV" dirty="0" err="1"/>
              <a:t>Morita</a:t>
            </a:r>
            <a:r>
              <a:rPr lang="lv-LV" dirty="0"/>
              <a:t> </a:t>
            </a:r>
            <a:r>
              <a:rPr lang="lv-LV" dirty="0" err="1"/>
              <a:t>Sōhei</a:t>
            </a:r>
            <a:r>
              <a:rPr lang="lv-LV" dirty="0"/>
              <a:t> uzsāka tuvas attiecības ar </a:t>
            </a:r>
            <a:r>
              <a:rPr lang="lv-LV" dirty="0" err="1"/>
              <a:t>Raičō</a:t>
            </a:r>
            <a:r>
              <a:rPr lang="lv-LV" dirty="0"/>
              <a:t>.</a:t>
            </a:r>
            <a:endParaRPr lang="en-GB" dirty="0"/>
          </a:p>
          <a:p>
            <a:pPr marL="0" indent="0" algn="just">
              <a:buNone/>
            </a:pPr>
            <a:r>
              <a:rPr lang="lv-LV" dirty="0"/>
              <a:t>1908. gadā, pavadot daudz laika kopā, abi aizbēga uz </a:t>
            </a:r>
            <a:r>
              <a:rPr lang="lv-LV" dirty="0" err="1"/>
              <a:t>Nagano</a:t>
            </a:r>
            <a:r>
              <a:rPr lang="lv-LV" dirty="0"/>
              <a:t> </a:t>
            </a:r>
            <a:r>
              <a:rPr lang="ja-JP" altLang="en-US" dirty="0"/>
              <a:t>長野</a:t>
            </a:r>
            <a:r>
              <a:rPr lang="lv-LV" altLang="ja-JP" dirty="0"/>
              <a:t> </a:t>
            </a:r>
            <a:r>
              <a:rPr lang="lv-LV" dirty="0"/>
              <a:t>prefektūru, kur </a:t>
            </a:r>
            <a:r>
              <a:rPr lang="lv-LV" dirty="0" err="1"/>
              <a:t>Raičō</a:t>
            </a:r>
            <a:r>
              <a:rPr lang="lv-LV" dirty="0"/>
              <a:t> bija gatava zaudēt savu dzīvību dubultā pašnāvības mēģinājumā. Tomēr policisti atklāja viņu plānu, un skandalozais incidents kļuva plaši pazīstams. </a:t>
            </a:r>
            <a:endParaRPr lang="en-GB" dirty="0"/>
          </a:p>
          <a:p>
            <a:endParaRPr lang="en-GB" dirty="0"/>
          </a:p>
        </p:txBody>
      </p:sp>
    </p:spTree>
    <p:extLst>
      <p:ext uri="{BB962C8B-B14F-4D97-AF65-F5344CB8AC3E}">
        <p14:creationId xmlns:p14="http://schemas.microsoft.com/office/powerpoint/2010/main" val="186018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черный, знак, белый&#10;&#10;Автоматически созданное описание">
            <a:extLst>
              <a:ext uri="{FF2B5EF4-FFF2-40B4-BE49-F238E27FC236}">
                <a16:creationId xmlns:a16="http://schemas.microsoft.com/office/drawing/2014/main" id="{B0E2D69A-EB23-4C5C-B24F-ED0A3CF136C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10" r="3333"/>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1609E4E2-0B50-4376-972D-A87922517AC5}"/>
              </a:ext>
            </a:extLst>
          </p:cNvPr>
          <p:cNvSpPr>
            <a:spLocks noGrp="1"/>
          </p:cNvSpPr>
          <p:nvPr>
            <p:ph sz="half" idx="1"/>
          </p:nvPr>
        </p:nvSpPr>
        <p:spPr>
          <a:xfrm>
            <a:off x="868680" y="989045"/>
            <a:ext cx="6281928" cy="5045995"/>
          </a:xfrm>
        </p:spPr>
        <p:txBody>
          <a:bodyPr vert="horz" lIns="91440" tIns="45720" rIns="91440" bIns="45720" rtlCol="0">
            <a:normAutofit lnSpcReduction="10000"/>
          </a:bodyPr>
          <a:lstStyle/>
          <a:p>
            <a:pPr marL="0" indent="0" algn="just">
              <a:buNone/>
            </a:pPr>
            <a:r>
              <a:rPr lang="lv-LV" dirty="0"/>
              <a:t>Šis incidents izraisīja </a:t>
            </a:r>
            <a:r>
              <a:rPr lang="lv-LV" dirty="0" err="1"/>
              <a:t>Raičō</a:t>
            </a:r>
            <a:r>
              <a:rPr lang="lv-LV" dirty="0"/>
              <a:t> interesi par sieviešu personību atbrīvošanu un par sabiedrības seksuālo diskrimināciju. </a:t>
            </a:r>
          </a:p>
          <a:p>
            <a:pPr marL="0" indent="0" algn="just">
              <a:buNone/>
            </a:pPr>
            <a:r>
              <a:rPr lang="lv-LV" dirty="0"/>
              <a:t>Pēc atgriešanās Tokijā, draugs no literatūras pulciņa ieteica viņai sākt savu literāro žurnālu. Kā pseidonīmu viņa izvēlējās vārdu </a:t>
            </a:r>
            <a:r>
              <a:rPr lang="lv-LV" dirty="0" err="1"/>
              <a:t>Raičō</a:t>
            </a:r>
            <a:r>
              <a:rPr lang="lv-LV" dirty="0"/>
              <a:t>, iedvesmojoties no kāda putna vārda, kuru viņa bieži redzēja </a:t>
            </a:r>
            <a:r>
              <a:rPr lang="lv-LV" dirty="0" err="1"/>
              <a:t>Nagano</a:t>
            </a:r>
            <a:r>
              <a:rPr lang="lv-LV" dirty="0"/>
              <a:t>.</a:t>
            </a:r>
          </a:p>
          <a:p>
            <a:pPr marL="0" indent="0" algn="just">
              <a:buNone/>
            </a:pPr>
            <a:r>
              <a:rPr lang="lv-LV" dirty="0"/>
              <a:t>Viņas literārā žurnāla pirmais numurs ar nosaukumu “</a:t>
            </a:r>
            <a:r>
              <a:rPr lang="lv-LV" i="1" dirty="0" err="1"/>
              <a:t>Seito</a:t>
            </a:r>
            <a:r>
              <a:rPr lang="lv-LV" dirty="0"/>
              <a:t>” </a:t>
            </a:r>
            <a:r>
              <a:rPr lang="ja-JP" altLang="en-US" dirty="0"/>
              <a:t>青鞜</a:t>
            </a:r>
            <a:r>
              <a:rPr lang="lv-LV" dirty="0"/>
              <a:t>  izdevums tika publicēts 1911. gada septembrī, un tas izraisīja reakciju gan no vīriešu, gan no sieviešu puses, jo žurnāla raksti kritizēja patriarhālo sistēmu. </a:t>
            </a:r>
          </a:p>
          <a:p>
            <a:pPr marL="0" indent="0" algn="just">
              <a:buNone/>
            </a:pPr>
            <a:r>
              <a:rPr lang="lv-LV" dirty="0"/>
              <a:t>Sašutums, ko izsauca daži viņas raksti, nonāca tik tālu, ka izraisīja ne tikai lasītāju dusmīgas vēstules un kritiskas atsauksmes laikrakstos, bet arī to, ka cilvēki meta akmeņus viņas mājā. </a:t>
            </a:r>
          </a:p>
          <a:p>
            <a:pPr marL="0" indent="0" algn="just">
              <a:buNone/>
            </a:pPr>
            <a:r>
              <a:rPr lang="lv-LV" dirty="0"/>
              <a:t>Šī žurnāla rakstnieces ienaidnieki dēvēja par “jaunām sievietēm”. </a:t>
            </a:r>
            <a:endParaRPr lang="en-US" dirty="0"/>
          </a:p>
        </p:txBody>
      </p:sp>
    </p:spTree>
    <p:extLst>
      <p:ext uri="{BB962C8B-B14F-4D97-AF65-F5344CB8AC3E}">
        <p14:creationId xmlns:p14="http://schemas.microsoft.com/office/powerpoint/2010/main" val="28833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8D51989-8A30-4FB2-8543-8E87CE850E90}"/>
              </a:ext>
            </a:extLst>
          </p:cNvPr>
          <p:cNvSpPr>
            <a:spLocks noGrp="1"/>
          </p:cNvSpPr>
          <p:nvPr>
            <p:ph sz="half" idx="1"/>
          </p:nvPr>
        </p:nvSpPr>
        <p:spPr>
          <a:xfrm>
            <a:off x="1040363" y="871479"/>
            <a:ext cx="10111273" cy="5115042"/>
          </a:xfrm>
        </p:spPr>
        <p:txBody>
          <a:bodyPr>
            <a:normAutofit fontScale="92500" lnSpcReduction="10000"/>
          </a:bodyPr>
          <a:lstStyle/>
          <a:p>
            <a:pPr marL="0" indent="0" algn="just">
              <a:buNone/>
            </a:pPr>
            <a:r>
              <a:rPr lang="lv-LV" dirty="0"/>
              <a:t>1912. gadā </a:t>
            </a:r>
            <a:r>
              <a:rPr lang="lv-LV" dirty="0" err="1"/>
              <a:t>Raičō</a:t>
            </a:r>
            <a:r>
              <a:rPr lang="lv-LV" dirty="0"/>
              <a:t> satika jauno gleznotāju </a:t>
            </a:r>
            <a:r>
              <a:rPr lang="lv-LV" dirty="0" err="1"/>
              <a:t>Okumura</a:t>
            </a:r>
            <a:r>
              <a:rPr lang="lv-LV" dirty="0"/>
              <a:t> </a:t>
            </a:r>
            <a:r>
              <a:rPr lang="lv-LV" dirty="0" err="1"/>
              <a:t>Hiroshi</a:t>
            </a:r>
            <a:r>
              <a:rPr lang="lv-LV" dirty="0"/>
              <a:t> </a:t>
            </a:r>
            <a:r>
              <a:rPr lang="ja-JP" altLang="en-US" dirty="0"/>
              <a:t>奥村</a:t>
            </a:r>
            <a:r>
              <a:rPr lang="lv-LV" altLang="ja-JP" dirty="0"/>
              <a:t> </a:t>
            </a:r>
            <a:r>
              <a:rPr lang="ja-JP" altLang="en-US" dirty="0"/>
              <a:t>博史</a:t>
            </a:r>
            <a:r>
              <a:rPr lang="lv-LV" dirty="0"/>
              <a:t>, kurš vēlāk kļuva par viņas mīļāko.</a:t>
            </a:r>
            <a:endParaRPr lang="en-GB" dirty="0"/>
          </a:p>
          <a:p>
            <a:pPr marL="0" indent="0" algn="just">
              <a:buNone/>
            </a:pPr>
            <a:r>
              <a:rPr lang="lv-LV" dirty="0" err="1"/>
              <a:t>Raičō</a:t>
            </a:r>
            <a:r>
              <a:rPr lang="lv-LV" dirty="0"/>
              <a:t> sāka dzīvot kopā ar viņu, neskatoties uz to, ka viņi nebija precējušies, un viena no “</a:t>
            </a:r>
            <a:r>
              <a:rPr lang="lv-LV" i="1" dirty="0" err="1"/>
              <a:t>Seitō</a:t>
            </a:r>
            <a:r>
              <a:rPr lang="lv-LV" dirty="0"/>
              <a:t>” rakstiem </a:t>
            </a:r>
            <a:r>
              <a:rPr lang="lv-LV" dirty="0" err="1"/>
              <a:t>Raičō</a:t>
            </a:r>
            <a:r>
              <a:rPr lang="lv-LV" dirty="0"/>
              <a:t> paziņoja par savu neatkarību un tiesībām to darīt publiski. Vēlāk viņiem piedzima divi bērni ārpus laulības.</a:t>
            </a:r>
            <a:endParaRPr lang="en-GB" dirty="0"/>
          </a:p>
          <a:p>
            <a:pPr marL="0" indent="0" algn="just">
              <a:buNone/>
            </a:pPr>
            <a:r>
              <a:rPr lang="lv-LV" dirty="0"/>
              <a:t>Pāris turpināja dzīvot un audzināt savus bērnus šādā veidā līdz 1941. gadam, kad </a:t>
            </a:r>
            <a:r>
              <a:rPr lang="lv-LV" dirty="0" err="1"/>
              <a:t>Raičō</a:t>
            </a:r>
            <a:r>
              <a:rPr lang="lv-LV" dirty="0"/>
              <a:t> beidzot piekrita apprecēties un paņemt vīra uzvārdu. Viņas lēmums bija saistīts ar to, ka viņas dēlam varētu būt problēmas ar mantojumu, jo viņam bija nelikumīga bērna statuss. </a:t>
            </a:r>
          </a:p>
          <a:p>
            <a:pPr marL="0" indent="0" algn="just">
              <a:buNone/>
            </a:pPr>
            <a:r>
              <a:rPr lang="lv-LV" dirty="0"/>
              <a:t>1919. gadā </a:t>
            </a:r>
            <a:r>
              <a:rPr lang="lv-LV" dirty="0" err="1"/>
              <a:t>Raičō</a:t>
            </a:r>
            <a:r>
              <a:rPr lang="lv-LV" dirty="0"/>
              <a:t> apmeklēja tekstila rūpnīcu </a:t>
            </a:r>
            <a:r>
              <a:rPr lang="lv-LV" dirty="0" err="1"/>
              <a:t>Nagojas</a:t>
            </a:r>
            <a:r>
              <a:rPr lang="lv-LV" dirty="0"/>
              <a:t> pilsētā, un bija šokēta ar darba  apstākļiem sievietēm. Tas viņai nostiprināja lēmumu cīnīties par sieviešu tiesībām. Nākamajā gadā viņa kopā ar divām citām tiesību aktīvistēm Oku </a:t>
            </a:r>
            <a:r>
              <a:rPr lang="lv-LV" dirty="0" err="1"/>
              <a:t>Mumeo</a:t>
            </a:r>
            <a:r>
              <a:rPr lang="lv-LV" dirty="0"/>
              <a:t> </a:t>
            </a:r>
            <a:r>
              <a:rPr lang="ja-JP" altLang="en-US" dirty="0"/>
              <a:t>奥 むめお</a:t>
            </a:r>
            <a:r>
              <a:rPr lang="lv-LV" altLang="ja-JP" dirty="0"/>
              <a:t> </a:t>
            </a:r>
            <a:r>
              <a:rPr lang="lv-LV" dirty="0"/>
              <a:t>un </a:t>
            </a:r>
            <a:r>
              <a:rPr lang="lv-LV" dirty="0" err="1"/>
              <a:t>Ičikava</a:t>
            </a:r>
            <a:r>
              <a:rPr lang="lv-LV" dirty="0"/>
              <a:t> </a:t>
            </a:r>
            <a:r>
              <a:rPr lang="lv-LV" dirty="0" err="1"/>
              <a:t>Fusae</a:t>
            </a:r>
            <a:r>
              <a:rPr lang="lv-LV" dirty="0"/>
              <a:t> </a:t>
            </a:r>
            <a:r>
              <a:rPr lang="ja-JP" altLang="en-US" dirty="0"/>
              <a:t>市川</a:t>
            </a:r>
            <a:r>
              <a:rPr lang="lv-LV" altLang="ja-JP" dirty="0"/>
              <a:t> </a:t>
            </a:r>
            <a:r>
              <a:rPr lang="ja-JP" altLang="en-US" dirty="0"/>
              <a:t> 房枝</a:t>
            </a:r>
            <a:r>
              <a:rPr lang="lv-LV" altLang="ja-JP" dirty="0"/>
              <a:t> </a:t>
            </a:r>
            <a:r>
              <a:rPr lang="lv-LV" dirty="0"/>
              <a:t>nodibināja Jauno sieviešu asociāciju  </a:t>
            </a:r>
            <a:r>
              <a:rPr lang="ja-JP" altLang="en-US" dirty="0"/>
              <a:t>新婦人協会</a:t>
            </a:r>
            <a:r>
              <a:rPr lang="lv-LV" altLang="ja-JP" dirty="0"/>
              <a:t> </a:t>
            </a:r>
            <a:r>
              <a:rPr lang="lv-LV" altLang="ja-JP" i="1" dirty="0"/>
              <a:t>(</a:t>
            </a:r>
            <a:r>
              <a:rPr lang="lv-LV" altLang="ja-JP" i="1" dirty="0" err="1"/>
              <a:t>šinfudžin</a:t>
            </a:r>
            <a:r>
              <a:rPr lang="lv-LV" altLang="ja-JP" i="1" dirty="0"/>
              <a:t> </a:t>
            </a:r>
            <a:r>
              <a:rPr lang="lv-LV" altLang="ja-JP" i="1" dirty="0" err="1"/>
              <a:t>kjōkai</a:t>
            </a:r>
            <a:r>
              <a:rPr lang="lv-LV" altLang="ja-JP" i="1" dirty="0"/>
              <a:t>)</a:t>
            </a:r>
            <a:r>
              <a:rPr lang="lv-LV" i="1" dirty="0"/>
              <a:t>.</a:t>
            </a:r>
            <a:endParaRPr lang="en-GB" i="1" dirty="0"/>
          </a:p>
          <a:p>
            <a:pPr marL="0" indent="0" algn="just">
              <a:buNone/>
            </a:pPr>
            <a:r>
              <a:rPr lang="lv-LV" dirty="0"/>
              <a:t>Viņi sāka izdot jaunu žurnālu ar nosaukumu “</a:t>
            </a:r>
            <a:r>
              <a:rPr lang="lv-LV" i="1" dirty="0" err="1"/>
              <a:t>Džosei</a:t>
            </a:r>
            <a:r>
              <a:rPr lang="lv-LV" i="1" dirty="0"/>
              <a:t> Domei</a:t>
            </a:r>
            <a:r>
              <a:rPr lang="lv-LV" dirty="0"/>
              <a:t>”</a:t>
            </a:r>
            <a:r>
              <a:rPr lang="lv-LV" i="1" dirty="0"/>
              <a:t> </a:t>
            </a:r>
            <a:r>
              <a:rPr lang="lv-LV" dirty="0"/>
              <a:t>(</a:t>
            </a:r>
            <a:r>
              <a:rPr lang="ja-JP" altLang="en-US" dirty="0"/>
              <a:t>女性 同盟</a:t>
            </a:r>
            <a:r>
              <a:rPr lang="lv-LV" dirty="0"/>
              <a:t>) jeb “Sieviešu alianse”, kura galvenais mērķis bija kampaņa pret Miera noteikumu piekto pantu. Neskatoties uz grūtībām 1922. gadā piektais pants tika atcelts.</a:t>
            </a:r>
            <a:endParaRPr lang="en-GB" dirty="0"/>
          </a:p>
          <a:p>
            <a:pPr marL="0" indent="0" algn="just">
              <a:buNone/>
            </a:pPr>
            <a:r>
              <a:rPr lang="lv-LV" dirty="0"/>
              <a:t>Viena no viņas pretrunīgi vērtētajām kampaņām ietvēra mēģinājumu aizliegt vīriešiem, kas ir inficēti ar STS (seksuāli transmisīvā slimība), precēties. Tas izraisīja vēl vairāk diskusiju par viņas personību, jo tas tika uzskatīts par pierādījumu viņas līdzdalībai eigēnikas kustībā.</a:t>
            </a:r>
            <a:endParaRPr lang="en-GB" dirty="0"/>
          </a:p>
          <a:p>
            <a:endParaRPr lang="en-GB" dirty="0"/>
          </a:p>
        </p:txBody>
      </p:sp>
    </p:spTree>
    <p:extLst>
      <p:ext uri="{BB962C8B-B14F-4D97-AF65-F5344CB8AC3E}">
        <p14:creationId xmlns:p14="http://schemas.microsoft.com/office/powerpoint/2010/main" val="14530228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6" name="Объект 5" descr="Изображение выглядит как человек, мужчина, сидит, держит&#10;&#10;Автоматически созданное описание">
            <a:extLst>
              <a:ext uri="{FF2B5EF4-FFF2-40B4-BE49-F238E27FC236}">
                <a16:creationId xmlns:a16="http://schemas.microsoft.com/office/drawing/2014/main" id="{C51EF521-648B-44E3-B0BE-080D3F0BC79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449" r="8810" b="-2"/>
          <a:stretch/>
        </p:blipFill>
        <p:spPr>
          <a:xfrm>
            <a:off x="7837371" y="237744"/>
            <a:ext cx="4124416" cy="6382512"/>
          </a:xfrm>
          <a:prstGeom prst="rect">
            <a:avLst/>
          </a:prstGeom>
        </p:spPr>
      </p:pic>
      <p:sp>
        <p:nvSpPr>
          <p:cNvPr id="13" name="Rectangle 12">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1C581388-9947-41BE-A2EA-B22064E9B579}"/>
              </a:ext>
            </a:extLst>
          </p:cNvPr>
          <p:cNvSpPr>
            <a:spLocks noGrp="1"/>
          </p:cNvSpPr>
          <p:nvPr>
            <p:ph sz="half" idx="1"/>
          </p:nvPr>
        </p:nvSpPr>
        <p:spPr>
          <a:xfrm>
            <a:off x="868680" y="634481"/>
            <a:ext cx="6281928" cy="5542383"/>
          </a:xfrm>
        </p:spPr>
        <p:txBody>
          <a:bodyPr vert="horz" lIns="91440" tIns="45720" rIns="91440" bIns="45720" rtlCol="0">
            <a:normAutofit fontScale="92500" lnSpcReduction="20000"/>
          </a:bodyPr>
          <a:lstStyle/>
          <a:p>
            <a:pPr marL="0" indent="0" algn="just">
              <a:buNone/>
            </a:pPr>
            <a:r>
              <a:rPr lang="lv-LV" dirty="0" err="1"/>
              <a:t>Raičō</a:t>
            </a:r>
            <a:r>
              <a:rPr lang="lv-LV" dirty="0"/>
              <a:t> turpināja kampaņu par šiem un citiem jautājumiem, līdz 1938. gadam, kad karš Ķīnā izraisīja pastiprinātu valdības kontroli. Viņa nolēma ar ģimeni pārvietoties uz laukiem, kur viņa kļuva par veģetārieti un pavadīja laiku audzējot kultūraugus. Viņa nepiedalījās politiskās kustībās.</a:t>
            </a:r>
            <a:endParaRPr lang="en-GB" dirty="0"/>
          </a:p>
          <a:p>
            <a:pPr marL="0" indent="0" algn="just">
              <a:buNone/>
            </a:pPr>
            <a:r>
              <a:rPr lang="lv-LV" dirty="0"/>
              <a:t>1950. gadā  </a:t>
            </a:r>
            <a:r>
              <a:rPr lang="lv-LV" dirty="0" err="1"/>
              <a:t>Raičō</a:t>
            </a:r>
            <a:r>
              <a:rPr lang="lv-LV" dirty="0"/>
              <a:t> nolēma, ka ir pienācis laiks atgriezties darbā un atkārtoti iesaistīties kustībā par miera saglabāšanu. Viņa lūdza saglabāt Japānas neitralitāti un pacifismu, un viņa cīnījās pret karu un kodolieroču izmantošanu.</a:t>
            </a:r>
            <a:endParaRPr lang="en-GB" dirty="0"/>
          </a:p>
          <a:p>
            <a:pPr marL="0" indent="0" algn="just">
              <a:buNone/>
            </a:pPr>
            <a:r>
              <a:rPr lang="lv-LV" dirty="0"/>
              <a:t>1962. gada viņa nodibināja Jauno Japānas sieviešu asociāciju </a:t>
            </a:r>
            <a:r>
              <a:rPr lang="en-GB" dirty="0"/>
              <a:t> </a:t>
            </a:r>
            <a:r>
              <a:rPr lang="lv-LV" dirty="0"/>
              <a:t>(</a:t>
            </a:r>
            <a:r>
              <a:rPr lang="ja-JP" altLang="en-US" dirty="0"/>
              <a:t>新日本婦人の会</a:t>
            </a:r>
            <a:r>
              <a:rPr lang="lv-LV" altLang="ja-JP" dirty="0"/>
              <a:t>; </a:t>
            </a:r>
            <a:r>
              <a:rPr lang="lv-LV" altLang="ja-JP" i="1" dirty="0" err="1"/>
              <a:t>šinnihon</a:t>
            </a:r>
            <a:r>
              <a:rPr lang="lv-LV" altLang="ja-JP" i="1" dirty="0"/>
              <a:t> </a:t>
            </a:r>
            <a:r>
              <a:rPr lang="lv-LV" altLang="ja-JP" i="1" dirty="0" err="1"/>
              <a:t>fudžin</a:t>
            </a:r>
            <a:r>
              <a:rPr lang="lv-LV" altLang="ja-JP" i="1" dirty="0"/>
              <a:t> no </a:t>
            </a:r>
            <a:r>
              <a:rPr lang="lv-LV" altLang="ja-JP" i="1" dirty="0" err="1"/>
              <a:t>kai</a:t>
            </a:r>
            <a:r>
              <a:rPr lang="lv-LV" dirty="0"/>
              <a:t>), organizāciju, kas centās vēl vairāk popularizēt vienlīdzības ideju.</a:t>
            </a:r>
          </a:p>
          <a:p>
            <a:pPr marL="0" indent="0" algn="just">
              <a:buNone/>
            </a:pPr>
            <a:r>
              <a:rPr lang="lv-LV" dirty="0" err="1"/>
              <a:t>Raičō</a:t>
            </a:r>
            <a:r>
              <a:rPr lang="lv-LV" dirty="0"/>
              <a:t> turpināja aktīvi piedalīties sieviešu tiesību un miera saglabāšanas kustībās līdz pašai nāvei. 1970. gadā 84 gadu vecumā </a:t>
            </a:r>
            <a:r>
              <a:rPr lang="lv-LV" dirty="0" err="1"/>
              <a:t>Raičō</a:t>
            </a:r>
            <a:r>
              <a:rPr lang="lv-LV" dirty="0"/>
              <a:t> bija diagnosticēts vēzis. Tomēr viņa turpināja iedvesmot cilvēkus, un cīnīties par savām idejām. </a:t>
            </a:r>
            <a:endParaRPr lang="en-GB" dirty="0"/>
          </a:p>
          <a:p>
            <a:pPr marL="0" indent="0" algn="just">
              <a:buNone/>
            </a:pPr>
            <a:r>
              <a:rPr lang="lv-LV" dirty="0" err="1"/>
              <a:t>Hiracuka</a:t>
            </a:r>
            <a:r>
              <a:rPr lang="lv-LV" dirty="0"/>
              <a:t> </a:t>
            </a:r>
            <a:r>
              <a:rPr lang="lv-LV" dirty="0" err="1"/>
              <a:t>Raičō</a:t>
            </a:r>
            <a:r>
              <a:rPr lang="lv-LV" dirty="0"/>
              <a:t> nomira 1971. gadā 24. maijā. </a:t>
            </a:r>
          </a:p>
          <a:p>
            <a:pPr marL="0" indent="0" algn="just">
              <a:buNone/>
            </a:pPr>
            <a:r>
              <a:rPr lang="lv-LV" dirty="0"/>
              <a:t>Slimības laikā viņa pabeidza savu autobiogrāfiju ar nosaukumu “Sakumā sieviete bija saule” (</a:t>
            </a:r>
            <a:r>
              <a:rPr lang="ja-JP" altLang="en-US" dirty="0"/>
              <a:t>元始 、 女性は太陽であ っ た</a:t>
            </a:r>
            <a:r>
              <a:rPr lang="lv-LV" altLang="ja-JP" dirty="0"/>
              <a:t>; </a:t>
            </a:r>
            <a:r>
              <a:rPr lang="lv-LV" dirty="0"/>
              <a:t>“</a:t>
            </a:r>
            <a:r>
              <a:rPr lang="lv-LV" i="1" dirty="0" err="1"/>
              <a:t>G</a:t>
            </a:r>
            <a:r>
              <a:rPr lang="lv-LV" altLang="ja-JP" i="1" dirty="0" err="1"/>
              <a:t>enši</a:t>
            </a:r>
            <a:r>
              <a:rPr lang="lv-LV" altLang="ja-JP" i="1" dirty="0"/>
              <a:t>, </a:t>
            </a:r>
            <a:r>
              <a:rPr lang="lv-LV" altLang="ja-JP" i="1" dirty="0" err="1"/>
              <a:t>džosei</a:t>
            </a:r>
            <a:r>
              <a:rPr lang="lv-LV" altLang="ja-JP" i="1" dirty="0"/>
              <a:t> </a:t>
            </a:r>
            <a:r>
              <a:rPr lang="lv-LV" altLang="ja-JP" i="1" dirty="0" err="1"/>
              <a:t>va</a:t>
            </a:r>
            <a:r>
              <a:rPr lang="lv-LV" altLang="ja-JP" i="1" dirty="0"/>
              <a:t> </a:t>
            </a:r>
            <a:r>
              <a:rPr lang="lv-LV" altLang="ja-JP" i="1" dirty="0" err="1"/>
              <a:t>taijō</a:t>
            </a:r>
            <a:r>
              <a:rPr lang="lv-LV" altLang="ja-JP" i="1" dirty="0"/>
              <a:t> </a:t>
            </a:r>
            <a:r>
              <a:rPr lang="lv-LV" altLang="ja-JP" i="1" dirty="0" err="1"/>
              <a:t>de</a:t>
            </a:r>
            <a:r>
              <a:rPr lang="lv-LV" altLang="ja-JP" i="1" dirty="0"/>
              <a:t> </a:t>
            </a:r>
            <a:r>
              <a:rPr lang="lv-LV" altLang="ja-JP" i="1" dirty="0" err="1"/>
              <a:t>atta</a:t>
            </a:r>
            <a:r>
              <a:rPr lang="lv-LV" dirty="0"/>
              <a:t>”).</a:t>
            </a:r>
            <a:endParaRPr lang="en-GB" dirty="0"/>
          </a:p>
        </p:txBody>
      </p:sp>
    </p:spTree>
    <p:extLst>
      <p:ext uri="{BB962C8B-B14F-4D97-AF65-F5344CB8AC3E}">
        <p14:creationId xmlns:p14="http://schemas.microsoft.com/office/powerpoint/2010/main" val="1086575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80C513F-157E-4B4F-9BC9-85FBC65A38FB}"/>
              </a:ext>
            </a:extLst>
          </p:cNvPr>
          <p:cNvSpPr>
            <a:spLocks noGrp="1"/>
          </p:cNvSpPr>
          <p:nvPr>
            <p:ph type="title"/>
          </p:nvPr>
        </p:nvSpPr>
        <p:spPr/>
        <p:txBody>
          <a:bodyPr/>
          <a:lstStyle/>
          <a:p>
            <a:r>
              <a:rPr lang="lv-LV" dirty="0"/>
              <a:t>Izmantotie avoti:</a:t>
            </a:r>
            <a:endParaRPr lang="en-GB" dirty="0"/>
          </a:p>
        </p:txBody>
      </p:sp>
      <p:sp>
        <p:nvSpPr>
          <p:cNvPr id="6" name="Объект 5">
            <a:extLst>
              <a:ext uri="{FF2B5EF4-FFF2-40B4-BE49-F238E27FC236}">
                <a16:creationId xmlns:a16="http://schemas.microsoft.com/office/drawing/2014/main" id="{2EBB2937-3DED-4972-92EF-2CEC4D6B343A}"/>
              </a:ext>
            </a:extLst>
          </p:cNvPr>
          <p:cNvSpPr>
            <a:spLocks noGrp="1"/>
          </p:cNvSpPr>
          <p:nvPr>
            <p:ph idx="1"/>
          </p:nvPr>
        </p:nvSpPr>
        <p:spPr>
          <a:xfrm>
            <a:off x="1066800" y="2817845"/>
            <a:ext cx="10058400" cy="2267340"/>
          </a:xfrm>
        </p:spPr>
        <p:txBody>
          <a:bodyPr/>
          <a:lstStyle/>
          <a:p>
            <a:r>
              <a:rPr lang="en-GB" b="1" dirty="0"/>
              <a:t>Rappaport</a:t>
            </a:r>
            <a:r>
              <a:rPr lang="lv-LV" b="1" dirty="0"/>
              <a:t> H.</a:t>
            </a:r>
            <a:r>
              <a:rPr lang="lv-LV" dirty="0"/>
              <a:t> </a:t>
            </a:r>
            <a:r>
              <a:rPr lang="en-GB" i="1" dirty="0" err="1"/>
              <a:t>Encyclopedia</a:t>
            </a:r>
            <a:r>
              <a:rPr lang="en-GB" i="1" dirty="0"/>
              <a:t> of Women Social Reformers: Volume One</a:t>
            </a:r>
            <a:r>
              <a:rPr lang="lv-LV" i="1" dirty="0"/>
              <a:t>. </a:t>
            </a:r>
            <a:r>
              <a:rPr lang="en-GB" dirty="0"/>
              <a:t>ABC-CLIO</a:t>
            </a:r>
            <a:r>
              <a:rPr lang="lv-LV" dirty="0"/>
              <a:t>,</a:t>
            </a:r>
            <a:r>
              <a:rPr lang="en-GB" dirty="0"/>
              <a:t> Santa Barbara</a:t>
            </a:r>
            <a:r>
              <a:rPr lang="lv-LV" dirty="0"/>
              <a:t>, 2001.</a:t>
            </a:r>
            <a:endParaRPr lang="en-GB" i="1" dirty="0"/>
          </a:p>
          <a:p>
            <a:r>
              <a:rPr lang="lv-LV" b="1" dirty="0" err="1"/>
              <a:t>Hirimoto</a:t>
            </a:r>
            <a:r>
              <a:rPr lang="lv-LV" b="1" dirty="0"/>
              <a:t> F. </a:t>
            </a:r>
            <a:r>
              <a:rPr lang="lv-LV" i="1" dirty="0" err="1"/>
              <a:t>Pioneers</a:t>
            </a:r>
            <a:r>
              <a:rPr lang="lv-LV" i="1" dirty="0"/>
              <a:t> </a:t>
            </a:r>
            <a:r>
              <a:rPr lang="lv-LV" i="1" dirty="0" err="1"/>
              <a:t>of</a:t>
            </a:r>
            <a:r>
              <a:rPr lang="lv-LV" i="1" dirty="0"/>
              <a:t> </a:t>
            </a:r>
            <a:r>
              <a:rPr lang="lv-LV" i="1" dirty="0" err="1"/>
              <a:t>the</a:t>
            </a:r>
            <a:r>
              <a:rPr lang="lv-LV" i="1" dirty="0"/>
              <a:t> </a:t>
            </a:r>
            <a:r>
              <a:rPr lang="lv-LV" i="1" dirty="0" err="1"/>
              <a:t>Women’s</a:t>
            </a:r>
            <a:r>
              <a:rPr lang="lv-LV" i="1" dirty="0"/>
              <a:t> </a:t>
            </a:r>
            <a:r>
              <a:rPr lang="lv-LV" i="1" dirty="0" err="1"/>
              <a:t>Movement</a:t>
            </a:r>
            <a:r>
              <a:rPr lang="lv-LV" i="1" dirty="0"/>
              <a:t> </a:t>
            </a:r>
            <a:r>
              <a:rPr lang="lv-LV" i="1" dirty="0" err="1"/>
              <a:t>in</a:t>
            </a:r>
            <a:r>
              <a:rPr lang="lv-LV" i="1" dirty="0"/>
              <a:t> Japan: </a:t>
            </a:r>
            <a:r>
              <a:rPr lang="lv-LV" i="1" dirty="0" err="1"/>
              <a:t>Hiratsuka</a:t>
            </a:r>
            <a:r>
              <a:rPr lang="lv-LV" i="1" dirty="0"/>
              <a:t> </a:t>
            </a:r>
            <a:r>
              <a:rPr lang="lv-LV" i="1" dirty="0" err="1"/>
              <a:t>Raichō</a:t>
            </a:r>
            <a:r>
              <a:rPr lang="lv-LV" i="1" dirty="0"/>
              <a:t> </a:t>
            </a:r>
            <a:r>
              <a:rPr lang="lv-LV" i="1" dirty="0" err="1"/>
              <a:t>and</a:t>
            </a:r>
            <a:r>
              <a:rPr lang="lv-LV" i="1" dirty="0"/>
              <a:t> </a:t>
            </a:r>
            <a:r>
              <a:rPr lang="lv-LV" i="1" dirty="0" err="1"/>
              <a:t>Fukuda</a:t>
            </a:r>
            <a:r>
              <a:rPr lang="lv-LV" i="1" dirty="0"/>
              <a:t> </a:t>
            </a:r>
            <a:r>
              <a:rPr lang="lv-LV" i="1" dirty="0" err="1"/>
              <a:t>Hideko</a:t>
            </a:r>
            <a:r>
              <a:rPr lang="lv-LV" i="1" dirty="0"/>
              <a:t>. </a:t>
            </a:r>
            <a:r>
              <a:rPr lang="lv-LV" i="1" dirty="0" err="1"/>
              <a:t>Seen</a:t>
            </a:r>
            <a:r>
              <a:rPr lang="lv-LV" i="1" dirty="0"/>
              <a:t> </a:t>
            </a:r>
            <a:r>
              <a:rPr lang="lv-LV" i="1" dirty="0" err="1"/>
              <a:t>through</a:t>
            </a:r>
            <a:r>
              <a:rPr lang="lv-LV" i="1" dirty="0"/>
              <a:t> </a:t>
            </a:r>
            <a:r>
              <a:rPr lang="lv-LV" i="1" dirty="0" err="1"/>
              <a:t>their</a:t>
            </a:r>
            <a:r>
              <a:rPr lang="lv-LV" i="1" dirty="0"/>
              <a:t> </a:t>
            </a:r>
            <a:r>
              <a:rPr lang="lv-LV" i="1" dirty="0" err="1"/>
              <a:t>Journals</a:t>
            </a:r>
            <a:r>
              <a:rPr lang="lv-LV" i="1" dirty="0"/>
              <a:t>, </a:t>
            </a:r>
            <a:r>
              <a:rPr lang="lv-LV" i="1" dirty="0" err="1"/>
              <a:t>Seitō</a:t>
            </a:r>
            <a:r>
              <a:rPr lang="lv-LV" i="1" dirty="0"/>
              <a:t> </a:t>
            </a:r>
            <a:r>
              <a:rPr lang="lv-LV" i="1" dirty="0" err="1"/>
              <a:t>and</a:t>
            </a:r>
            <a:r>
              <a:rPr lang="lv-LV" i="1" dirty="0"/>
              <a:t> Sekai </a:t>
            </a:r>
            <a:r>
              <a:rPr lang="lv-LV" i="1" dirty="0" err="1"/>
              <a:t>Fujin</a:t>
            </a:r>
            <a:r>
              <a:rPr lang="lv-LV" i="1" dirty="0"/>
              <a:t>. </a:t>
            </a:r>
            <a:r>
              <a:rPr lang="lv-LV" dirty="0" err="1"/>
              <a:t>University</a:t>
            </a:r>
            <a:r>
              <a:rPr lang="lv-LV" dirty="0"/>
              <a:t> </a:t>
            </a:r>
            <a:r>
              <a:rPr lang="lv-LV" dirty="0" err="1"/>
              <a:t>of</a:t>
            </a:r>
            <a:r>
              <a:rPr lang="lv-LV" dirty="0"/>
              <a:t> Toronto, 1999.</a:t>
            </a:r>
            <a:endParaRPr lang="en-GB" b="1" dirty="0"/>
          </a:p>
          <a:p>
            <a:r>
              <a:rPr lang="lv-LV" b="1" dirty="0"/>
              <a:t>Suzuki K.</a:t>
            </a:r>
            <a:r>
              <a:rPr lang="lv-LV" dirty="0"/>
              <a:t> </a:t>
            </a:r>
            <a:r>
              <a:rPr lang="en-GB" i="1" dirty="0"/>
              <a:t>Woman Was The Sun: The Life of Japanese Feminist Hiratsuka </a:t>
            </a:r>
            <a:r>
              <a:rPr lang="en-GB" i="1" dirty="0" err="1"/>
              <a:t>Raicho</a:t>
            </a:r>
            <a:r>
              <a:rPr lang="lv-LV" i="1" dirty="0"/>
              <a:t>, unseenjapan.com, </a:t>
            </a:r>
            <a:r>
              <a:rPr lang="lv-LV" dirty="0"/>
              <a:t>06.03.2019. Pieejams: </a:t>
            </a:r>
            <a:r>
              <a:rPr lang="lv-LV" dirty="0">
                <a:hlinkClick r:id="rId2"/>
              </a:rPr>
              <a:t>https://unseenjapan.com/hiratsuka-raicho/</a:t>
            </a:r>
            <a:r>
              <a:rPr lang="lv-LV" dirty="0"/>
              <a:t> [skatīts: 01.05.2020.]</a:t>
            </a:r>
            <a:endParaRPr lang="en-GB" i="1" dirty="0"/>
          </a:p>
          <a:p>
            <a:endParaRPr lang="en-GB" b="1" dirty="0"/>
          </a:p>
        </p:txBody>
      </p:sp>
    </p:spTree>
    <p:extLst>
      <p:ext uri="{BB962C8B-B14F-4D97-AF65-F5344CB8AC3E}">
        <p14:creationId xmlns:p14="http://schemas.microsoft.com/office/powerpoint/2010/main" val="1596256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5E60DC5-22BE-4CBF-A03B-C1A5D45DE401}"/>
              </a:ext>
            </a:extLst>
          </p:cNvPr>
          <p:cNvSpPr>
            <a:spLocks noGrp="1"/>
          </p:cNvSpPr>
          <p:nvPr>
            <p:ph idx="1"/>
          </p:nvPr>
        </p:nvSpPr>
        <p:spPr>
          <a:xfrm>
            <a:off x="1066800" y="1292290"/>
            <a:ext cx="10058400" cy="4273420"/>
          </a:xfrm>
        </p:spPr>
        <p:txBody>
          <a:bodyPr/>
          <a:lstStyle/>
          <a:p>
            <a:pPr marL="0" indent="0" algn="just">
              <a:buNone/>
            </a:pPr>
            <a:r>
              <a:rPr lang="lv-LV" dirty="0"/>
              <a:t>Ka</a:t>
            </a:r>
            <a:r>
              <a:rPr lang="lv-LV" sz="2000" dirty="0"/>
              <a:t>d Idzanami dzemdēja uguns dievu </a:t>
            </a:r>
            <a:r>
              <a:rPr lang="lv-LV" sz="2000" dirty="0" err="1"/>
              <a:t>Hinokagacuči</a:t>
            </a:r>
            <a:r>
              <a:rPr lang="lv-LV" sz="2000" dirty="0"/>
              <a:t> </a:t>
            </a:r>
            <a:r>
              <a:rPr lang="ja-JP" altLang="en-US" sz="2000" dirty="0"/>
              <a:t>火之迦具土</a:t>
            </a:r>
            <a:r>
              <a:rPr lang="lv-LV" sz="2000" dirty="0"/>
              <a:t>, viņa tika briesmīgi apdedzināta. Ir teikts, ka daudzi </a:t>
            </a:r>
            <a:r>
              <a:rPr lang="lv-LV" sz="2000" i="1" dirty="0" err="1"/>
              <a:t>kami</a:t>
            </a:r>
            <a:r>
              <a:rPr lang="lv-LV" sz="2000" dirty="0"/>
              <a:t> radījās no viņas asarām. Tomēr ievainojumu dēļ viņa nomira. </a:t>
            </a:r>
          </a:p>
          <a:p>
            <a:pPr marL="0" indent="0" algn="just">
              <a:buNone/>
            </a:pPr>
            <a:r>
              <a:rPr lang="lv-LV" sz="2000" dirty="0"/>
              <a:t>Izmisumā </a:t>
            </a:r>
            <a:r>
              <a:rPr lang="lv-LV" sz="2000" dirty="0" err="1"/>
              <a:t>Idzanagi</a:t>
            </a:r>
            <a:r>
              <a:rPr lang="lv-LV" sz="2000" dirty="0"/>
              <a:t> ar zobenu sacirta uguns dievu gabalos, no katra gabala radījās jaunas </a:t>
            </a:r>
            <a:r>
              <a:rPr lang="lv-LV" sz="2000" i="1" dirty="0" err="1"/>
              <a:t>kami</a:t>
            </a:r>
            <a:r>
              <a:rPr lang="lv-LV" sz="2000" dirty="0"/>
              <a:t>. </a:t>
            </a:r>
          </a:p>
          <a:p>
            <a:pPr marL="0" indent="0" algn="just">
              <a:buNone/>
            </a:pPr>
            <a:r>
              <a:rPr lang="lv-LV" sz="2000" dirty="0" err="1"/>
              <a:t>Idzanagi</a:t>
            </a:r>
            <a:r>
              <a:rPr lang="lv-LV" sz="2000" dirty="0"/>
              <a:t>, nespēdams dzīvot bez savas sievas, devās uz pazemes pasauli (</a:t>
            </a:r>
            <a:r>
              <a:rPr lang="lv-LV" sz="2000" i="1" dirty="0"/>
              <a:t>Ne no </a:t>
            </a:r>
            <a:r>
              <a:rPr lang="lv-LV" sz="2000" i="1" dirty="0" err="1"/>
              <a:t>kuni</a:t>
            </a:r>
            <a:r>
              <a:rPr lang="lv-LV" sz="2000" dirty="0"/>
              <a:t> </a:t>
            </a:r>
            <a:r>
              <a:rPr lang="ja-JP" altLang="en-US" sz="2000" dirty="0"/>
              <a:t>根の国</a:t>
            </a:r>
            <a:r>
              <a:rPr lang="lv-LV" sz="2000" dirty="0"/>
              <a:t>). Viņš atradīja Idzanami, bet nevarēja samierināties ar viņas pašreizējo stāvokli. Idzanami ķermenis izskatījās riebīgi – tas jau satrūdējās.</a:t>
            </a:r>
          </a:p>
          <a:p>
            <a:pPr marL="0" indent="0" algn="just">
              <a:buNone/>
            </a:pPr>
            <a:r>
              <a:rPr lang="lv-LV" sz="2000" dirty="0" err="1"/>
              <a:t>Idzanagi</a:t>
            </a:r>
            <a:r>
              <a:rPr lang="lv-LV" sz="2000" dirty="0"/>
              <a:t> sabiedējās un aizbēga no pazemes pasaules. </a:t>
            </a:r>
            <a:r>
              <a:rPr lang="lv-LV" dirty="0"/>
              <a:t>Galu galā sasniedzot savu pasauli, </a:t>
            </a:r>
            <a:r>
              <a:rPr lang="lv-LV" dirty="0" err="1"/>
              <a:t>Idzanagi</a:t>
            </a:r>
            <a:r>
              <a:rPr lang="lv-LV" dirty="0"/>
              <a:t> nobloķēja izeju ar milzīgu akmeni.</a:t>
            </a:r>
            <a:r>
              <a:rPr lang="lv-LV" sz="2000" dirty="0"/>
              <a:t> Lai nomazgātu visas pazemes pasaules netīrumus, Viņam bija jāveic tīrīšanas rituāls. Rituālu laikā radās daudzi jauni </a:t>
            </a:r>
            <a:r>
              <a:rPr lang="lv-LV" sz="2000" i="1" dirty="0" err="1"/>
              <a:t>kami</a:t>
            </a:r>
            <a:r>
              <a:rPr lang="lv-LV" sz="2000" dirty="0"/>
              <a:t>. Viena no tādām dievībām bija </a:t>
            </a:r>
            <a:r>
              <a:rPr lang="lv-LV" sz="2000" dirty="0" err="1"/>
              <a:t>Amaterasu</a:t>
            </a:r>
            <a:r>
              <a:rPr lang="lv-LV" sz="2000" dirty="0"/>
              <a:t> </a:t>
            </a:r>
            <a:r>
              <a:rPr lang="ja-JP" altLang="en-US" sz="2000" b="1" dirty="0"/>
              <a:t>天照</a:t>
            </a:r>
            <a:r>
              <a:rPr lang="lv-LV" sz="2000" dirty="0"/>
              <a:t> – saules dieviete. </a:t>
            </a:r>
            <a:endParaRPr lang="en-GB" sz="2000" dirty="0"/>
          </a:p>
          <a:p>
            <a:pPr marL="0" indent="0">
              <a:buNone/>
            </a:pPr>
            <a:endParaRPr lang="en-GB" dirty="0"/>
          </a:p>
        </p:txBody>
      </p:sp>
    </p:spTree>
    <p:extLst>
      <p:ext uri="{BB962C8B-B14F-4D97-AF65-F5344CB8AC3E}">
        <p14:creationId xmlns:p14="http://schemas.microsoft.com/office/powerpoint/2010/main" val="31518113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7" name="Объект 6" descr="Изображение выглядит как фотография, человек, здание, старый&#10;&#10;Автоматически созданное описание">
            <a:extLst>
              <a:ext uri="{FF2B5EF4-FFF2-40B4-BE49-F238E27FC236}">
                <a16:creationId xmlns:a16="http://schemas.microsoft.com/office/drawing/2014/main" id="{01160E10-0100-434F-AEB9-C3C5A95EB8F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276" r="4943" b="1"/>
          <a:stretch/>
        </p:blipFill>
        <p:spPr>
          <a:xfrm>
            <a:off x="7837371" y="237744"/>
            <a:ext cx="4124416" cy="6382512"/>
          </a:xfrm>
          <a:prstGeom prst="rect">
            <a:avLst/>
          </a:prstGeom>
        </p:spPr>
      </p:pic>
      <p:sp>
        <p:nvSpPr>
          <p:cNvPr id="14" name="Rectangle 13">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BCBC90FE-4CDC-4559-A9EE-ECEA0F0A6188}"/>
              </a:ext>
            </a:extLst>
          </p:cNvPr>
          <p:cNvSpPr>
            <a:spLocks noGrp="1"/>
          </p:cNvSpPr>
          <p:nvPr>
            <p:ph type="title"/>
          </p:nvPr>
        </p:nvSpPr>
        <p:spPr>
          <a:xfrm>
            <a:off x="728254" y="530626"/>
            <a:ext cx="6562779" cy="1744183"/>
          </a:xfrm>
        </p:spPr>
        <p:txBody>
          <a:bodyPr vert="horz" lIns="91440" tIns="45720" rIns="91440" bIns="45720" rtlCol="0" anchor="ctr">
            <a:normAutofit/>
          </a:bodyPr>
          <a:lstStyle/>
          <a:p>
            <a:r>
              <a:rPr lang="en-US" dirty="0"/>
              <a:t>Šimidzu </a:t>
            </a:r>
            <a:r>
              <a:rPr lang="en-US" dirty="0" err="1"/>
              <a:t>Šikin</a:t>
            </a:r>
            <a:r>
              <a:rPr lang="en-US" dirty="0"/>
              <a:t> </a:t>
            </a:r>
            <a:r>
              <a:rPr lang="ja-JP" altLang="en-US" dirty="0"/>
              <a:t>清水 紫琴</a:t>
            </a:r>
            <a:endParaRPr lang="en-US" dirty="0"/>
          </a:p>
        </p:txBody>
      </p:sp>
      <p:sp>
        <p:nvSpPr>
          <p:cNvPr id="4" name="Объект 3">
            <a:extLst>
              <a:ext uri="{FF2B5EF4-FFF2-40B4-BE49-F238E27FC236}">
                <a16:creationId xmlns:a16="http://schemas.microsoft.com/office/drawing/2014/main" id="{35757AC6-5FCC-4D7C-92D1-1FCCE7307A57}"/>
              </a:ext>
            </a:extLst>
          </p:cNvPr>
          <p:cNvSpPr>
            <a:spLocks noGrp="1"/>
          </p:cNvSpPr>
          <p:nvPr>
            <p:ph sz="half" idx="1"/>
          </p:nvPr>
        </p:nvSpPr>
        <p:spPr>
          <a:xfrm>
            <a:off x="868680" y="2386584"/>
            <a:ext cx="6281928" cy="3648456"/>
          </a:xfrm>
        </p:spPr>
        <p:txBody>
          <a:bodyPr vert="horz" lIns="91440" tIns="45720" rIns="91440" bIns="45720" rtlCol="0">
            <a:normAutofit lnSpcReduction="10000"/>
          </a:bodyPr>
          <a:lstStyle/>
          <a:p>
            <a:pPr marL="0" indent="0" algn="just">
              <a:buNone/>
            </a:pPr>
            <a:r>
              <a:rPr lang="en-US" dirty="0" err="1"/>
              <a:t>Šimidzu</a:t>
            </a:r>
            <a:r>
              <a:rPr lang="en-US" dirty="0"/>
              <a:t> </a:t>
            </a:r>
            <a:r>
              <a:rPr lang="en-US" dirty="0" err="1"/>
              <a:t>Šikin</a:t>
            </a:r>
            <a:r>
              <a:rPr lang="lv-LV" dirty="0"/>
              <a:t> </a:t>
            </a:r>
            <a:r>
              <a:rPr lang="ja-JP" altLang="en-US" dirty="0"/>
              <a:t>清水 紫琴</a:t>
            </a:r>
            <a:r>
              <a:rPr lang="lv-LV" altLang="ja-JP" dirty="0"/>
              <a:t> </a:t>
            </a:r>
            <a:r>
              <a:rPr lang="lv-LV" dirty="0"/>
              <a:t>(fotogrāfijas labajā pusē)</a:t>
            </a:r>
            <a:r>
              <a:rPr lang="en-US" dirty="0"/>
              <a:t> </a:t>
            </a:r>
            <a:r>
              <a:rPr lang="en-US" dirty="0" err="1"/>
              <a:t>bija</a:t>
            </a:r>
            <a:r>
              <a:rPr lang="en-US" dirty="0"/>
              <a:t> </a:t>
            </a:r>
            <a:r>
              <a:rPr lang="lv-LV" dirty="0"/>
              <a:t>japāņu rakstniece </a:t>
            </a:r>
            <a:r>
              <a:rPr lang="en-US" dirty="0"/>
              <a:t>un </a:t>
            </a:r>
            <a:r>
              <a:rPr lang="en-US" dirty="0" err="1"/>
              <a:t>sieviešu</a:t>
            </a:r>
            <a:r>
              <a:rPr lang="en-US" dirty="0"/>
              <a:t> </a:t>
            </a:r>
            <a:r>
              <a:rPr lang="en-US" dirty="0" err="1"/>
              <a:t>tiesību</a:t>
            </a:r>
            <a:r>
              <a:rPr lang="en-US" dirty="0"/>
              <a:t> </a:t>
            </a:r>
            <a:r>
              <a:rPr lang="lv-LV" dirty="0"/>
              <a:t>aizstāvētāja.</a:t>
            </a:r>
            <a:r>
              <a:rPr lang="en-US" dirty="0"/>
              <a:t> </a:t>
            </a:r>
          </a:p>
          <a:p>
            <a:pPr marL="0" indent="0" algn="just">
              <a:buNone/>
            </a:pPr>
            <a:r>
              <a:rPr lang="en-US" dirty="0" err="1"/>
              <a:t>Viņa</a:t>
            </a:r>
            <a:r>
              <a:rPr lang="en-US" dirty="0"/>
              <a:t> </a:t>
            </a:r>
            <a:r>
              <a:rPr lang="en-US" dirty="0" err="1"/>
              <a:t>kļuva</a:t>
            </a:r>
            <a:r>
              <a:rPr lang="en-US" dirty="0"/>
              <a:t> par </a:t>
            </a:r>
            <a:r>
              <a:rPr lang="en-US" dirty="0" err="1"/>
              <a:t>vienu</a:t>
            </a:r>
            <a:r>
              <a:rPr lang="en-US" dirty="0"/>
              <a:t> no </a:t>
            </a:r>
            <a:r>
              <a:rPr lang="en-US" dirty="0" err="1"/>
              <a:t>pirmajām</a:t>
            </a:r>
            <a:r>
              <a:rPr lang="en-US" dirty="0"/>
              <a:t> </a:t>
            </a:r>
            <a:r>
              <a:rPr lang="en-US" dirty="0" err="1"/>
              <a:t>profesionālajām</a:t>
            </a:r>
            <a:r>
              <a:rPr lang="en-US" dirty="0"/>
              <a:t> </a:t>
            </a:r>
            <a:r>
              <a:rPr lang="en-US" dirty="0" err="1"/>
              <a:t>žurnālistēm</a:t>
            </a:r>
            <a:r>
              <a:rPr lang="en-US" dirty="0"/>
              <a:t> </a:t>
            </a:r>
            <a:r>
              <a:rPr lang="en-US" dirty="0" err="1"/>
              <a:t>Japānā</a:t>
            </a:r>
            <a:r>
              <a:rPr lang="en-US" dirty="0"/>
              <a:t>.</a:t>
            </a:r>
            <a:r>
              <a:rPr lang="lv-LV" dirty="0"/>
              <a:t> Viņa bija spiesta pievērsties rakstīšanai, kad sabiedriskās aktivitātes bija aizliegtas. </a:t>
            </a:r>
          </a:p>
          <a:p>
            <a:pPr marL="0" indent="0" algn="just">
              <a:buNone/>
            </a:pPr>
            <a:r>
              <a:rPr lang="lv-LV" dirty="0" err="1"/>
              <a:t>Šikin</a:t>
            </a:r>
            <a:r>
              <a:rPr lang="lv-LV" dirty="0"/>
              <a:t> rakstīja par sociāliem jautājumiem, vienlīdzību, sieviešu izglītību, dubultiem standartiem.</a:t>
            </a:r>
            <a:endParaRPr lang="en-US" dirty="0"/>
          </a:p>
          <a:p>
            <a:pPr marL="0" indent="0" algn="just">
              <a:buNone/>
            </a:pPr>
            <a:r>
              <a:rPr lang="en-US" dirty="0" err="1"/>
              <a:t>Viņas</a:t>
            </a:r>
            <a:r>
              <a:rPr lang="en-US" dirty="0"/>
              <a:t> </a:t>
            </a:r>
            <a:r>
              <a:rPr lang="en-US" dirty="0" err="1"/>
              <a:t>īstais</a:t>
            </a:r>
            <a:r>
              <a:rPr lang="en-US" dirty="0"/>
              <a:t> </a:t>
            </a:r>
            <a:r>
              <a:rPr lang="en-US" dirty="0" err="1"/>
              <a:t>vārds</a:t>
            </a:r>
            <a:r>
              <a:rPr lang="en-US" dirty="0"/>
              <a:t> </a:t>
            </a:r>
            <a:r>
              <a:rPr lang="en-US" dirty="0" err="1"/>
              <a:t>bija</a:t>
            </a:r>
            <a:r>
              <a:rPr lang="en-US" dirty="0"/>
              <a:t> Šimidzu </a:t>
            </a:r>
            <a:r>
              <a:rPr lang="en-US" dirty="0" err="1"/>
              <a:t>Tojoko</a:t>
            </a:r>
            <a:r>
              <a:rPr lang="en-US" dirty="0"/>
              <a:t> </a:t>
            </a:r>
            <a:r>
              <a:rPr lang="ja-JP" altLang="en-US" dirty="0"/>
              <a:t>清水</a:t>
            </a:r>
            <a:r>
              <a:rPr lang="en-US" altLang="ja-JP" dirty="0"/>
              <a:t> </a:t>
            </a:r>
            <a:r>
              <a:rPr lang="ja-JP" altLang="en-US" dirty="0"/>
              <a:t>豊子</a:t>
            </a:r>
            <a:r>
              <a:rPr lang="en-US" dirty="0"/>
              <a:t>.</a:t>
            </a:r>
          </a:p>
          <a:p>
            <a:pPr marL="0" indent="0" algn="just">
              <a:buNone/>
            </a:pPr>
            <a:r>
              <a:rPr lang="en-US" dirty="0" err="1"/>
              <a:t>Šikin</a:t>
            </a:r>
            <a:r>
              <a:rPr lang="en-US" dirty="0"/>
              <a:t> </a:t>
            </a:r>
            <a:r>
              <a:rPr lang="en-US" dirty="0" err="1"/>
              <a:t>bija</a:t>
            </a:r>
            <a:r>
              <a:rPr lang="en-US" dirty="0"/>
              <a:t> </a:t>
            </a:r>
            <a:r>
              <a:rPr lang="en-US" dirty="0" err="1"/>
              <a:t>dzimusi</a:t>
            </a:r>
            <a:r>
              <a:rPr lang="en-US" dirty="0"/>
              <a:t> 1868. </a:t>
            </a:r>
            <a:r>
              <a:rPr lang="en-US" dirty="0" err="1"/>
              <a:t>gadā</a:t>
            </a:r>
            <a:r>
              <a:rPr lang="en-US" dirty="0"/>
              <a:t> 11. </a:t>
            </a:r>
            <a:r>
              <a:rPr lang="en-US" dirty="0" err="1"/>
              <a:t>janvarī</a:t>
            </a:r>
            <a:r>
              <a:rPr lang="en-US" dirty="0"/>
              <a:t> </a:t>
            </a:r>
            <a:r>
              <a:rPr lang="en-US" dirty="0" err="1"/>
              <a:t>Okajamas</a:t>
            </a:r>
            <a:r>
              <a:rPr lang="lv-LV" dirty="0"/>
              <a:t> </a:t>
            </a:r>
            <a:r>
              <a:rPr lang="ja-JP" altLang="en-US" dirty="0"/>
              <a:t>岡山</a:t>
            </a:r>
            <a:r>
              <a:rPr lang="en-US" dirty="0" err="1"/>
              <a:t>prefektūrā</a:t>
            </a:r>
            <a:r>
              <a:rPr lang="en-US" dirty="0"/>
              <a:t>.</a:t>
            </a:r>
          </a:p>
          <a:p>
            <a:pPr marL="0" indent="0" algn="just">
              <a:buNone/>
            </a:pPr>
            <a:r>
              <a:rPr lang="en-US" dirty="0"/>
              <a:t>Šimidzu </a:t>
            </a:r>
            <a:r>
              <a:rPr lang="en-US" dirty="0" err="1"/>
              <a:t>Šikin</a:t>
            </a:r>
            <a:r>
              <a:rPr lang="en-US" dirty="0"/>
              <a:t> </a:t>
            </a:r>
            <a:r>
              <a:rPr lang="en-US" dirty="0" err="1"/>
              <a:t>nomira</a:t>
            </a:r>
            <a:r>
              <a:rPr lang="en-US" dirty="0"/>
              <a:t> 1933. </a:t>
            </a:r>
            <a:r>
              <a:rPr lang="en-US" dirty="0" err="1"/>
              <a:t>gadā</a:t>
            </a:r>
            <a:r>
              <a:rPr lang="en-US" dirty="0"/>
              <a:t> 31. </a:t>
            </a:r>
            <a:r>
              <a:rPr lang="en-US" dirty="0" err="1"/>
              <a:t>jūlijā</a:t>
            </a:r>
            <a:r>
              <a:rPr lang="en-US" dirty="0"/>
              <a:t>.</a:t>
            </a:r>
          </a:p>
          <a:p>
            <a:endParaRPr lang="en-US" dirty="0"/>
          </a:p>
        </p:txBody>
      </p:sp>
    </p:spTree>
    <p:extLst>
      <p:ext uri="{BB962C8B-B14F-4D97-AF65-F5344CB8AC3E}">
        <p14:creationId xmlns:p14="http://schemas.microsoft.com/office/powerpoint/2010/main" val="6226821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0D625C9-C207-478D-9132-1C4A340E8784}"/>
              </a:ext>
            </a:extLst>
          </p:cNvPr>
          <p:cNvSpPr>
            <a:spLocks noGrp="1"/>
          </p:cNvSpPr>
          <p:nvPr>
            <p:ph idx="1"/>
          </p:nvPr>
        </p:nvSpPr>
        <p:spPr>
          <a:xfrm>
            <a:off x="1066800" y="1475188"/>
            <a:ext cx="10058400" cy="3907624"/>
          </a:xfrm>
        </p:spPr>
        <p:txBody>
          <a:bodyPr>
            <a:normAutofit/>
          </a:bodyPr>
          <a:lstStyle/>
          <a:p>
            <a:pPr marL="0" indent="0" algn="just">
              <a:buNone/>
            </a:pPr>
            <a:r>
              <a:rPr lang="lv-LV" dirty="0" err="1"/>
              <a:t>Šikin</a:t>
            </a:r>
            <a:r>
              <a:rPr lang="lv-LV" dirty="0"/>
              <a:t> bija piektais bērns savā ģimenē. Viņas tēvs bija no turīgas un spēcīgas ģimenes. Ģimene pārcēlās uz Kioto, kad viņam tika lūgts uzraudzīt valdības biroju, kas nodarbojās ar vecās galvaspilsētas modernizāciju. </a:t>
            </a:r>
          </a:p>
          <a:p>
            <a:pPr marL="0" indent="0" algn="just">
              <a:buNone/>
            </a:pPr>
            <a:r>
              <a:rPr lang="lv-LV" dirty="0" err="1"/>
              <a:t>Šikin</a:t>
            </a:r>
            <a:r>
              <a:rPr lang="lv-LV" dirty="0"/>
              <a:t> mācījās Kioto pašvaldības sieviešu skolotāju sagatavošanas skolā un absolvēja to četrpadsmit gadu vecumā, sasniedzot augstāka līmeņa izglītību, kas bija pieejama sievietēm tajā laika (pirmā sieviešu universitāte tika nodibināta 1901. gadā). Viņai bija arī pieeja tēva bibliotēkai, kur viņa pati turpināja mācīties. </a:t>
            </a:r>
          </a:p>
          <a:p>
            <a:pPr marL="0" indent="0" algn="just">
              <a:buNone/>
            </a:pPr>
            <a:r>
              <a:rPr lang="lv-LV" dirty="0"/>
              <a:t>1886. gadā astoņpadsmit gadu vecumā </a:t>
            </a:r>
            <a:r>
              <a:rPr lang="lv-LV" dirty="0" err="1"/>
              <a:t>Šikin</a:t>
            </a:r>
            <a:r>
              <a:rPr lang="lv-LV" dirty="0"/>
              <a:t> apprecējās ar jauno juristu, kurš bija saistīts ar Brīvības un cilvēku tiesību kustību. Tiek uzskatīts, ka caur viņu </a:t>
            </a:r>
            <a:r>
              <a:rPr lang="lv-LV" dirty="0" err="1"/>
              <a:t>Šikin</a:t>
            </a:r>
            <a:r>
              <a:rPr lang="lv-LV" dirty="0"/>
              <a:t> satikās ar pazīstamajiem kustības aktīvistiem. </a:t>
            </a:r>
          </a:p>
          <a:p>
            <a:pPr marL="0" indent="0" algn="just">
              <a:buNone/>
            </a:pPr>
            <a:r>
              <a:rPr lang="lv-LV" dirty="0"/>
              <a:t>1899. gada sākumā viņas laulība ar juristu beidzās ar šķiršanos. Pēc tam viņa vairāk iesaistījās Brīvības un cilvēku tiesību kustībā.</a:t>
            </a:r>
            <a:endParaRPr lang="en-GB" dirty="0"/>
          </a:p>
          <a:p>
            <a:endParaRPr lang="en-GB" dirty="0"/>
          </a:p>
        </p:txBody>
      </p:sp>
    </p:spTree>
    <p:extLst>
      <p:ext uri="{BB962C8B-B14F-4D97-AF65-F5344CB8AC3E}">
        <p14:creationId xmlns:p14="http://schemas.microsoft.com/office/powerpoint/2010/main" val="3577407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4967F423-D21C-4F37-A0B7-750026A1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8" name="Объект 7" descr="Изображение выглядит как еда&#10;&#10;Автоматически созданное описание">
            <a:extLst>
              <a:ext uri="{FF2B5EF4-FFF2-40B4-BE49-F238E27FC236}">
                <a16:creationId xmlns:a16="http://schemas.microsoft.com/office/drawing/2014/main" id="{8C248D1F-8DD0-4CF2-95C3-1C473846C70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8012" b="-2"/>
          <a:stretch/>
        </p:blipFill>
        <p:spPr>
          <a:xfrm>
            <a:off x="7837371" y="237744"/>
            <a:ext cx="4124416" cy="6382512"/>
          </a:xfrm>
          <a:prstGeom prst="rect">
            <a:avLst/>
          </a:prstGeom>
        </p:spPr>
      </p:pic>
      <p:sp>
        <p:nvSpPr>
          <p:cNvPr id="20" name="Rectangle 14">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Объект 4">
            <a:extLst>
              <a:ext uri="{FF2B5EF4-FFF2-40B4-BE49-F238E27FC236}">
                <a16:creationId xmlns:a16="http://schemas.microsoft.com/office/drawing/2014/main" id="{BF7BC5EC-AAB4-4AF1-ADF1-6313265786C7}"/>
              </a:ext>
            </a:extLst>
          </p:cNvPr>
          <p:cNvSpPr>
            <a:spLocks noGrp="1"/>
          </p:cNvSpPr>
          <p:nvPr>
            <p:ph sz="half" idx="1"/>
          </p:nvPr>
        </p:nvSpPr>
        <p:spPr>
          <a:xfrm>
            <a:off x="712862" y="1288824"/>
            <a:ext cx="6702739" cy="4280351"/>
          </a:xfrm>
        </p:spPr>
        <p:txBody>
          <a:bodyPr vert="horz" lIns="91440" tIns="45720" rIns="91440" bIns="45720" rtlCol="0">
            <a:normAutofit/>
          </a:bodyPr>
          <a:lstStyle/>
          <a:p>
            <a:pPr marL="0" indent="0" algn="just">
              <a:buNone/>
            </a:pPr>
            <a:r>
              <a:rPr lang="lv-LV" dirty="0"/>
              <a:t>1899. gadā </a:t>
            </a:r>
            <a:r>
              <a:rPr lang="lv-LV" dirty="0" err="1"/>
              <a:t>Šikin</a:t>
            </a:r>
            <a:r>
              <a:rPr lang="lv-LV" dirty="0"/>
              <a:t> sāka pati uzstāties ar runām par sieviešu tiesībām. Šādas runas kļuva par pamatu viņas agrīnajām esejām.</a:t>
            </a:r>
          </a:p>
          <a:p>
            <a:pPr marL="0" indent="0" algn="just">
              <a:buNone/>
            </a:pPr>
            <a:r>
              <a:rPr lang="lv-LV" dirty="0"/>
              <a:t>1890. gada 25. jūlijā tika pieņemts akts, kas sievietēm aizliedza piedalīties politiskajās aktivitātēs. Pēc dažiem mēnešiem </a:t>
            </a:r>
            <a:r>
              <a:rPr lang="lv-LV" dirty="0" err="1"/>
              <a:t>Šikin</a:t>
            </a:r>
            <a:r>
              <a:rPr lang="lv-LV" dirty="0"/>
              <a:t> pārcēlās uz Tokiju, lai strādātu “</a:t>
            </a:r>
            <a:r>
              <a:rPr lang="lv-LV" i="1" dirty="0" err="1"/>
              <a:t>Džogaku</a:t>
            </a:r>
            <a:r>
              <a:rPr lang="lv-LV" i="1" dirty="0"/>
              <a:t> </a:t>
            </a:r>
            <a:r>
              <a:rPr lang="lv-LV" i="1" dirty="0" err="1"/>
              <a:t>zašši</a:t>
            </a:r>
            <a:r>
              <a:rPr lang="lv-LV" dirty="0"/>
              <a:t>” </a:t>
            </a:r>
            <a:r>
              <a:rPr lang="ja-JP" altLang="en-US" dirty="0"/>
              <a:t>女学 雑誌 </a:t>
            </a:r>
            <a:r>
              <a:rPr lang="en-GB" altLang="ja-JP" dirty="0"/>
              <a:t>(</a:t>
            </a:r>
            <a:r>
              <a:rPr lang="lv-LV" dirty="0"/>
              <a:t>“Sieviešu izglītības žurnāls”</a:t>
            </a:r>
            <a:r>
              <a:rPr lang="en-GB" altLang="ja-JP" dirty="0"/>
              <a:t>) </a:t>
            </a:r>
            <a:r>
              <a:rPr lang="lv-LV" dirty="0"/>
              <a:t>žurnālā. </a:t>
            </a:r>
            <a:endParaRPr lang="en-GB" dirty="0"/>
          </a:p>
          <a:p>
            <a:pPr marL="0" indent="0" algn="just">
              <a:buNone/>
            </a:pPr>
            <a:r>
              <a:rPr lang="lv-LV" dirty="0"/>
              <a:t>Lai paradītu savu negatīvu attieksmi, </a:t>
            </a:r>
            <a:r>
              <a:rPr lang="lv-LV" dirty="0" err="1"/>
              <a:t>Šikin</a:t>
            </a:r>
            <a:r>
              <a:rPr lang="lv-LV" dirty="0"/>
              <a:t> rakstīja vairākas esejas, kurās viņa stingri iestājās par sieviešu tiesībām uz vienlīdzīgu līdzdalību politikā. Pirmajā no tādam esejām bija “</a:t>
            </a:r>
            <a:r>
              <a:rPr lang="lv-LV" i="1" dirty="0" err="1"/>
              <a:t>Nani</a:t>
            </a:r>
            <a:r>
              <a:rPr lang="lv-LV" i="1" dirty="0"/>
              <a:t> </a:t>
            </a:r>
            <a:r>
              <a:rPr lang="lv-LV" i="1" dirty="0" err="1"/>
              <a:t>jue</a:t>
            </a:r>
            <a:r>
              <a:rPr lang="lv-LV" i="1" dirty="0"/>
              <a:t> </a:t>
            </a:r>
            <a:r>
              <a:rPr lang="lv-LV" i="1" dirty="0" err="1"/>
              <a:t>ni</a:t>
            </a:r>
            <a:r>
              <a:rPr lang="lv-LV" i="1" dirty="0"/>
              <a:t> </a:t>
            </a:r>
            <a:r>
              <a:rPr lang="lv-LV" i="1" dirty="0" err="1"/>
              <a:t>džoši</a:t>
            </a:r>
            <a:r>
              <a:rPr lang="lv-LV" i="1" dirty="0"/>
              <a:t> </a:t>
            </a:r>
            <a:r>
              <a:rPr lang="lv-LV" i="1" dirty="0" err="1"/>
              <a:t>va</a:t>
            </a:r>
            <a:r>
              <a:rPr lang="lv-LV" i="1" dirty="0"/>
              <a:t> </a:t>
            </a:r>
            <a:r>
              <a:rPr lang="lv-LV" i="1" dirty="0" err="1"/>
              <a:t>seidan</a:t>
            </a:r>
            <a:r>
              <a:rPr lang="lv-LV" i="1" dirty="0"/>
              <a:t> </a:t>
            </a:r>
            <a:r>
              <a:rPr lang="lv-LV" i="1" dirty="0" err="1"/>
              <a:t>šūkai</a:t>
            </a:r>
            <a:r>
              <a:rPr lang="lv-LV" i="1" dirty="0"/>
              <a:t> </a:t>
            </a:r>
            <a:r>
              <a:rPr lang="lv-LV" i="1" dirty="0" err="1"/>
              <a:t>ni</a:t>
            </a:r>
            <a:r>
              <a:rPr lang="lv-LV" i="1" dirty="0"/>
              <a:t> </a:t>
            </a:r>
            <a:r>
              <a:rPr lang="lv-LV" i="1" dirty="0" err="1"/>
              <a:t>sančo</a:t>
            </a:r>
            <a:r>
              <a:rPr lang="lv-LV" i="1" dirty="0"/>
              <a:t> </a:t>
            </a:r>
            <a:r>
              <a:rPr lang="lv-LV" i="1" dirty="0" err="1"/>
              <a:t>suru</a:t>
            </a:r>
            <a:r>
              <a:rPr lang="lv-LV" i="1" dirty="0"/>
              <a:t> to </a:t>
            </a:r>
            <a:r>
              <a:rPr lang="lv-LV" i="1" dirty="0" err="1"/>
              <a:t>jurusaredzu</a:t>
            </a:r>
            <a:r>
              <a:rPr lang="lv-LV" i="1" dirty="0"/>
              <a:t> ka</a:t>
            </a:r>
            <a:r>
              <a:rPr lang="lv-LV" dirty="0"/>
              <a:t>?” </a:t>
            </a:r>
            <a:r>
              <a:rPr lang="ja-JP" altLang="en-US" dirty="0"/>
              <a:t>何ゆえに女子は政談集会に参朝すると許さぜずか </a:t>
            </a:r>
            <a:r>
              <a:rPr lang="lv-LV" dirty="0"/>
              <a:t>(“Kāpēc sievietēm ir aizliegts piedalīties politiskās sapulcēs?”). Šī eseja tika publicēta tā paša gadā. </a:t>
            </a:r>
            <a:endParaRPr lang="en-GB" dirty="0"/>
          </a:p>
        </p:txBody>
      </p:sp>
    </p:spTree>
    <p:extLst>
      <p:ext uri="{BB962C8B-B14F-4D97-AF65-F5344CB8AC3E}">
        <p14:creationId xmlns:p14="http://schemas.microsoft.com/office/powerpoint/2010/main" val="3296342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F443D82-D62F-4146-AD16-8AFB62C3AE01}"/>
              </a:ext>
            </a:extLst>
          </p:cNvPr>
          <p:cNvSpPr>
            <a:spLocks noGrp="1"/>
          </p:cNvSpPr>
          <p:nvPr>
            <p:ph idx="1"/>
          </p:nvPr>
        </p:nvSpPr>
        <p:spPr>
          <a:xfrm>
            <a:off x="780661" y="934442"/>
            <a:ext cx="10630678" cy="4989115"/>
          </a:xfrm>
        </p:spPr>
        <p:txBody>
          <a:bodyPr>
            <a:normAutofit fontScale="92500" lnSpcReduction="20000"/>
          </a:bodyPr>
          <a:lstStyle/>
          <a:p>
            <a:pPr marL="0" indent="0" algn="just">
              <a:buNone/>
            </a:pPr>
            <a:r>
              <a:rPr lang="lv-LV" dirty="0"/>
              <a:t>1890. gada 15. novembrī </a:t>
            </a:r>
            <a:r>
              <a:rPr lang="lv-LV" dirty="0" err="1"/>
              <a:t>Šikin</a:t>
            </a:r>
            <a:r>
              <a:rPr lang="lv-LV" dirty="0"/>
              <a:t> publicēja vēl vienu svarīgu darbu “</a:t>
            </a:r>
            <a:r>
              <a:rPr lang="lv-LV" i="1" dirty="0" err="1"/>
              <a:t>Tōkon</a:t>
            </a:r>
            <a:r>
              <a:rPr lang="lv-LV" i="1" dirty="0"/>
              <a:t> </a:t>
            </a:r>
            <a:r>
              <a:rPr lang="lv-LV" i="1" dirty="0" err="1"/>
              <a:t>džogakusei</a:t>
            </a:r>
            <a:r>
              <a:rPr lang="lv-LV" i="1" dirty="0"/>
              <a:t> no </a:t>
            </a:r>
            <a:r>
              <a:rPr lang="lv-LV" i="1" dirty="0" err="1"/>
              <a:t>kakugo</a:t>
            </a:r>
            <a:r>
              <a:rPr lang="lv-LV" i="1" dirty="0"/>
              <a:t> </a:t>
            </a:r>
            <a:r>
              <a:rPr lang="lv-LV" i="1" dirty="0" err="1"/>
              <a:t>va</a:t>
            </a:r>
            <a:r>
              <a:rPr lang="lv-LV" i="1" dirty="0"/>
              <a:t> </a:t>
            </a:r>
            <a:r>
              <a:rPr lang="lv-LV" i="1" dirty="0" err="1"/>
              <a:t>ikan</a:t>
            </a:r>
            <a:r>
              <a:rPr lang="lv-LV" dirty="0"/>
              <a:t>” </a:t>
            </a:r>
            <a:r>
              <a:rPr lang="ja-JP" altLang="en-US" dirty="0"/>
              <a:t>当今女学生の覚悟は如何</a:t>
            </a:r>
            <a:r>
              <a:rPr lang="lv-LV" altLang="ja-JP" dirty="0"/>
              <a:t> </a:t>
            </a:r>
            <a:r>
              <a:rPr lang="lv-LV" dirty="0"/>
              <a:t>(“Cik apņēmības pilnas ir šodienas studentes?”). </a:t>
            </a:r>
            <a:r>
              <a:rPr lang="lv-LV" dirty="0" err="1"/>
              <a:t>Šikin</a:t>
            </a:r>
            <a:r>
              <a:rPr lang="lv-LV" dirty="0"/>
              <a:t> raksta par reformām attiecibās starp sievietēm un vīriešiem. Viņa aicināja sieviešu skolu audzēkņus kļūt par galvenajiem dalībniekiem šādu reformu īstenošanā, bet brīdināja, ka viņus, visticamāk, sagaidīs pretstats no vīriešu puses. </a:t>
            </a:r>
            <a:endParaRPr lang="en-GB" dirty="0"/>
          </a:p>
          <a:p>
            <a:pPr marL="0" indent="0" algn="just">
              <a:buNone/>
            </a:pPr>
            <a:r>
              <a:rPr lang="lv-LV" dirty="0"/>
              <a:t>Neilgi pēc tam </a:t>
            </a:r>
            <a:r>
              <a:rPr lang="lv-LV" dirty="0" err="1"/>
              <a:t>Šikin</a:t>
            </a:r>
            <a:r>
              <a:rPr lang="lv-LV" dirty="0"/>
              <a:t> uzrakstīja “</a:t>
            </a:r>
            <a:r>
              <a:rPr lang="lv-LV" i="1" dirty="0" err="1"/>
              <a:t>Kovare</a:t>
            </a:r>
            <a:r>
              <a:rPr lang="lv-LV" i="1" dirty="0"/>
              <a:t> </a:t>
            </a:r>
            <a:r>
              <a:rPr lang="lv-LV" i="1" dirty="0" err="1"/>
              <a:t>jubiva</a:t>
            </a:r>
            <a:r>
              <a:rPr lang="lv-LV" dirty="0"/>
              <a:t>” </a:t>
            </a:r>
            <a:r>
              <a:rPr lang="ja-JP" altLang="en-US" dirty="0"/>
              <a:t>壊れ</a:t>
            </a:r>
            <a:r>
              <a:rPr lang="lv-LV" altLang="ja-JP" dirty="0"/>
              <a:t> </a:t>
            </a:r>
            <a:r>
              <a:rPr lang="ja-JP" altLang="en-US" dirty="0"/>
              <a:t>指輪</a:t>
            </a:r>
            <a:r>
              <a:rPr lang="en-GB" dirty="0"/>
              <a:t> </a:t>
            </a:r>
            <a:r>
              <a:rPr lang="lv-LV" dirty="0"/>
              <a:t>(“Salauztais gredzens”), kas tika publicēts 1891. gada janvāra “</a:t>
            </a:r>
            <a:r>
              <a:rPr lang="lv-LV" i="1" dirty="0" err="1"/>
              <a:t>Džogaku</a:t>
            </a:r>
            <a:r>
              <a:rPr lang="lv-LV" i="1" dirty="0"/>
              <a:t> </a:t>
            </a:r>
            <a:r>
              <a:rPr lang="lv-LV" i="1" dirty="0" err="1"/>
              <a:t>zašši</a:t>
            </a:r>
            <a:r>
              <a:rPr lang="lv-LV" dirty="0"/>
              <a:t>” numurā. Šajā izdomātajā stāstā no pirmās personas tika aprakstīta sieviešu skolas absolventes dilemma. </a:t>
            </a:r>
          </a:p>
          <a:p>
            <a:pPr marL="0" indent="0" algn="just">
              <a:buNone/>
            </a:pPr>
            <a:r>
              <a:rPr lang="lv-LV" dirty="0"/>
              <a:t>Pavasarī pēc “Salauztā gredzena” publicēšanas </a:t>
            </a:r>
            <a:r>
              <a:rPr lang="lv-LV" dirty="0" err="1"/>
              <a:t>Šikin</a:t>
            </a:r>
            <a:r>
              <a:rPr lang="lv-LV" dirty="0"/>
              <a:t> atgriezās atpakaļ uz Kioto, lai rūpētos par savu tēvu, kurš bija saslimis. Mēnesi vēlāk viņa aizgāja no darba “</a:t>
            </a:r>
            <a:r>
              <a:rPr lang="lv-LV" i="1" dirty="0" err="1"/>
              <a:t>Džogaku</a:t>
            </a:r>
            <a:r>
              <a:rPr lang="lv-LV" i="1" dirty="0"/>
              <a:t> </a:t>
            </a:r>
            <a:r>
              <a:rPr lang="lv-LV" i="1" dirty="0" err="1"/>
              <a:t>zašši</a:t>
            </a:r>
            <a:r>
              <a:rPr lang="lv-LV" dirty="0"/>
              <a:t>” žurnālā, un šī gada novembra beigās viņa ārpus laulības dzemdēja bijušā Brīvības un cilvēku tiesību kustības aktīvista </a:t>
            </a:r>
            <a:r>
              <a:rPr lang="lv-LV" dirty="0" err="1"/>
              <a:t>Ōi</a:t>
            </a:r>
            <a:r>
              <a:rPr lang="lv-LV" dirty="0"/>
              <a:t> </a:t>
            </a:r>
            <a:r>
              <a:rPr lang="lv-LV" dirty="0" err="1"/>
              <a:t>Kentarō</a:t>
            </a:r>
            <a:r>
              <a:rPr lang="lv-LV" dirty="0"/>
              <a:t> </a:t>
            </a:r>
            <a:r>
              <a:rPr lang="ja-JP" altLang="en-US" dirty="0"/>
              <a:t>大井</a:t>
            </a:r>
            <a:r>
              <a:rPr lang="lv-LV" altLang="ja-JP" dirty="0"/>
              <a:t> </a:t>
            </a:r>
            <a:r>
              <a:rPr lang="ja-JP" altLang="en-US" dirty="0"/>
              <a:t>憲太郎</a:t>
            </a:r>
            <a:r>
              <a:rPr lang="lv-LV" altLang="ja-JP" dirty="0"/>
              <a:t> </a:t>
            </a:r>
            <a:r>
              <a:rPr lang="lv-LV" dirty="0"/>
              <a:t>bērnu. </a:t>
            </a:r>
            <a:r>
              <a:rPr lang="lv-LV" dirty="0" err="1"/>
              <a:t>Šikin</a:t>
            </a:r>
            <a:r>
              <a:rPr lang="lv-LV" dirty="0"/>
              <a:t> atdeva bērnu sava brāļa ģimenei. </a:t>
            </a:r>
          </a:p>
          <a:p>
            <a:pPr marL="0" indent="0" algn="just">
              <a:buNone/>
            </a:pPr>
            <a:r>
              <a:rPr lang="lv-LV" dirty="0"/>
              <a:t>1892. gadā rudenī </a:t>
            </a:r>
            <a:r>
              <a:rPr lang="lv-LV" dirty="0" err="1"/>
              <a:t>Šikin</a:t>
            </a:r>
            <a:r>
              <a:rPr lang="lv-LV" dirty="0"/>
              <a:t> atgriezās Tokijā un atkal sāka strādāt ka redaktore “</a:t>
            </a:r>
            <a:r>
              <a:rPr lang="lv-LV" i="1" dirty="0" err="1"/>
              <a:t>Džogaku</a:t>
            </a:r>
            <a:r>
              <a:rPr lang="lv-LV" i="1" dirty="0"/>
              <a:t> </a:t>
            </a:r>
            <a:r>
              <a:rPr lang="lv-LV" i="1" dirty="0" err="1"/>
              <a:t>zašši</a:t>
            </a:r>
            <a:r>
              <a:rPr lang="lv-LV" dirty="0"/>
              <a:t>”  žurnālā.</a:t>
            </a:r>
            <a:endParaRPr lang="en-GB" dirty="0"/>
          </a:p>
          <a:p>
            <a:pPr marL="0" indent="0" algn="just">
              <a:buNone/>
            </a:pPr>
            <a:r>
              <a:rPr lang="lv-LV" dirty="0" err="1"/>
              <a:t>Šikinas</a:t>
            </a:r>
            <a:r>
              <a:rPr lang="lv-LV" dirty="0"/>
              <a:t> prombūtnes laikā žurnālā notika pārmaiņas. 1892. gadā jūnijā žurnāls tika sadalīts divos dažādos izdevumos: “Baltais” un “Sarkanais”. “Baltais” bija domāts jauniem vīriešiem, bet “Sarkanais” – jaunām sievietēm.</a:t>
            </a:r>
            <a:endParaRPr lang="en-GB" dirty="0"/>
          </a:p>
          <a:p>
            <a:pPr marL="0" indent="0" algn="just">
              <a:buNone/>
            </a:pPr>
            <a:r>
              <a:rPr lang="lv-LV" dirty="0"/>
              <a:t>“Baltais” izdevums bija paredzēts lasītājiem, kas interesējas par tajā laika problēmām un literatūru, savukārt “Sarkanais” izdevums bija paredzēts, precētām sievietēm un saturēja praktiskus padomus par sadzīves lietām. </a:t>
            </a:r>
          </a:p>
          <a:p>
            <a:pPr marL="0" indent="0" algn="just">
              <a:buNone/>
            </a:pPr>
            <a:r>
              <a:rPr lang="lv-LV" dirty="0"/>
              <a:t>Pēc atgriešanās darbā </a:t>
            </a:r>
            <a:r>
              <a:rPr lang="lv-LV" dirty="0" err="1"/>
              <a:t>Šikinai</a:t>
            </a:r>
            <a:r>
              <a:rPr lang="lv-LV" dirty="0"/>
              <a:t> tika lūgts rakstīt “Sarkanajam” izdevumam.</a:t>
            </a:r>
            <a:endParaRPr lang="en-GB" dirty="0"/>
          </a:p>
        </p:txBody>
      </p:sp>
    </p:spTree>
    <p:extLst>
      <p:ext uri="{BB962C8B-B14F-4D97-AF65-F5344CB8AC3E}">
        <p14:creationId xmlns:p14="http://schemas.microsoft.com/office/powerpoint/2010/main" val="18291083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673EFA4-F19C-4BE4-95E7-36392A761705}"/>
              </a:ext>
            </a:extLst>
          </p:cNvPr>
          <p:cNvSpPr>
            <a:spLocks noGrp="1"/>
          </p:cNvSpPr>
          <p:nvPr>
            <p:ph idx="1"/>
          </p:nvPr>
        </p:nvSpPr>
        <p:spPr>
          <a:xfrm>
            <a:off x="844420" y="1071588"/>
            <a:ext cx="10503159" cy="4714824"/>
          </a:xfrm>
        </p:spPr>
        <p:txBody>
          <a:bodyPr>
            <a:normAutofit lnSpcReduction="10000"/>
          </a:bodyPr>
          <a:lstStyle/>
          <a:p>
            <a:pPr marL="0" indent="0" algn="just">
              <a:buNone/>
            </a:pPr>
            <a:r>
              <a:rPr lang="lv-LV" dirty="0"/>
              <a:t>Ar sava brāļa starpniecību </a:t>
            </a:r>
            <a:r>
              <a:rPr lang="lv-LV" dirty="0" err="1"/>
              <a:t>Šikin</a:t>
            </a:r>
            <a:r>
              <a:rPr lang="lv-LV" dirty="0"/>
              <a:t> iepazinās ar </a:t>
            </a:r>
            <a:r>
              <a:rPr lang="lv-LV" dirty="0" err="1"/>
              <a:t>Kodzai</a:t>
            </a:r>
            <a:r>
              <a:rPr lang="lv-LV" dirty="0"/>
              <a:t> </a:t>
            </a:r>
            <a:r>
              <a:rPr lang="lv-LV" dirty="0" err="1"/>
              <a:t>Jošinao</a:t>
            </a:r>
            <a:r>
              <a:rPr lang="lv-LV" dirty="0"/>
              <a:t> </a:t>
            </a:r>
            <a:r>
              <a:rPr lang="ja-JP" altLang="en-US" dirty="0"/>
              <a:t>古在 由直</a:t>
            </a:r>
            <a:r>
              <a:rPr lang="lv-LV" dirty="0"/>
              <a:t>, Tokijas Lauksaimniecības augstskolas akadēmiķi. Viņi apprecējās 1892. gadā. Viņu pirmais dēls piedzima nākamā gada septembrī. </a:t>
            </a:r>
          </a:p>
          <a:p>
            <a:pPr marL="0" indent="0" algn="just">
              <a:buNone/>
            </a:pPr>
            <a:r>
              <a:rPr lang="lv-LV" dirty="0"/>
              <a:t>1895. gadā </a:t>
            </a:r>
            <a:r>
              <a:rPr lang="lv-LV" dirty="0" err="1"/>
              <a:t>Jošinao</a:t>
            </a:r>
            <a:r>
              <a:rPr lang="lv-LV" dirty="0"/>
              <a:t> saņēma Izglītības ministrijas dotāciju un devās mācīties uz Vāciju. Savukārt </a:t>
            </a:r>
            <a:r>
              <a:rPr lang="lv-LV" dirty="0" err="1"/>
              <a:t>Šikin</a:t>
            </a:r>
            <a:r>
              <a:rPr lang="lv-LV" dirty="0"/>
              <a:t> devās dzīvot pie sava vīra mātes uz Kioto, kamēr viņš bija ārzemēs. Tur viņa turpināja rakstīt esejas “</a:t>
            </a:r>
            <a:r>
              <a:rPr lang="lv-LV" i="1" dirty="0" err="1"/>
              <a:t>Džogaku</a:t>
            </a:r>
            <a:r>
              <a:rPr lang="lv-LV" i="1" dirty="0"/>
              <a:t> </a:t>
            </a:r>
            <a:r>
              <a:rPr lang="lv-LV" i="1" dirty="0" err="1"/>
              <a:t>zašši</a:t>
            </a:r>
            <a:r>
              <a:rPr lang="lv-LV" dirty="0"/>
              <a:t>” žurnālam. Šajā laikā viņa sāka lietot pseidonīmu </a:t>
            </a:r>
            <a:r>
              <a:rPr lang="lv-LV" dirty="0" err="1"/>
              <a:t>Šikin</a:t>
            </a:r>
            <a:r>
              <a:rPr lang="en-GB" dirty="0"/>
              <a:t> </a:t>
            </a:r>
            <a:r>
              <a:rPr lang="ja-JP" altLang="en-US" dirty="0"/>
              <a:t>紫琴</a:t>
            </a:r>
            <a:r>
              <a:rPr lang="en-GB" dirty="0"/>
              <a:t>.</a:t>
            </a:r>
            <a:r>
              <a:rPr lang="lv-LV" dirty="0"/>
              <a:t> Vārs “</a:t>
            </a:r>
            <a:r>
              <a:rPr lang="lv-LV" dirty="0" err="1"/>
              <a:t>Šikin</a:t>
            </a:r>
            <a:r>
              <a:rPr lang="lv-LV" dirty="0"/>
              <a:t>” sastāv no diviem hieroglifiem. Pirmais hieroglifs </a:t>
            </a:r>
            <a:r>
              <a:rPr lang="ja-JP" altLang="en-US" dirty="0"/>
              <a:t>紫</a:t>
            </a:r>
            <a:r>
              <a:rPr lang="lv-LV" altLang="ja-JP" dirty="0"/>
              <a:t> (</a:t>
            </a:r>
            <a:r>
              <a:rPr lang="lv-LV" altLang="ja-JP" i="1" dirty="0" err="1"/>
              <a:t>ši</a:t>
            </a:r>
            <a:r>
              <a:rPr lang="lv-LV" altLang="ja-JP" dirty="0"/>
              <a:t>) </a:t>
            </a:r>
            <a:r>
              <a:rPr lang="lv-LV" dirty="0"/>
              <a:t>nozīmē violets. Iespējams tas ir atsauce uz </a:t>
            </a:r>
            <a:r>
              <a:rPr lang="lv-LV" dirty="0" err="1"/>
              <a:t>Heian</a:t>
            </a:r>
            <a:r>
              <a:rPr lang="lv-LV" dirty="0"/>
              <a:t> perioda rakstnieci </a:t>
            </a:r>
            <a:r>
              <a:rPr lang="lv-LV" dirty="0" err="1"/>
              <a:t>Murasaki</a:t>
            </a:r>
            <a:r>
              <a:rPr lang="lv-LV" dirty="0"/>
              <a:t> </a:t>
            </a:r>
            <a:r>
              <a:rPr lang="lv-LV" dirty="0" err="1"/>
              <a:t>Šikibu</a:t>
            </a:r>
            <a:r>
              <a:rPr lang="lv-LV" dirty="0"/>
              <a:t> </a:t>
            </a:r>
            <a:r>
              <a:rPr lang="ja-JP" altLang="en-US" dirty="0"/>
              <a:t>紫 式部</a:t>
            </a:r>
            <a:r>
              <a:rPr lang="lv-LV" dirty="0"/>
              <a:t>. Otrais hieroglifs </a:t>
            </a:r>
            <a:r>
              <a:rPr lang="ja-JP" altLang="en-US" dirty="0"/>
              <a:t>琴</a:t>
            </a:r>
            <a:r>
              <a:rPr lang="lv-LV" altLang="ja-JP" dirty="0"/>
              <a:t> (</a:t>
            </a:r>
            <a:r>
              <a:rPr lang="lv-LV" altLang="ja-JP" i="1" dirty="0" err="1"/>
              <a:t>kin</a:t>
            </a:r>
            <a:r>
              <a:rPr lang="lv-LV" altLang="ja-JP" dirty="0"/>
              <a:t>) </a:t>
            </a:r>
            <a:r>
              <a:rPr lang="lv-LV" dirty="0"/>
              <a:t>nozīmē </a:t>
            </a:r>
            <a:r>
              <a:rPr lang="lv-LV" i="1" dirty="0" err="1"/>
              <a:t>koto</a:t>
            </a:r>
            <a:r>
              <a:rPr lang="lv-LV" dirty="0"/>
              <a:t> (japāņu stigu instruments).</a:t>
            </a:r>
            <a:endParaRPr lang="en-GB" dirty="0"/>
          </a:p>
          <a:p>
            <a:pPr marL="0" indent="0" algn="just">
              <a:buNone/>
            </a:pPr>
            <a:r>
              <a:rPr lang="lv-LV" dirty="0"/>
              <a:t>Viņas vīrs atgriezās Japānā 1900. gadā, un </a:t>
            </a:r>
            <a:r>
              <a:rPr lang="lv-LV" dirty="0" err="1"/>
              <a:t>Šikinas</a:t>
            </a:r>
            <a:r>
              <a:rPr lang="lv-LV" dirty="0"/>
              <a:t> pēdējie zināmie raksti parādījās nākamajā gadā. Viņa pievienojās savam vīram Tokijā, kur viņš kļuva par Tokijas Impērijas Universitātes prezidentu. </a:t>
            </a:r>
            <a:r>
              <a:rPr lang="lv-LV" dirty="0" err="1"/>
              <a:t>Šikin</a:t>
            </a:r>
            <a:r>
              <a:rPr lang="lv-LV" dirty="0"/>
              <a:t> pārtrauca rakstīt. </a:t>
            </a:r>
          </a:p>
          <a:p>
            <a:pPr marL="0" indent="0" algn="just">
              <a:buNone/>
            </a:pPr>
            <a:r>
              <a:rPr lang="lv-LV" dirty="0"/>
              <a:t>Pēc tam, kad viņa pārtrauca rakstīt, viņa audzināja sešus bērnus un rūpējās par veco tēvu un brāli. Lai arī pastāvēja baumas, ka viņas vīrs piespieda viņu pārtraukt rakstīt, tomēr viņa pati noliedza šo informāciju.</a:t>
            </a:r>
          </a:p>
          <a:p>
            <a:pPr marL="0" indent="0" algn="just">
              <a:buNone/>
            </a:pPr>
            <a:r>
              <a:rPr lang="lv-LV" dirty="0" err="1"/>
              <a:t>Šikin</a:t>
            </a:r>
            <a:r>
              <a:rPr lang="lv-LV" dirty="0"/>
              <a:t> nomira 1933. gadā 31. jūlijā.</a:t>
            </a:r>
            <a:endParaRPr lang="en-GB" dirty="0"/>
          </a:p>
        </p:txBody>
      </p:sp>
    </p:spTree>
    <p:extLst>
      <p:ext uri="{BB962C8B-B14F-4D97-AF65-F5344CB8AC3E}">
        <p14:creationId xmlns:p14="http://schemas.microsoft.com/office/powerpoint/2010/main" val="35663367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70AABD-FB0A-4B1D-A2DF-BF13153BCEB4}"/>
              </a:ext>
            </a:extLst>
          </p:cNvPr>
          <p:cNvSpPr>
            <a:spLocks noGrp="1"/>
          </p:cNvSpPr>
          <p:nvPr>
            <p:ph type="title"/>
          </p:nvPr>
        </p:nvSpPr>
        <p:spPr/>
        <p:txBody>
          <a:bodyPr/>
          <a:lstStyle/>
          <a:p>
            <a:r>
              <a:rPr lang="lv-LV" dirty="0"/>
              <a:t>Izmantotie avoti:</a:t>
            </a:r>
            <a:endParaRPr lang="en-GB" dirty="0"/>
          </a:p>
        </p:txBody>
      </p:sp>
      <p:sp>
        <p:nvSpPr>
          <p:cNvPr id="3" name="Объект 2">
            <a:extLst>
              <a:ext uri="{FF2B5EF4-FFF2-40B4-BE49-F238E27FC236}">
                <a16:creationId xmlns:a16="http://schemas.microsoft.com/office/drawing/2014/main" id="{E1E468EA-4C14-4202-BF8B-6440A9232E45}"/>
              </a:ext>
            </a:extLst>
          </p:cNvPr>
          <p:cNvSpPr>
            <a:spLocks noGrp="1"/>
          </p:cNvSpPr>
          <p:nvPr>
            <p:ph idx="1"/>
          </p:nvPr>
        </p:nvSpPr>
        <p:spPr>
          <a:xfrm>
            <a:off x="1066800" y="2701498"/>
            <a:ext cx="10058400" cy="2142309"/>
          </a:xfrm>
        </p:spPr>
        <p:txBody>
          <a:bodyPr/>
          <a:lstStyle/>
          <a:p>
            <a:r>
              <a:rPr lang="lv-LV" b="1" dirty="0" err="1"/>
              <a:t>Copeland</a:t>
            </a:r>
            <a:r>
              <a:rPr lang="lv-LV" b="1" dirty="0"/>
              <a:t> R.</a:t>
            </a:r>
            <a:r>
              <a:rPr lang="lv-LV" dirty="0"/>
              <a:t> </a:t>
            </a:r>
            <a:r>
              <a:rPr lang="en-GB" i="1" dirty="0"/>
              <a:t>Lost Leaves: Women Writers of Meiji Japan</a:t>
            </a:r>
            <a:r>
              <a:rPr lang="lv-LV" i="1" dirty="0"/>
              <a:t>. </a:t>
            </a:r>
            <a:r>
              <a:rPr lang="en-GB" dirty="0"/>
              <a:t>University of Hawaii Press, </a:t>
            </a:r>
            <a:r>
              <a:rPr lang="lv-LV" dirty="0"/>
              <a:t>Honolulu, </a:t>
            </a:r>
            <a:r>
              <a:rPr lang="en-GB" dirty="0"/>
              <a:t>2000</a:t>
            </a:r>
            <a:r>
              <a:rPr lang="lv-LV" dirty="0"/>
              <a:t>.</a:t>
            </a:r>
          </a:p>
          <a:p>
            <a:r>
              <a:rPr lang="lv-LV" b="1" dirty="0" err="1"/>
              <a:t>Copeland</a:t>
            </a:r>
            <a:r>
              <a:rPr lang="lv-LV" b="1" dirty="0"/>
              <a:t> R.</a:t>
            </a:r>
            <a:r>
              <a:rPr lang="lv-LV" dirty="0"/>
              <a:t> </a:t>
            </a:r>
            <a:r>
              <a:rPr lang="lv-LV" i="1" dirty="0" err="1"/>
              <a:t>Modern</a:t>
            </a:r>
            <a:r>
              <a:rPr lang="lv-LV" i="1" dirty="0"/>
              <a:t> Murasaki: </a:t>
            </a:r>
            <a:r>
              <a:rPr lang="en-GB" i="1" dirty="0"/>
              <a:t>Writing By Women of Meiji Japan</a:t>
            </a:r>
            <a:r>
              <a:rPr lang="lv-LV" i="1" dirty="0"/>
              <a:t>.</a:t>
            </a:r>
            <a:r>
              <a:rPr lang="lv-LV" dirty="0"/>
              <a:t> </a:t>
            </a:r>
            <a:r>
              <a:rPr lang="en-GB" dirty="0"/>
              <a:t>Columbia University Press</a:t>
            </a:r>
            <a:r>
              <a:rPr lang="lv-LV" dirty="0"/>
              <a:t>, </a:t>
            </a:r>
            <a:r>
              <a:rPr lang="lv-LV" dirty="0" err="1"/>
              <a:t>New</a:t>
            </a:r>
            <a:r>
              <a:rPr lang="lv-LV" dirty="0"/>
              <a:t> </a:t>
            </a:r>
            <a:r>
              <a:rPr lang="lv-LV" dirty="0" err="1"/>
              <a:t>York</a:t>
            </a:r>
            <a:r>
              <a:rPr lang="lv-LV" dirty="0"/>
              <a:t>, 2006.</a:t>
            </a:r>
            <a:endParaRPr lang="en-GB" i="1" dirty="0"/>
          </a:p>
          <a:p>
            <a:r>
              <a:rPr lang="lv-LV" b="1" dirty="0"/>
              <a:t>Tanaka Y. </a:t>
            </a:r>
            <a:r>
              <a:rPr lang="en-GB" i="1" dirty="0"/>
              <a:t>Women Writers of Meiji and Taisho Japan</a:t>
            </a:r>
            <a:r>
              <a:rPr lang="lv-LV" i="1" dirty="0"/>
              <a:t>. </a:t>
            </a:r>
            <a:r>
              <a:rPr lang="en-GB" dirty="0"/>
              <a:t>McFarland &amp; Company</a:t>
            </a:r>
            <a:r>
              <a:rPr lang="lv-LV" dirty="0"/>
              <a:t>, </a:t>
            </a:r>
            <a:r>
              <a:rPr lang="lv-LV" dirty="0" err="1"/>
              <a:t>Jefferson</a:t>
            </a:r>
            <a:r>
              <a:rPr lang="lv-LV" dirty="0"/>
              <a:t>, 2000.</a:t>
            </a:r>
            <a:endParaRPr lang="en-GB" i="1" dirty="0"/>
          </a:p>
        </p:txBody>
      </p:sp>
    </p:spTree>
    <p:extLst>
      <p:ext uri="{BB962C8B-B14F-4D97-AF65-F5344CB8AC3E}">
        <p14:creationId xmlns:p14="http://schemas.microsoft.com/office/powerpoint/2010/main" val="11073163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D839DD-9AB3-4C00-99EC-9E8FA7E5C101}"/>
              </a:ext>
            </a:extLst>
          </p:cNvPr>
          <p:cNvSpPr>
            <a:spLocks noGrp="1"/>
          </p:cNvSpPr>
          <p:nvPr>
            <p:ph type="title"/>
          </p:nvPr>
        </p:nvSpPr>
        <p:spPr>
          <a:xfrm>
            <a:off x="1066800" y="230218"/>
            <a:ext cx="10058400" cy="1015877"/>
          </a:xfrm>
        </p:spPr>
        <p:txBody>
          <a:bodyPr/>
          <a:lstStyle/>
          <a:p>
            <a:r>
              <a:rPr lang="lv-LV" dirty="0"/>
              <a:t>Attēli</a:t>
            </a:r>
            <a:endParaRPr lang="en-GB" dirty="0"/>
          </a:p>
        </p:txBody>
      </p:sp>
      <p:sp>
        <p:nvSpPr>
          <p:cNvPr id="3" name="Объект 2">
            <a:extLst>
              <a:ext uri="{FF2B5EF4-FFF2-40B4-BE49-F238E27FC236}">
                <a16:creationId xmlns:a16="http://schemas.microsoft.com/office/drawing/2014/main" id="{3F56913D-D26E-4CD1-9549-F264C1D096F5}"/>
              </a:ext>
            </a:extLst>
          </p:cNvPr>
          <p:cNvSpPr>
            <a:spLocks noGrp="1"/>
          </p:cNvSpPr>
          <p:nvPr>
            <p:ph idx="1"/>
          </p:nvPr>
        </p:nvSpPr>
        <p:spPr>
          <a:xfrm>
            <a:off x="1066800" y="1063691"/>
            <a:ext cx="10058400" cy="4971350"/>
          </a:xfrm>
        </p:spPr>
        <p:txBody>
          <a:bodyPr>
            <a:normAutofit fontScale="47500" lnSpcReduction="20000"/>
          </a:bodyPr>
          <a:lstStyle/>
          <a:p>
            <a:pPr marL="0" indent="0">
              <a:buNone/>
            </a:pPr>
            <a:r>
              <a:rPr lang="lv-LV" dirty="0"/>
              <a:t>4. slaids:</a:t>
            </a:r>
          </a:p>
          <a:p>
            <a:r>
              <a:rPr lang="lv-LV" i="1" dirty="0" err="1"/>
              <a:t>Tori</a:t>
            </a:r>
            <a:r>
              <a:rPr lang="lv-LV" dirty="0"/>
              <a:t> </a:t>
            </a:r>
            <a:r>
              <a:rPr lang="lv-LV" i="1" dirty="0" err="1"/>
              <a:t>varti</a:t>
            </a:r>
            <a:r>
              <a:rPr lang="lv-LV" dirty="0"/>
              <a:t> – </a:t>
            </a:r>
            <a:r>
              <a:rPr lang="lv-LV" dirty="0" err="1"/>
              <a:t>Čitoseinari</a:t>
            </a:r>
            <a:r>
              <a:rPr lang="lv-LV" dirty="0"/>
              <a:t> svētnīca (</a:t>
            </a:r>
            <a:r>
              <a:rPr lang="ja-JP" altLang="en-US" dirty="0"/>
              <a:t>千歳稲荷神社</a:t>
            </a:r>
            <a:r>
              <a:rPr lang="lv-LV" altLang="ja-JP" dirty="0"/>
              <a:t>)</a:t>
            </a:r>
            <a:r>
              <a:rPr lang="lv-LV" dirty="0"/>
              <a:t>, </a:t>
            </a:r>
            <a:r>
              <a:rPr lang="lv-LV" dirty="0" err="1"/>
              <a:t>Jamagatas</a:t>
            </a:r>
            <a:r>
              <a:rPr lang="lv-LV" dirty="0"/>
              <a:t> pilsēta, Japāna; 17.06.2018</a:t>
            </a:r>
          </a:p>
          <a:p>
            <a:pPr marL="0" indent="0">
              <a:buNone/>
            </a:pPr>
            <a:r>
              <a:rPr lang="lv-LV" dirty="0"/>
              <a:t>5. Slaids:</a:t>
            </a:r>
          </a:p>
          <a:p>
            <a:r>
              <a:rPr lang="lv-LV" i="1" dirty="0"/>
              <a:t>Idzanami un </a:t>
            </a:r>
            <a:r>
              <a:rPr lang="lv-LV" i="1" dirty="0" err="1"/>
              <a:t>Idzanagi</a:t>
            </a:r>
            <a:r>
              <a:rPr lang="lv-LV" i="1" dirty="0"/>
              <a:t>; </a:t>
            </a:r>
            <a:r>
              <a:rPr lang="lv-LV" dirty="0"/>
              <a:t>pieejams: </a:t>
            </a:r>
            <a:r>
              <a:rPr lang="lv-LV" dirty="0">
                <a:hlinkClick r:id="rId2"/>
              </a:rPr>
              <a:t>https://mythopedia.com/japanese-mythology/gods/izanagi/</a:t>
            </a:r>
            <a:r>
              <a:rPr lang="lv-LV" dirty="0"/>
              <a:t> [skatīts 12.03.2020.]</a:t>
            </a:r>
          </a:p>
          <a:p>
            <a:r>
              <a:rPr lang="lv-LV" i="1" dirty="0" err="1"/>
              <a:t>Amaterasu-ōkami</a:t>
            </a:r>
            <a:r>
              <a:rPr lang="lv-LV" i="1" dirty="0"/>
              <a:t>; </a:t>
            </a:r>
            <a:r>
              <a:rPr lang="lv-LV" dirty="0"/>
              <a:t>pieejams: </a:t>
            </a:r>
            <a:r>
              <a:rPr lang="en-GB" dirty="0">
                <a:hlinkClick r:id="rId3"/>
              </a:rPr>
              <a:t>https://kazu2000.muragon.com/entry/416.html</a:t>
            </a:r>
            <a:r>
              <a:rPr lang="lv-LV" dirty="0"/>
              <a:t> [skatīts: 26.02.2020.]</a:t>
            </a:r>
          </a:p>
          <a:p>
            <a:pPr marL="0" indent="0">
              <a:buNone/>
            </a:pPr>
            <a:r>
              <a:rPr lang="lv-LV" dirty="0"/>
              <a:t>6. slaids:</a:t>
            </a:r>
            <a:endParaRPr lang="en-GB" dirty="0"/>
          </a:p>
          <a:p>
            <a:r>
              <a:rPr lang="lv-LV" i="1" dirty="0" err="1"/>
              <a:t>Miko</a:t>
            </a:r>
            <a:r>
              <a:rPr lang="lv-LV" i="1" dirty="0"/>
              <a:t>;</a:t>
            </a:r>
            <a:r>
              <a:rPr lang="lv-LV" dirty="0"/>
              <a:t> pieejams: </a:t>
            </a:r>
            <a:r>
              <a:rPr lang="en-GB" dirty="0">
                <a:hlinkClick r:id="rId4"/>
              </a:rPr>
              <a:t>https://www.pbase.com/light_works/image/107133323&amp;exif=Y</a:t>
            </a:r>
            <a:r>
              <a:rPr lang="lv-LV" dirty="0"/>
              <a:t> [skatīts: 26.02.2020.]</a:t>
            </a:r>
          </a:p>
          <a:p>
            <a:pPr marL="0" indent="0">
              <a:buNone/>
            </a:pPr>
            <a:r>
              <a:rPr lang="lv-LV" dirty="0"/>
              <a:t>8. slaids</a:t>
            </a:r>
          </a:p>
          <a:p>
            <a:r>
              <a:rPr lang="lv-LV" i="1" dirty="0"/>
              <a:t>Idzanami un </a:t>
            </a:r>
            <a:r>
              <a:rPr lang="lv-LV" i="1" dirty="0" err="1"/>
              <a:t>Idzanagi</a:t>
            </a:r>
            <a:r>
              <a:rPr lang="lv-LV" i="1" dirty="0"/>
              <a:t>; </a:t>
            </a:r>
            <a:r>
              <a:rPr lang="lv-LV" dirty="0"/>
              <a:t>pieejams: </a:t>
            </a:r>
            <a:r>
              <a:rPr lang="en-GB" dirty="0">
                <a:hlinkClick r:id="rId5"/>
              </a:rPr>
              <a:t>https://ja.wikipedia.org/wiki/%E3%82%A4%E3%82%B6%E3%83%8A%E3%83%9F</a:t>
            </a:r>
            <a:r>
              <a:rPr lang="lv-LV" dirty="0"/>
              <a:t> [skatīts: 26.02.2020.]</a:t>
            </a:r>
          </a:p>
          <a:p>
            <a:pPr marL="0" indent="0">
              <a:buNone/>
            </a:pPr>
            <a:r>
              <a:rPr lang="lv-LV" dirty="0"/>
              <a:t>10. slaids</a:t>
            </a:r>
          </a:p>
          <a:p>
            <a:r>
              <a:rPr lang="lv-LV" i="1" dirty="0"/>
              <a:t>Idzanami un </a:t>
            </a:r>
            <a:r>
              <a:rPr lang="lv-LV" i="1" dirty="0" err="1"/>
              <a:t>Idzanagi</a:t>
            </a:r>
            <a:r>
              <a:rPr lang="lv-LV" i="1" dirty="0"/>
              <a:t> radītie </a:t>
            </a:r>
            <a:r>
              <a:rPr lang="lv-LV" i="1" dirty="0" err="1"/>
              <a:t>kami</a:t>
            </a:r>
            <a:r>
              <a:rPr lang="lv-LV" i="1" dirty="0"/>
              <a:t>; </a:t>
            </a:r>
            <a:r>
              <a:rPr lang="lv-LV" dirty="0"/>
              <a:t>pieejams: </a:t>
            </a:r>
            <a:r>
              <a:rPr lang="en-GB" u="sng" dirty="0">
                <a:hlinkClick r:id="rId6"/>
              </a:rPr>
              <a:t>https://en.wikipedia.org/wiki/Kamiumi#Purification_of_Izanagi</a:t>
            </a:r>
            <a:r>
              <a:rPr lang="lv-LV" u="sng" dirty="0"/>
              <a:t> </a:t>
            </a:r>
            <a:r>
              <a:rPr lang="lv-LV" dirty="0"/>
              <a:t>[skatīts 05.03.2020.]</a:t>
            </a:r>
          </a:p>
          <a:p>
            <a:pPr marL="0" indent="0">
              <a:buNone/>
            </a:pPr>
            <a:r>
              <a:rPr lang="en-GB" dirty="0"/>
              <a:t>1</a:t>
            </a:r>
            <a:r>
              <a:rPr lang="lv-LV" dirty="0"/>
              <a:t>1. slaids</a:t>
            </a:r>
          </a:p>
          <a:p>
            <a:r>
              <a:rPr lang="lv-LV" i="1" dirty="0" err="1"/>
              <a:t>Amaterasu</a:t>
            </a:r>
            <a:r>
              <a:rPr lang="lv-LV" i="1" dirty="0"/>
              <a:t> </a:t>
            </a:r>
            <a:r>
              <a:rPr lang="lv-LV" i="1" dirty="0" err="1"/>
              <a:t>Ōmikami</a:t>
            </a:r>
            <a:r>
              <a:rPr lang="lv-LV" dirty="0"/>
              <a:t>; pieejams: </a:t>
            </a:r>
            <a:r>
              <a:rPr lang="lv-LV" dirty="0">
                <a:hlinkClick r:id="rId7"/>
              </a:rPr>
              <a:t>https://commons.wikimedia.org/wiki/File:Amaterasu_cave_edit2.jpg</a:t>
            </a:r>
            <a:r>
              <a:rPr lang="lv-LV" dirty="0"/>
              <a:t> [skatīts 12.03.2020.]</a:t>
            </a:r>
          </a:p>
          <a:p>
            <a:pPr marL="0" indent="0">
              <a:buNone/>
            </a:pPr>
            <a:r>
              <a:rPr lang="en-GB" dirty="0"/>
              <a:t>1</a:t>
            </a:r>
            <a:r>
              <a:rPr lang="lv-LV" dirty="0"/>
              <a:t>2. </a:t>
            </a:r>
            <a:r>
              <a:rPr lang="lv-LV" dirty="0" err="1"/>
              <a:t>Sslaids</a:t>
            </a:r>
            <a:endParaRPr lang="lv-LV" dirty="0"/>
          </a:p>
          <a:p>
            <a:r>
              <a:rPr lang="lv-LV" i="1" dirty="0"/>
              <a:t>Mīts par </a:t>
            </a:r>
            <a:r>
              <a:rPr lang="lv-LV" i="1" dirty="0" err="1"/>
              <a:t>Amaterasu</a:t>
            </a:r>
            <a:r>
              <a:rPr lang="lv-LV" i="1" dirty="0"/>
              <a:t> alā</a:t>
            </a:r>
            <a:r>
              <a:rPr lang="lv-LV" dirty="0"/>
              <a:t>; pieejams: : </a:t>
            </a:r>
            <a:r>
              <a:rPr lang="lv-LV" dirty="0">
                <a:hlinkClick r:id="rId7"/>
              </a:rPr>
              <a:t>https://commons.wikimedia.org/wiki/File:Amaterasu_cave_edit2.jpg</a:t>
            </a:r>
            <a:r>
              <a:rPr lang="lv-LV" dirty="0"/>
              <a:t> [skatīts 12.03.2020.]</a:t>
            </a:r>
          </a:p>
          <a:p>
            <a:pPr marL="0" indent="0">
              <a:buNone/>
            </a:pPr>
            <a:r>
              <a:rPr lang="lv-LV" dirty="0"/>
              <a:t>13. slaids</a:t>
            </a:r>
          </a:p>
          <a:p>
            <a:r>
              <a:rPr lang="lv-LV" i="1" dirty="0"/>
              <a:t>Japānas imperatora regālijas</a:t>
            </a:r>
            <a:r>
              <a:rPr lang="lv-LV" dirty="0"/>
              <a:t>; pieejams: </a:t>
            </a:r>
            <a:r>
              <a:rPr lang="lv-LV" dirty="0">
                <a:hlinkClick r:id="rId8"/>
              </a:rPr>
              <a:t>https://en.wikipedia.org/wiki/Imperial_Regalia_of_Japan</a:t>
            </a:r>
            <a:r>
              <a:rPr lang="lv-LV" dirty="0"/>
              <a:t> [skatīts 12.03.2020.]</a:t>
            </a:r>
          </a:p>
          <a:p>
            <a:pPr marL="0" indent="0">
              <a:buNone/>
            </a:pPr>
            <a:r>
              <a:rPr lang="lv-LV" dirty="0"/>
              <a:t>14. slaids</a:t>
            </a:r>
          </a:p>
          <a:p>
            <a:r>
              <a:rPr lang="lv-LV" i="1" dirty="0"/>
              <a:t>Bendzaiten</a:t>
            </a:r>
            <a:r>
              <a:rPr lang="lv-LV" dirty="0"/>
              <a:t>; pieejams: </a:t>
            </a:r>
            <a:r>
              <a:rPr lang="lv-LV" dirty="0">
                <a:hlinkClick r:id="rId9"/>
              </a:rPr>
              <a:t>https://www.pinterest.com/pin/566890671837708602/</a:t>
            </a:r>
            <a:r>
              <a:rPr lang="lv-LV" dirty="0"/>
              <a:t> [skatīts 12.03.2020.]</a:t>
            </a:r>
          </a:p>
          <a:p>
            <a:pPr marL="0" indent="0">
              <a:buNone/>
            </a:pPr>
            <a:r>
              <a:rPr lang="lv-LV" dirty="0"/>
              <a:t>15. slaids</a:t>
            </a:r>
          </a:p>
          <a:p>
            <a:r>
              <a:rPr lang="lv-LV" i="1" dirty="0"/>
              <a:t>Bendzaiten</a:t>
            </a:r>
            <a:r>
              <a:rPr lang="lv-LV" dirty="0"/>
              <a:t>; pieejams: </a:t>
            </a:r>
            <a:r>
              <a:rPr lang="lv-LV" dirty="0">
                <a:hlinkClick r:id="rId10"/>
              </a:rPr>
              <a:t>https://gods-goddess.fandom.com/wiki/Benzaiten</a:t>
            </a:r>
            <a:r>
              <a:rPr lang="lv-LV" dirty="0"/>
              <a:t> [skatīts 12.03.2020.] </a:t>
            </a:r>
          </a:p>
          <a:p>
            <a:r>
              <a:rPr lang="lv-LV" i="1" dirty="0"/>
              <a:t>Bendzaiten</a:t>
            </a:r>
            <a:r>
              <a:rPr lang="lv-LV" dirty="0"/>
              <a:t>; pieejams: </a:t>
            </a:r>
            <a:r>
              <a:rPr lang="lv-LV" dirty="0">
                <a:hlinkClick r:id="rId11"/>
              </a:rPr>
              <a:t>https://twitter.com/t_e_m_p_e_s_t__/status/697998670143164416</a:t>
            </a:r>
            <a:r>
              <a:rPr lang="lv-LV" dirty="0"/>
              <a:t> [skatīts 12.03.2020.]</a:t>
            </a:r>
          </a:p>
        </p:txBody>
      </p:sp>
    </p:spTree>
    <p:extLst>
      <p:ext uri="{BB962C8B-B14F-4D97-AF65-F5344CB8AC3E}">
        <p14:creationId xmlns:p14="http://schemas.microsoft.com/office/powerpoint/2010/main" val="23543808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8A5687-5491-450B-AA35-C0C28010F1EE}"/>
              </a:ext>
            </a:extLst>
          </p:cNvPr>
          <p:cNvSpPr>
            <a:spLocks noGrp="1"/>
          </p:cNvSpPr>
          <p:nvPr>
            <p:ph type="title"/>
          </p:nvPr>
        </p:nvSpPr>
        <p:spPr>
          <a:xfrm>
            <a:off x="1066800" y="232047"/>
            <a:ext cx="10058400" cy="915618"/>
          </a:xfrm>
        </p:spPr>
        <p:txBody>
          <a:bodyPr/>
          <a:lstStyle/>
          <a:p>
            <a:r>
              <a:rPr lang="lv-LV" dirty="0"/>
              <a:t>Attēli</a:t>
            </a:r>
            <a:endParaRPr lang="en-GB" dirty="0"/>
          </a:p>
        </p:txBody>
      </p:sp>
      <p:sp>
        <p:nvSpPr>
          <p:cNvPr id="3" name="Объект 2">
            <a:extLst>
              <a:ext uri="{FF2B5EF4-FFF2-40B4-BE49-F238E27FC236}">
                <a16:creationId xmlns:a16="http://schemas.microsoft.com/office/drawing/2014/main" id="{0C40F24E-5697-44CE-834B-A38132F0E05A}"/>
              </a:ext>
            </a:extLst>
          </p:cNvPr>
          <p:cNvSpPr>
            <a:spLocks noGrp="1"/>
          </p:cNvSpPr>
          <p:nvPr>
            <p:ph idx="1"/>
          </p:nvPr>
        </p:nvSpPr>
        <p:spPr>
          <a:xfrm>
            <a:off x="1066800" y="1253067"/>
            <a:ext cx="10058400" cy="4781973"/>
          </a:xfrm>
        </p:spPr>
        <p:txBody>
          <a:bodyPr>
            <a:normAutofit fontScale="70000" lnSpcReduction="20000"/>
          </a:bodyPr>
          <a:lstStyle/>
          <a:p>
            <a:pPr marL="0" indent="0">
              <a:buNone/>
            </a:pPr>
            <a:r>
              <a:rPr lang="en-GB" dirty="0"/>
              <a:t>1</a:t>
            </a:r>
            <a:r>
              <a:rPr lang="lv-LV" dirty="0"/>
              <a:t>8. slaids:</a:t>
            </a:r>
          </a:p>
          <a:p>
            <a:r>
              <a:rPr lang="lv-LV" i="1" dirty="0" err="1"/>
              <a:t>Heian-kyō</a:t>
            </a:r>
            <a:r>
              <a:rPr lang="lv-LV" i="1" dirty="0"/>
              <a:t>;</a:t>
            </a:r>
            <a:r>
              <a:rPr lang="lv-LV" dirty="0"/>
              <a:t> pieejams: </a:t>
            </a:r>
            <a:r>
              <a:rPr lang="lv-LV" dirty="0">
                <a:hlinkClick r:id="rId2"/>
              </a:rPr>
              <a:t>http://inoues.net/museum2/heian_souseikan.html</a:t>
            </a:r>
            <a:r>
              <a:rPr lang="lv-LV" i="1" dirty="0"/>
              <a:t> </a:t>
            </a:r>
            <a:r>
              <a:rPr lang="lv-LV" dirty="0"/>
              <a:t>[skatīts: 27.02.2020.]</a:t>
            </a:r>
          </a:p>
          <a:p>
            <a:pPr marL="0" indent="0">
              <a:buNone/>
            </a:pPr>
            <a:r>
              <a:rPr lang="en-GB" dirty="0"/>
              <a:t>1</a:t>
            </a:r>
            <a:r>
              <a:rPr lang="lv-LV" dirty="0"/>
              <a:t>9. slaids:</a:t>
            </a:r>
          </a:p>
          <a:p>
            <a:r>
              <a:rPr lang="lv-LV" i="1" dirty="0"/>
              <a:t>Sieviete </a:t>
            </a:r>
            <a:r>
              <a:rPr lang="lv-LV" i="1" dirty="0" err="1"/>
              <a:t>Heian</a:t>
            </a:r>
            <a:r>
              <a:rPr lang="lv-LV" i="1" dirty="0"/>
              <a:t> periodā;</a:t>
            </a:r>
            <a:r>
              <a:rPr lang="lv-LV" dirty="0"/>
              <a:t> pieejams: </a:t>
            </a:r>
            <a:r>
              <a:rPr lang="en-GB" dirty="0">
                <a:hlinkClick r:id="rId3"/>
              </a:rPr>
              <a:t>https://digital.library.upenn.edu/women/omori/court/court.html#ix</a:t>
            </a:r>
            <a:r>
              <a:rPr lang="lv-LV" dirty="0"/>
              <a:t> [skatīts: 26.02.2020.]</a:t>
            </a:r>
          </a:p>
          <a:p>
            <a:pPr marL="0" indent="0">
              <a:buNone/>
            </a:pPr>
            <a:r>
              <a:rPr lang="lv-LV" dirty="0"/>
              <a:t>20. slaids:</a:t>
            </a:r>
          </a:p>
          <a:p>
            <a:r>
              <a:rPr lang="lv-LV" i="1" dirty="0"/>
              <a:t>Sieviete </a:t>
            </a:r>
            <a:r>
              <a:rPr lang="lv-LV" i="1" dirty="0" err="1"/>
              <a:t>Heian</a:t>
            </a:r>
            <a:r>
              <a:rPr lang="lv-LV" i="1" dirty="0"/>
              <a:t> periodā;</a:t>
            </a:r>
            <a:r>
              <a:rPr lang="lv-LV" dirty="0"/>
              <a:t> pieejams: </a:t>
            </a:r>
            <a:r>
              <a:rPr lang="en-GB" dirty="0">
                <a:hlinkClick r:id="rId4"/>
              </a:rPr>
              <a:t>https://www.nippon.com/cn/japan-topics/g00690/</a:t>
            </a:r>
            <a:r>
              <a:rPr lang="lv-LV" dirty="0"/>
              <a:t> [skatīts: 26.02.2020.]</a:t>
            </a:r>
          </a:p>
          <a:p>
            <a:pPr marL="0" indent="0">
              <a:buNone/>
            </a:pPr>
            <a:r>
              <a:rPr lang="en-GB" dirty="0"/>
              <a:t>2</a:t>
            </a:r>
            <a:r>
              <a:rPr lang="lv-LV" dirty="0"/>
              <a:t>1. slaids:</a:t>
            </a:r>
          </a:p>
          <a:p>
            <a:r>
              <a:rPr lang="lv-LV" i="1" dirty="0"/>
              <a:t>Sieviešu apģērbs </a:t>
            </a:r>
            <a:r>
              <a:rPr lang="lv-LV" i="1" dirty="0" err="1"/>
              <a:t>džūnihitoe</a:t>
            </a:r>
            <a:r>
              <a:rPr lang="lv-LV" i="1" dirty="0"/>
              <a:t> </a:t>
            </a:r>
            <a:r>
              <a:rPr lang="ja-JP" altLang="en-US" dirty="0"/>
              <a:t>十二単</a:t>
            </a:r>
            <a:r>
              <a:rPr lang="lv-LV" altLang="ja-JP" dirty="0"/>
              <a:t>; pieejams: </a:t>
            </a:r>
            <a:r>
              <a:rPr lang="en-GB" dirty="0">
                <a:hlinkClick r:id="rId5"/>
              </a:rPr>
              <a:t>https://mtislet.com/chie/history/heian-woman.html</a:t>
            </a:r>
            <a:r>
              <a:rPr lang="lv-LV" dirty="0"/>
              <a:t> [skatīts: 26.02.2020.]</a:t>
            </a:r>
          </a:p>
          <a:p>
            <a:r>
              <a:rPr lang="lv-LV" i="1" dirty="0"/>
              <a:t>Sieviešu apģērbs </a:t>
            </a:r>
            <a:r>
              <a:rPr lang="lv-LV" i="1" dirty="0" err="1"/>
              <a:t>džūnihitoe</a:t>
            </a:r>
            <a:r>
              <a:rPr lang="lv-LV" i="1" dirty="0"/>
              <a:t> </a:t>
            </a:r>
            <a:r>
              <a:rPr lang="ja-JP" altLang="en-US" dirty="0"/>
              <a:t>十二単</a:t>
            </a:r>
            <a:r>
              <a:rPr lang="lv-LV" altLang="ja-JP" dirty="0"/>
              <a:t> </a:t>
            </a:r>
            <a:r>
              <a:rPr lang="lv-LV" altLang="ja-JP" i="1" dirty="0"/>
              <a:t>mūsdienās</a:t>
            </a:r>
            <a:r>
              <a:rPr lang="lv-LV" altLang="ja-JP" dirty="0"/>
              <a:t>; pieejams: </a:t>
            </a:r>
            <a:r>
              <a:rPr lang="en-GB" dirty="0">
                <a:hlinkClick r:id="rId6"/>
              </a:rPr>
              <a:t>https://kanmuri.com/gp/blog/jyuunihitoe/</a:t>
            </a:r>
            <a:r>
              <a:rPr lang="lv-LV" dirty="0"/>
              <a:t> [skatīts: 26.02.2020.]</a:t>
            </a:r>
          </a:p>
          <a:p>
            <a:pPr marL="0" indent="0">
              <a:buNone/>
            </a:pPr>
            <a:r>
              <a:rPr lang="en-GB" dirty="0"/>
              <a:t>2</a:t>
            </a:r>
            <a:r>
              <a:rPr lang="lv-LV" dirty="0"/>
              <a:t>2. slaids:</a:t>
            </a:r>
          </a:p>
          <a:p>
            <a:r>
              <a:rPr lang="lv-LV" i="1" dirty="0"/>
              <a:t>Sieviešu ārējais </a:t>
            </a:r>
            <a:r>
              <a:rPr lang="lv-LV" i="1" dirty="0" err="1"/>
              <a:t>izskāts</a:t>
            </a:r>
            <a:r>
              <a:rPr lang="lv-LV" i="1" dirty="0"/>
              <a:t> </a:t>
            </a:r>
            <a:r>
              <a:rPr lang="lv-LV" i="1" dirty="0" err="1"/>
              <a:t>Heian</a:t>
            </a:r>
            <a:r>
              <a:rPr lang="lv-LV" i="1" dirty="0"/>
              <a:t> periodā;</a:t>
            </a:r>
            <a:r>
              <a:rPr lang="lv-LV" dirty="0"/>
              <a:t> pieejams: </a:t>
            </a:r>
            <a:r>
              <a:rPr lang="en-GB" dirty="0">
                <a:hlinkClick r:id="rId7"/>
              </a:rPr>
              <a:t>https://www.oricon.co.jp/news/2055929/photo/3/</a:t>
            </a:r>
            <a:r>
              <a:rPr lang="lv-LV" dirty="0"/>
              <a:t> [skatīts: 26.02.2020.]</a:t>
            </a:r>
          </a:p>
          <a:p>
            <a:r>
              <a:rPr lang="lv-LV" i="1" dirty="0"/>
              <a:t>Sieviešu ārējais </a:t>
            </a:r>
            <a:r>
              <a:rPr lang="lv-LV" i="1" dirty="0" err="1"/>
              <a:t>izskāts</a:t>
            </a:r>
            <a:r>
              <a:rPr lang="lv-LV" i="1" dirty="0"/>
              <a:t> </a:t>
            </a:r>
            <a:r>
              <a:rPr lang="lv-LV" i="1" dirty="0" err="1"/>
              <a:t>Heian</a:t>
            </a:r>
            <a:r>
              <a:rPr lang="lv-LV" i="1" dirty="0"/>
              <a:t> periodā;</a:t>
            </a:r>
            <a:r>
              <a:rPr lang="lv-LV" dirty="0"/>
              <a:t> pieejams: </a:t>
            </a:r>
            <a:r>
              <a:rPr lang="en-GB" dirty="0">
                <a:hlinkClick r:id="rId8"/>
              </a:rPr>
              <a:t>https://www.oricon.co.jp/news/2055929/photo/4/</a:t>
            </a:r>
            <a:r>
              <a:rPr lang="lv-LV" dirty="0"/>
              <a:t> [skatīts: 26.02.2020.]</a:t>
            </a:r>
          </a:p>
          <a:p>
            <a:pPr marL="0" indent="0">
              <a:buNone/>
            </a:pPr>
            <a:r>
              <a:rPr lang="lv-LV" dirty="0"/>
              <a:t>24. slaids</a:t>
            </a:r>
          </a:p>
          <a:p>
            <a:r>
              <a:rPr lang="lv-LV" i="1" dirty="0"/>
              <a:t>Murasaki </a:t>
            </a:r>
            <a:r>
              <a:rPr lang="lv-LV" i="1" dirty="0" err="1"/>
              <a:t>Šikibu</a:t>
            </a:r>
            <a:r>
              <a:rPr lang="lv-LV" dirty="0"/>
              <a:t>; pieejams: </a:t>
            </a:r>
            <a:r>
              <a:rPr lang="lv-LV" dirty="0">
                <a:hlinkClick r:id="rId9"/>
              </a:rPr>
              <a:t>https://www.pinterest.com/pin/378161699934878170/</a:t>
            </a:r>
            <a:r>
              <a:rPr lang="lv-LV" dirty="0"/>
              <a:t> [skatīts: 18.03.2020.]</a:t>
            </a:r>
            <a:endParaRPr lang="lv-LV" i="1" dirty="0"/>
          </a:p>
          <a:p>
            <a:pPr marL="0" indent="0">
              <a:buNone/>
            </a:pPr>
            <a:r>
              <a:rPr lang="lv-LV" dirty="0"/>
              <a:t>26. slaids</a:t>
            </a:r>
          </a:p>
          <a:p>
            <a:r>
              <a:rPr lang="lv-LV" i="1" dirty="0"/>
              <a:t>Murasaki </a:t>
            </a:r>
            <a:r>
              <a:rPr lang="lv-LV" i="1" dirty="0" err="1"/>
              <a:t>Šikibu</a:t>
            </a:r>
            <a:r>
              <a:rPr lang="lv-LV" dirty="0"/>
              <a:t>; pieejams: </a:t>
            </a:r>
            <a:r>
              <a:rPr lang="lv-LV" dirty="0">
                <a:hlinkClick r:id="rId10"/>
              </a:rPr>
              <a:t>https://www.pinterest.com/pin/378020962467042655/</a:t>
            </a:r>
            <a:r>
              <a:rPr lang="lv-LV" dirty="0"/>
              <a:t> [skatīts: 18.03.2020.]</a:t>
            </a:r>
            <a:endParaRPr lang="en-GB" dirty="0"/>
          </a:p>
        </p:txBody>
      </p:sp>
    </p:spTree>
    <p:extLst>
      <p:ext uri="{BB962C8B-B14F-4D97-AF65-F5344CB8AC3E}">
        <p14:creationId xmlns:p14="http://schemas.microsoft.com/office/powerpoint/2010/main" val="25076146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0337F8-F570-41EE-8AD8-9793CF9BD833}"/>
              </a:ext>
            </a:extLst>
          </p:cNvPr>
          <p:cNvSpPr>
            <a:spLocks noGrp="1"/>
          </p:cNvSpPr>
          <p:nvPr>
            <p:ph type="title"/>
          </p:nvPr>
        </p:nvSpPr>
        <p:spPr>
          <a:xfrm>
            <a:off x="1066800" y="236194"/>
            <a:ext cx="10058400" cy="1008406"/>
          </a:xfrm>
        </p:spPr>
        <p:txBody>
          <a:bodyPr/>
          <a:lstStyle/>
          <a:p>
            <a:r>
              <a:rPr lang="lv-LV" dirty="0"/>
              <a:t>Attēli</a:t>
            </a:r>
            <a:endParaRPr lang="en-GB" dirty="0"/>
          </a:p>
        </p:txBody>
      </p:sp>
      <p:sp>
        <p:nvSpPr>
          <p:cNvPr id="3" name="Объект 2">
            <a:extLst>
              <a:ext uri="{FF2B5EF4-FFF2-40B4-BE49-F238E27FC236}">
                <a16:creationId xmlns:a16="http://schemas.microsoft.com/office/drawing/2014/main" id="{51EDD1D9-6038-4A1B-9CBE-FF1BE545C497}"/>
              </a:ext>
            </a:extLst>
          </p:cNvPr>
          <p:cNvSpPr>
            <a:spLocks noGrp="1"/>
          </p:cNvSpPr>
          <p:nvPr>
            <p:ph idx="1"/>
          </p:nvPr>
        </p:nvSpPr>
        <p:spPr>
          <a:xfrm>
            <a:off x="1066800" y="1244600"/>
            <a:ext cx="10058400" cy="5089524"/>
          </a:xfrm>
        </p:spPr>
        <p:txBody>
          <a:bodyPr>
            <a:normAutofit fontScale="62500" lnSpcReduction="20000"/>
          </a:bodyPr>
          <a:lstStyle/>
          <a:p>
            <a:pPr marL="0" indent="0">
              <a:buNone/>
            </a:pPr>
            <a:r>
              <a:rPr lang="lv-LV" dirty="0"/>
              <a:t>27. slaids</a:t>
            </a:r>
          </a:p>
          <a:p>
            <a:r>
              <a:rPr lang="lv-LV" i="1" dirty="0"/>
              <a:t>Murasaki </a:t>
            </a:r>
            <a:r>
              <a:rPr lang="lv-LV" i="1" dirty="0" err="1"/>
              <a:t>Šikibu</a:t>
            </a:r>
            <a:r>
              <a:rPr lang="lv-LV" dirty="0"/>
              <a:t>; pieejams: </a:t>
            </a:r>
            <a:r>
              <a:rPr lang="lv-LV" dirty="0">
                <a:hlinkClick r:id="rId2"/>
              </a:rPr>
              <a:t>https://www.epochtimes.com/gb/19/4/15/n11188323.htm</a:t>
            </a:r>
            <a:r>
              <a:rPr lang="lv-LV" dirty="0"/>
              <a:t> [skatīts: 18.03.2020.]</a:t>
            </a:r>
          </a:p>
          <a:p>
            <a:pPr marL="0" indent="0">
              <a:buNone/>
            </a:pPr>
            <a:r>
              <a:rPr lang="lv-LV" dirty="0"/>
              <a:t>28. slaids</a:t>
            </a:r>
          </a:p>
          <a:p>
            <a:r>
              <a:rPr lang="lv-LV" i="1" dirty="0"/>
              <a:t>Grāmata «Stāsts par </a:t>
            </a:r>
            <a:r>
              <a:rPr lang="lv-LV" i="1" dirty="0" err="1"/>
              <a:t>Gendži</a:t>
            </a:r>
            <a:r>
              <a:rPr lang="lv-LV" i="1" dirty="0"/>
              <a:t>»</a:t>
            </a:r>
            <a:r>
              <a:rPr lang="lv-LV" dirty="0"/>
              <a:t>; pieejams: </a:t>
            </a:r>
            <a:r>
              <a:rPr lang="lv-LV" dirty="0">
                <a:hlinkClick r:id="rId3"/>
              </a:rPr>
              <a:t>https://www.books.com.tw/products/0010743447</a:t>
            </a:r>
            <a:r>
              <a:rPr lang="lv-LV" dirty="0"/>
              <a:t> [skatīts: 19.03.2020.]</a:t>
            </a:r>
            <a:endParaRPr lang="lv-LV" i="1" dirty="0"/>
          </a:p>
          <a:p>
            <a:pPr marL="0" indent="0">
              <a:buNone/>
            </a:pPr>
            <a:r>
              <a:rPr lang="lv-LV" dirty="0"/>
              <a:t>29. Slaids</a:t>
            </a:r>
          </a:p>
          <a:p>
            <a:r>
              <a:rPr lang="lv-LV" i="1" dirty="0"/>
              <a:t>Stāsts par </a:t>
            </a:r>
            <a:r>
              <a:rPr lang="lv-LV" i="1" dirty="0" err="1"/>
              <a:t>Gendži</a:t>
            </a:r>
            <a:r>
              <a:rPr lang="lv-LV" i="1" dirty="0"/>
              <a:t>, 39. nodaļa</a:t>
            </a:r>
            <a:r>
              <a:rPr lang="lv-LV" dirty="0"/>
              <a:t>; pieejams: </a:t>
            </a:r>
            <a:r>
              <a:rPr lang="lv-LV" dirty="0">
                <a:hlinkClick r:id="rId4"/>
              </a:rPr>
              <a:t>https://www.sandersofoxford.com/shop/product/yugiri-genji-monogatari-chapter-39-evening-mist-the-tale-of-genji/</a:t>
            </a:r>
            <a:r>
              <a:rPr lang="lv-LV" dirty="0"/>
              <a:t> [skatīts: 18.03.2020]</a:t>
            </a:r>
            <a:endParaRPr lang="en-GB" dirty="0"/>
          </a:p>
          <a:p>
            <a:pPr marL="0" indent="0">
              <a:buNone/>
            </a:pPr>
            <a:r>
              <a:rPr lang="en-GB" dirty="0"/>
              <a:t>3</a:t>
            </a:r>
            <a:r>
              <a:rPr lang="lv-LV" dirty="0"/>
              <a:t>1. slaids</a:t>
            </a:r>
          </a:p>
          <a:p>
            <a:r>
              <a:rPr lang="lv-LV" i="1" dirty="0"/>
              <a:t>Sei </a:t>
            </a:r>
            <a:r>
              <a:rPr lang="lv-LV" i="1" dirty="0" err="1"/>
              <a:t>Šōnagon</a:t>
            </a:r>
            <a:r>
              <a:rPr lang="lv-LV" dirty="0"/>
              <a:t>; pieejams: </a:t>
            </a:r>
            <a:r>
              <a:rPr lang="lv-LV" dirty="0">
                <a:hlinkClick r:id="rId5"/>
              </a:rPr>
              <a:t>https://en.wikipedia.org/wiki/Sei_Sh%C5%8Dnagon#/media/File:Hyakuninisshu_062.jpg</a:t>
            </a:r>
            <a:r>
              <a:rPr lang="lv-LV" dirty="0"/>
              <a:t> [skatīts: 18.03.2020.]</a:t>
            </a:r>
          </a:p>
          <a:p>
            <a:pPr marL="0" indent="0">
              <a:buNone/>
            </a:pPr>
            <a:r>
              <a:rPr lang="en-GB" dirty="0"/>
              <a:t>3</a:t>
            </a:r>
            <a:r>
              <a:rPr lang="lv-LV" dirty="0"/>
              <a:t>3. Slaids</a:t>
            </a:r>
          </a:p>
          <a:p>
            <a:r>
              <a:rPr lang="lv-LV" i="1" dirty="0"/>
              <a:t>Sei </a:t>
            </a:r>
            <a:r>
              <a:rPr lang="lv-LV" i="1" dirty="0" err="1"/>
              <a:t>Šōnagon</a:t>
            </a:r>
            <a:r>
              <a:rPr lang="lv-LV" dirty="0"/>
              <a:t>; pieejams: </a:t>
            </a:r>
            <a:r>
              <a:rPr lang="lv-LV" dirty="0">
                <a:hlinkClick r:id="rId6"/>
              </a:rPr>
              <a:t>https://www.laphamsquarterly.org/contributors/sei-shonagon</a:t>
            </a:r>
            <a:r>
              <a:rPr lang="lv-LV" dirty="0"/>
              <a:t> [skatīts: 18.03.2020.]</a:t>
            </a:r>
            <a:endParaRPr lang="lv-LV" i="1" dirty="0"/>
          </a:p>
          <a:p>
            <a:pPr marL="0" indent="0">
              <a:buNone/>
            </a:pPr>
            <a:r>
              <a:rPr lang="en-GB" dirty="0"/>
              <a:t>3</a:t>
            </a:r>
            <a:r>
              <a:rPr lang="lv-LV" dirty="0"/>
              <a:t>4. slaids</a:t>
            </a:r>
          </a:p>
          <a:p>
            <a:r>
              <a:rPr lang="lv-LV" i="1" dirty="0"/>
              <a:t>Grāmata «Spilvena grāmata»</a:t>
            </a:r>
            <a:r>
              <a:rPr lang="lv-LV" dirty="0"/>
              <a:t>; pieejams: </a:t>
            </a:r>
            <a:r>
              <a:rPr lang="lv-LV" dirty="0">
                <a:hlinkClick r:id="rId7"/>
              </a:rPr>
              <a:t>http://www.harvard.com/book/the_pillow_book_of_sei_shonagon_the_diary_of_a_courtesan_in_tenth_century_j/</a:t>
            </a:r>
            <a:r>
              <a:rPr lang="lv-LV" dirty="0"/>
              <a:t> [skatīts: 18.03.2020.]</a:t>
            </a:r>
          </a:p>
          <a:p>
            <a:pPr marL="0" indent="0">
              <a:buNone/>
            </a:pPr>
            <a:r>
              <a:rPr lang="lv-LV" dirty="0"/>
              <a:t>36. slaids</a:t>
            </a:r>
          </a:p>
          <a:p>
            <a:r>
              <a:rPr lang="lv-LV" i="1" dirty="0"/>
              <a:t>Ono no </a:t>
            </a:r>
            <a:r>
              <a:rPr lang="lv-LV" i="1" dirty="0" err="1"/>
              <a:t>Komači</a:t>
            </a:r>
            <a:r>
              <a:rPr lang="lv-LV" dirty="0"/>
              <a:t>; pieejams: </a:t>
            </a:r>
            <a:r>
              <a:rPr lang="lv-LV" dirty="0">
                <a:hlinkClick r:id="rId8"/>
              </a:rPr>
              <a:t>http://www.buddhachannel.tv/portail/spip.php?article3260</a:t>
            </a:r>
            <a:r>
              <a:rPr lang="lv-LV" dirty="0"/>
              <a:t> [skatīts: 18.03.2020.]</a:t>
            </a:r>
          </a:p>
          <a:p>
            <a:pPr marL="0" indent="0">
              <a:buNone/>
            </a:pPr>
            <a:r>
              <a:rPr lang="lv-LV" dirty="0"/>
              <a:t>37. slaids</a:t>
            </a:r>
          </a:p>
          <a:p>
            <a:r>
              <a:rPr lang="lv-LV" i="1" dirty="0"/>
              <a:t>Ono no </a:t>
            </a:r>
            <a:r>
              <a:rPr lang="lv-LV" i="1" dirty="0" err="1"/>
              <a:t>Komači</a:t>
            </a:r>
            <a:r>
              <a:rPr lang="lv-LV" dirty="0"/>
              <a:t>; pieejams: </a:t>
            </a:r>
            <a:r>
              <a:rPr lang="lv-LV" dirty="0">
                <a:hlinkClick r:id="rId8"/>
              </a:rPr>
              <a:t>http://www.buddhachannel.tv/portail/spip.php?article3260</a:t>
            </a:r>
            <a:r>
              <a:rPr lang="lv-LV" dirty="0"/>
              <a:t> [skatīts: 18.03.2020.]</a:t>
            </a:r>
            <a:endParaRPr lang="en-GB" dirty="0"/>
          </a:p>
          <a:p>
            <a:pPr marL="0" indent="0">
              <a:buNone/>
            </a:pPr>
            <a:r>
              <a:rPr lang="lv-LV" dirty="0"/>
              <a:t>38. Slaids</a:t>
            </a:r>
          </a:p>
          <a:p>
            <a:r>
              <a:rPr lang="lv-LV" i="1" dirty="0"/>
              <a:t>Ono no </a:t>
            </a:r>
            <a:r>
              <a:rPr lang="lv-LV" i="1" dirty="0" err="1"/>
              <a:t>Komači</a:t>
            </a:r>
            <a:r>
              <a:rPr lang="lv-LV" dirty="0"/>
              <a:t>; pieejams: </a:t>
            </a:r>
            <a:r>
              <a:rPr lang="lv-LV" dirty="0">
                <a:hlinkClick r:id="rId9"/>
              </a:rPr>
              <a:t>https://www.artic.edu/artworks/20825/the-poetess-ono-no-komachi</a:t>
            </a:r>
            <a:r>
              <a:rPr lang="lv-LV" dirty="0"/>
              <a:t> [skatīts: 18.03.2020.]</a:t>
            </a:r>
          </a:p>
        </p:txBody>
      </p:sp>
    </p:spTree>
    <p:extLst>
      <p:ext uri="{BB962C8B-B14F-4D97-AF65-F5344CB8AC3E}">
        <p14:creationId xmlns:p14="http://schemas.microsoft.com/office/powerpoint/2010/main" val="11764746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4CC598-F1F0-45B3-BBDE-FAA306FEAE70}"/>
              </a:ext>
            </a:extLst>
          </p:cNvPr>
          <p:cNvSpPr>
            <a:spLocks noGrp="1"/>
          </p:cNvSpPr>
          <p:nvPr>
            <p:ph type="title"/>
          </p:nvPr>
        </p:nvSpPr>
        <p:spPr>
          <a:xfrm>
            <a:off x="1066800" y="319504"/>
            <a:ext cx="10058400" cy="1006912"/>
          </a:xfrm>
        </p:spPr>
        <p:txBody>
          <a:bodyPr/>
          <a:lstStyle/>
          <a:p>
            <a:r>
              <a:rPr lang="lv-LV" dirty="0"/>
              <a:t>Attēli:</a:t>
            </a:r>
            <a:endParaRPr lang="en-GB" dirty="0"/>
          </a:p>
        </p:txBody>
      </p:sp>
      <p:sp>
        <p:nvSpPr>
          <p:cNvPr id="3" name="Объект 2">
            <a:extLst>
              <a:ext uri="{FF2B5EF4-FFF2-40B4-BE49-F238E27FC236}">
                <a16:creationId xmlns:a16="http://schemas.microsoft.com/office/drawing/2014/main" id="{8D1B04B1-95D6-4C12-9B0D-D3A03DD7CCA6}"/>
              </a:ext>
            </a:extLst>
          </p:cNvPr>
          <p:cNvSpPr>
            <a:spLocks noGrp="1"/>
          </p:cNvSpPr>
          <p:nvPr>
            <p:ph idx="1"/>
          </p:nvPr>
        </p:nvSpPr>
        <p:spPr>
          <a:xfrm>
            <a:off x="1066800" y="1228165"/>
            <a:ext cx="10058400" cy="4806875"/>
          </a:xfrm>
        </p:spPr>
        <p:txBody>
          <a:bodyPr>
            <a:normAutofit fontScale="62500" lnSpcReduction="20000"/>
          </a:bodyPr>
          <a:lstStyle/>
          <a:p>
            <a:pPr marL="0" indent="0">
              <a:buNone/>
            </a:pPr>
            <a:r>
              <a:rPr lang="en-GB" dirty="0"/>
              <a:t>4</a:t>
            </a:r>
            <a:r>
              <a:rPr lang="lv-LV" dirty="0"/>
              <a:t>4. slaids:</a:t>
            </a:r>
          </a:p>
          <a:p>
            <a:r>
              <a:rPr lang="lv-LV" i="1" dirty="0"/>
              <a:t>Imperators </a:t>
            </a:r>
            <a:r>
              <a:rPr lang="lv-LV" i="1" dirty="0" err="1"/>
              <a:t>Meidži</a:t>
            </a:r>
            <a:r>
              <a:rPr lang="lv-LV" i="1" dirty="0"/>
              <a:t> un viņa ģimene;</a:t>
            </a:r>
            <a:r>
              <a:rPr lang="lv-LV" dirty="0"/>
              <a:t> pieejams: </a:t>
            </a:r>
            <a:r>
              <a:rPr lang="lv-LV" dirty="0">
                <a:hlinkClick r:id="rId2"/>
              </a:rPr>
              <a:t>https://commons.wikimedia.org/wiki/File:Emperor_Meiji_and_his_family.jpg</a:t>
            </a:r>
            <a:r>
              <a:rPr lang="lv-LV" dirty="0"/>
              <a:t> [skatīts: 27.02.2020.]</a:t>
            </a:r>
            <a:endParaRPr lang="en-GB" dirty="0"/>
          </a:p>
          <a:p>
            <a:pPr marL="0" indent="0">
              <a:buNone/>
            </a:pPr>
            <a:r>
              <a:rPr lang="en-GB" dirty="0"/>
              <a:t>4</a:t>
            </a:r>
            <a:r>
              <a:rPr lang="lv-LV" dirty="0"/>
              <a:t>5</a:t>
            </a:r>
            <a:r>
              <a:rPr lang="en-GB" dirty="0"/>
              <a:t>. </a:t>
            </a:r>
            <a:r>
              <a:rPr lang="en-GB" dirty="0" err="1"/>
              <a:t>slaids</a:t>
            </a:r>
            <a:endParaRPr lang="en-GB" dirty="0"/>
          </a:p>
          <a:p>
            <a:r>
              <a:rPr lang="lv-LV" i="1" dirty="0"/>
              <a:t>Japāņu sievietes </a:t>
            </a:r>
            <a:r>
              <a:rPr lang="lv-LV" i="1" dirty="0" err="1"/>
              <a:t>hakamā</a:t>
            </a:r>
            <a:r>
              <a:rPr lang="lv-LV" dirty="0"/>
              <a:t>; pieejams: </a:t>
            </a:r>
            <a:r>
              <a:rPr lang="lv-LV" dirty="0">
                <a:hlinkClick r:id="rId3"/>
              </a:rPr>
              <a:t>https://hakama-bijin.com/teacher/knowledge02/</a:t>
            </a:r>
            <a:r>
              <a:rPr lang="lv-LV" dirty="0"/>
              <a:t> [skatīts: 26.03.2020.]</a:t>
            </a:r>
            <a:endParaRPr lang="lv-LV" i="1" dirty="0"/>
          </a:p>
          <a:p>
            <a:pPr marL="0" indent="0">
              <a:buNone/>
            </a:pPr>
            <a:r>
              <a:rPr lang="en-GB" dirty="0"/>
              <a:t>4</a:t>
            </a:r>
            <a:r>
              <a:rPr lang="lv-LV" dirty="0"/>
              <a:t>6. slaids:</a:t>
            </a:r>
          </a:p>
          <a:p>
            <a:r>
              <a:rPr lang="lv-LV" i="1" dirty="0"/>
              <a:t>Lauku meitene </a:t>
            </a:r>
            <a:r>
              <a:rPr lang="lv-LV" i="1" dirty="0" err="1"/>
              <a:t>Meidži</a:t>
            </a:r>
            <a:r>
              <a:rPr lang="lv-LV" i="1" dirty="0"/>
              <a:t> periodā</a:t>
            </a:r>
            <a:r>
              <a:rPr lang="lv-LV" dirty="0"/>
              <a:t>; pieejams: </a:t>
            </a:r>
            <a:r>
              <a:rPr lang="lv-LV" dirty="0">
                <a:hlinkClick r:id="rId4"/>
              </a:rPr>
              <a:t>https://www.oldphotosjapan.com/photos/307/girl-with-baby</a:t>
            </a:r>
            <a:r>
              <a:rPr lang="lv-LV" dirty="0"/>
              <a:t> [skatīts: 27.02.2020.]</a:t>
            </a:r>
          </a:p>
          <a:p>
            <a:r>
              <a:rPr lang="lv-LV" i="1" dirty="0"/>
              <a:t>Sieviete rietumu kleitā</a:t>
            </a:r>
            <a:r>
              <a:rPr lang="lv-LV" dirty="0"/>
              <a:t>; pieejams: </a:t>
            </a:r>
            <a:r>
              <a:rPr lang="lv-LV" dirty="0">
                <a:hlinkClick r:id="rId5"/>
              </a:rPr>
              <a:t>http://ladylibrarian123.blogspot.com/2014/02/east-meets-west-meijipunk-fashions-in.html</a:t>
            </a:r>
            <a:r>
              <a:rPr lang="lv-LV" dirty="0"/>
              <a:t> [skatīts: 27.02.2020.]</a:t>
            </a:r>
          </a:p>
          <a:p>
            <a:pPr marL="0" indent="0">
              <a:buNone/>
            </a:pPr>
            <a:r>
              <a:rPr lang="en-GB" dirty="0"/>
              <a:t>4</a:t>
            </a:r>
            <a:r>
              <a:rPr lang="lv-LV" dirty="0"/>
              <a:t>7. slaids:</a:t>
            </a:r>
          </a:p>
          <a:p>
            <a:r>
              <a:rPr lang="lv-LV" i="1" dirty="0"/>
              <a:t>Skolnieces ēd pusdienas</a:t>
            </a:r>
            <a:r>
              <a:rPr lang="lv-LV" dirty="0"/>
              <a:t>; pieejams: </a:t>
            </a:r>
            <a:r>
              <a:rPr lang="en-GB" dirty="0">
                <a:hlinkClick r:id="rId6"/>
              </a:rPr>
              <a:t>https://www.oldphotosjapan.com/photos/316/school-girls-eating-bento</a:t>
            </a:r>
            <a:r>
              <a:rPr lang="lv-LV" dirty="0"/>
              <a:t> [skatīts: 26.02.2020.]</a:t>
            </a:r>
          </a:p>
          <a:p>
            <a:pPr marL="0" indent="0">
              <a:buNone/>
            </a:pPr>
            <a:r>
              <a:rPr lang="en-GB" dirty="0"/>
              <a:t>4</a:t>
            </a:r>
            <a:r>
              <a:rPr lang="lv-LV" dirty="0"/>
              <a:t>8. slaids:</a:t>
            </a:r>
          </a:p>
          <a:p>
            <a:r>
              <a:rPr lang="lv-LV" i="1" dirty="0"/>
              <a:t>Sievietes izgatavo bambusa grozus rūpnīcā</a:t>
            </a:r>
            <a:r>
              <a:rPr lang="lv-LV" dirty="0"/>
              <a:t>; pieejams: </a:t>
            </a:r>
            <a:r>
              <a:rPr lang="en-GB" dirty="0">
                <a:hlinkClick r:id="rId7"/>
              </a:rPr>
              <a:t>https://www.oldphotosjapan.com/photos/306/bamboo-basket-factory</a:t>
            </a:r>
            <a:r>
              <a:rPr lang="lv-LV" dirty="0"/>
              <a:t> [skatīts: 26.02.2020.]</a:t>
            </a:r>
          </a:p>
          <a:p>
            <a:r>
              <a:rPr lang="lv-LV" i="1" dirty="0"/>
              <a:t>Japānas zīda fabrika</a:t>
            </a:r>
            <a:r>
              <a:rPr lang="lv-LV" dirty="0"/>
              <a:t>; pieejams: </a:t>
            </a:r>
            <a:r>
              <a:rPr lang="en-GB" dirty="0">
                <a:hlinkClick r:id="rId8"/>
              </a:rPr>
              <a:t>http://spiritualpilgrim.net/03_The-World-since-1900/01_The-Last-Days-of-the-Gilded-Age/01a_Darwinism+Dominance-2.htm</a:t>
            </a:r>
            <a:r>
              <a:rPr lang="lv-LV" dirty="0"/>
              <a:t> [skatīs: 26.02.2020.]</a:t>
            </a:r>
          </a:p>
          <a:p>
            <a:pPr marL="0" indent="0">
              <a:buNone/>
            </a:pPr>
            <a:r>
              <a:rPr lang="en-GB" dirty="0"/>
              <a:t>4</a:t>
            </a:r>
            <a:r>
              <a:rPr lang="lv-LV" dirty="0"/>
              <a:t>9. slaids:</a:t>
            </a:r>
          </a:p>
          <a:p>
            <a:r>
              <a:rPr lang="lv-LV" i="1" dirty="0"/>
              <a:t>Prostitūtas aiz režģa loga</a:t>
            </a:r>
            <a:r>
              <a:rPr lang="lv-LV" dirty="0"/>
              <a:t>; pieejams: </a:t>
            </a:r>
            <a:r>
              <a:rPr lang="en-GB" dirty="0">
                <a:hlinkClick r:id="rId9"/>
              </a:rPr>
              <a:t>https://www.oldphotosjapan.com/photos/420/prostitutes-in-cage</a:t>
            </a:r>
            <a:r>
              <a:rPr lang="lv-LV" dirty="0"/>
              <a:t> [skatīts: 26.02.2020.]</a:t>
            </a:r>
          </a:p>
          <a:p>
            <a:r>
              <a:rPr lang="lv-LV" i="1" dirty="0"/>
              <a:t>Prostitūtas aiz režģa loga</a:t>
            </a:r>
            <a:r>
              <a:rPr lang="lv-LV" dirty="0"/>
              <a:t>; pieejams: </a:t>
            </a:r>
            <a:r>
              <a:rPr lang="en-GB" dirty="0">
                <a:hlinkClick r:id="rId10"/>
              </a:rPr>
              <a:t>https://www.oldphotosjapan.com/photos/271/yoshiwara-prostitutes-3</a:t>
            </a:r>
            <a:r>
              <a:rPr lang="lv-LV" dirty="0"/>
              <a:t> [skatīts: 26.02.2020.]</a:t>
            </a:r>
          </a:p>
          <a:p>
            <a:pPr marL="0" indent="0">
              <a:buNone/>
            </a:pPr>
            <a:r>
              <a:rPr lang="en-GB" dirty="0"/>
              <a:t>5</a:t>
            </a:r>
            <a:r>
              <a:rPr lang="lv-LV" dirty="0"/>
              <a:t>1. slaids </a:t>
            </a:r>
          </a:p>
          <a:p>
            <a:r>
              <a:rPr lang="lv-LV" i="1" dirty="0" err="1"/>
              <a:t>Higuči</a:t>
            </a:r>
            <a:r>
              <a:rPr lang="lv-LV" i="1" dirty="0"/>
              <a:t> </a:t>
            </a:r>
            <a:r>
              <a:rPr lang="lv-LV" i="1" dirty="0" err="1"/>
              <a:t>Ičijō</a:t>
            </a:r>
            <a:r>
              <a:rPr lang="lv-LV" dirty="0"/>
              <a:t>; pieejams: </a:t>
            </a:r>
            <a:r>
              <a:rPr lang="lv-LV" dirty="0">
                <a:hlinkClick r:id="rId11"/>
              </a:rPr>
              <a:t>https://ja.wikipedia.org/wiki/%E6%A8%8B%E5%8F%A3%E4%B8%80%E8%91%89#/media/%E3%83%95%E3%82%A1%E3%82%A4%E3%83%AB:Higuchi_Ichiyou.png</a:t>
            </a:r>
            <a:r>
              <a:rPr lang="lv-LV" dirty="0"/>
              <a:t> [skatīts: 02.04.2020.]</a:t>
            </a:r>
          </a:p>
          <a:p>
            <a:pPr marL="0" indent="0">
              <a:buNone/>
            </a:pPr>
            <a:endParaRPr lang="lv-LV" i="1" dirty="0"/>
          </a:p>
        </p:txBody>
      </p:sp>
    </p:spTree>
    <p:extLst>
      <p:ext uri="{BB962C8B-B14F-4D97-AF65-F5344CB8AC3E}">
        <p14:creationId xmlns:p14="http://schemas.microsoft.com/office/powerpoint/2010/main" val="39442051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вон">
  <a:themeElements>
    <a:clrScheme name="Красный и оранжевый">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Савон">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авон">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otalTime>2451</TotalTime>
  <Words>14709</Words>
  <Application>Microsoft Office PowerPoint</Application>
  <PresentationFormat>Широкоэкранный</PresentationFormat>
  <Paragraphs>612</Paragraphs>
  <Slides>102</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102</vt:i4>
      </vt:variant>
    </vt:vector>
  </HeadingPairs>
  <TitlesOfParts>
    <vt:vector size="105" baseType="lpstr">
      <vt:lpstr>Century Gothic</vt:lpstr>
      <vt:lpstr>Garamond</vt:lpstr>
      <vt:lpstr>Савон</vt:lpstr>
      <vt:lpstr>Izcilākās sieviešu personības Japānā: sintoisma dievietes, rakstnieces un sabiedriskās darbinieces.</vt:lpstr>
      <vt:lpstr>Saturs</vt:lpstr>
      <vt:lpstr>Sievietes sintoismā</vt:lpstr>
      <vt:lpstr>Презентация PowerPoint</vt:lpstr>
      <vt:lpstr>Sievietes loma šintō reliģijā</vt:lpstr>
      <vt:lpstr>Презентация PowerPoint</vt:lpstr>
      <vt:lpstr>Izmantotie avoti:</vt:lpstr>
      <vt:lpstr>Idzanami 伊邪那美</vt:lpstr>
      <vt:lpstr>Презентация PowerPoint</vt:lpstr>
      <vt:lpstr>Idzanami un Idzanagi radītie kami</vt:lpstr>
      <vt:lpstr>Amaterasu Ōmikami 天照大御神 </vt:lpstr>
      <vt:lpstr>Презентация PowerPoint</vt:lpstr>
      <vt:lpstr>Amaterasu pēcnācēji uz zemes</vt:lpstr>
      <vt:lpstr>Bendzaiten 弁才天</vt:lpstr>
      <vt:lpstr>Презентация PowerPoint</vt:lpstr>
      <vt:lpstr>Izmantotie avoti:</vt:lpstr>
      <vt:lpstr>Rakstnieces Heian periodā  (794-1185)</vt:lpstr>
      <vt:lpstr>Презентация PowerPoint</vt:lpstr>
      <vt:lpstr>Sievietes Heian periodā</vt:lpstr>
      <vt:lpstr>Презентация PowerPoint</vt:lpstr>
      <vt:lpstr>Sieviešu ārējais izskats</vt:lpstr>
      <vt:lpstr>Презентация PowerPoint</vt:lpstr>
      <vt:lpstr>Izmantotie avoti:</vt:lpstr>
      <vt:lpstr>Murasaki Šikibu 紫 式部</vt:lpstr>
      <vt:lpstr>Презентация PowerPoint</vt:lpstr>
      <vt:lpstr>Презентация PowerPoint</vt:lpstr>
      <vt:lpstr>Презентация PowerPoint</vt:lpstr>
      <vt:lpstr>Stāsts par Gendži 源氏物語 Gendži monogatari</vt:lpstr>
      <vt:lpstr>Презентация PowerPoint</vt:lpstr>
      <vt:lpstr>Izmantotie avoti:</vt:lpstr>
      <vt:lpstr>Sei Šōnagon 清 少納言</vt:lpstr>
      <vt:lpstr>Презентация PowerPoint</vt:lpstr>
      <vt:lpstr>Презентация PowerPoint</vt:lpstr>
      <vt:lpstr>Spilvena grāmata 枕草子 Makura no šōši</vt:lpstr>
      <vt:lpstr>Izmantotie avoti:</vt:lpstr>
      <vt:lpstr>Ono no Komachi 小野 小町</vt:lpstr>
      <vt:lpstr>Презентация PowerPoint</vt:lpstr>
      <vt:lpstr>Презентация PowerPoint</vt:lpstr>
      <vt:lpstr>Kokinšū XII: 553</vt:lpstr>
      <vt:lpstr>Kokinšū XIII: 656</vt:lpstr>
      <vt:lpstr>Kokinšū XIII: 657</vt:lpstr>
      <vt:lpstr>Izmantotie avoti:</vt:lpstr>
      <vt:lpstr>Rakstnieces un sabiedriskās darbinieces Meidži periodā (1868-1912)</vt:lpstr>
      <vt:lpstr>Презентация PowerPoint</vt:lpstr>
      <vt:lpstr>Sievietes Meidži periodā</vt:lpstr>
      <vt:lpstr>Презентация PowerPoint</vt:lpstr>
      <vt:lpstr>Sieviešu izglītība</vt:lpstr>
      <vt:lpstr>Jaunas darba vietas sievietēm</vt:lpstr>
      <vt:lpstr>Презентация PowerPoint</vt:lpstr>
      <vt:lpstr>Avoti:</vt:lpstr>
      <vt:lpstr>Higuči Ičijō 樋口 一葉</vt:lpstr>
      <vt:lpstr>Презентация PowerPoint</vt:lpstr>
      <vt:lpstr>Презентация PowerPoint</vt:lpstr>
      <vt:lpstr>Презентация PowerPoint</vt:lpstr>
      <vt:lpstr>Rakstnieces darbi</vt:lpstr>
      <vt:lpstr>Trīspadsmitā nakts 十三夜 džūsan ja</vt:lpstr>
      <vt:lpstr>Atsevišķi celi  わかれ道 vakaremiči</vt:lpstr>
      <vt:lpstr>Pieaugšana たけくらべ takekurabe</vt:lpstr>
      <vt:lpstr>Violets iekšpusē うらむらさき uramurasaki</vt:lpstr>
      <vt:lpstr>Презентация PowerPoint</vt:lpstr>
      <vt:lpstr>Higuči Ičijō muzejs Tokijā</vt:lpstr>
      <vt:lpstr>Izmantotie avoti:</vt:lpstr>
      <vt:lpstr>Hasegava Šigure 長谷川 時雨 </vt:lpstr>
      <vt:lpstr>Презентация PowerPoint</vt:lpstr>
      <vt:lpstr>Презентация PowerPoint</vt:lpstr>
      <vt:lpstr>Презентация PowerPoint</vt:lpstr>
      <vt:lpstr>Презентация PowerPoint</vt:lpstr>
      <vt:lpstr>Izmantotie avoti:</vt:lpstr>
      <vt:lpstr>Kišida Tošiko 岸田 俊子</vt:lpstr>
      <vt:lpstr>Презентация PowerPoint</vt:lpstr>
      <vt:lpstr>Meitas kastēs 箱入り 娘 hakoiri musume</vt:lpstr>
      <vt:lpstr>Презентация PowerPoint</vt:lpstr>
      <vt:lpstr>Презентация PowerPoint</vt:lpstr>
      <vt:lpstr>Izmantotie avoti:</vt:lpstr>
      <vt:lpstr>Fukuda Hideko 福田 英子</vt:lpstr>
      <vt:lpstr>Презентация PowerPoint</vt:lpstr>
      <vt:lpstr>Презентация PowerPoint</vt:lpstr>
      <vt:lpstr>Osakas incidents 大阪 事件 Ōsaka džiken</vt:lpstr>
      <vt:lpstr>Презентация PowerPoint</vt:lpstr>
      <vt:lpstr>Презентация PowerPoint</vt:lpstr>
      <vt:lpstr>Презентация PowerPoint</vt:lpstr>
      <vt:lpstr>Izmantotie avoti:</vt:lpstr>
      <vt:lpstr>Hiracuka Raičō 平塚 らいちょう</vt:lpstr>
      <vt:lpstr>Презентация PowerPoint</vt:lpstr>
      <vt:lpstr>Презентация PowerPoint</vt:lpstr>
      <vt:lpstr>Презентация PowerPoint</vt:lpstr>
      <vt:lpstr>Презентация PowerPoint</vt:lpstr>
      <vt:lpstr>Презентация PowerPoint</vt:lpstr>
      <vt:lpstr>Izmantotie avoti:</vt:lpstr>
      <vt:lpstr>Šimidzu Šikin 清水 紫琴</vt:lpstr>
      <vt:lpstr>Презентация PowerPoint</vt:lpstr>
      <vt:lpstr>Презентация PowerPoint</vt:lpstr>
      <vt:lpstr>Презентация PowerPoint</vt:lpstr>
      <vt:lpstr>Презентация PowerPoint</vt:lpstr>
      <vt:lpstr>Izmantotie avoti:</vt:lpstr>
      <vt:lpstr>Attēli</vt:lpstr>
      <vt:lpstr>Attēli</vt:lpstr>
      <vt:lpstr>Attēli</vt:lpstr>
      <vt:lpstr>Attēli:</vt:lpstr>
      <vt:lpstr>Attēli:</vt:lpstr>
      <vt:lpstr>Attēli:</vt:lpstr>
      <vt:lpstr>Attēli: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Izcilākās sieviešu personības Japānā: sintoisma dievietes, rakstnieces un sabiedriskas darbinieces.</dc:title>
  <dc:creator>Darja Panfilova</dc:creator>
  <cp:lastModifiedBy>Darja Panfilova</cp:lastModifiedBy>
  <cp:revision>43</cp:revision>
  <dcterms:created xsi:type="dcterms:W3CDTF">2020-06-07T16:51:00Z</dcterms:created>
  <dcterms:modified xsi:type="dcterms:W3CDTF">2020-06-09T09:42:38Z</dcterms:modified>
</cp:coreProperties>
</file>